
<file path=[Content_Types].xml><?xml version="1.0" encoding="utf-8"?>
<Types xmlns="http://schemas.openxmlformats.org/package/2006/content-types"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r:id="rId14" roundtripDataSignature="AMtx7mhTNQHVAK/mWhrzAzX+sMYhTYfli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customschemas.google.com/relationships/presentationmetadata" Target="meta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9379a02898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5" name="Google Shape;85;g29379a02898_0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93b856a53a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293b856a53a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941d6185d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941d6185d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942f03b755_1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2942f03b755_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941d6185dc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2941d6185dc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941d6185dc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2941d6185dc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941d6185dc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2941d6185dc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941d6185dc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6" name="Google Shape;126;g2941d6185dc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9.gif"/><Relationship Id="rId5" Type="http://schemas.openxmlformats.org/officeDocument/2006/relationships/image" Target="../media/image7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9.gif"/><Relationship Id="rId4" Type="http://schemas.openxmlformats.org/officeDocument/2006/relationships/image" Target="../media/image7.png"/><Relationship Id="rId5" Type="http://schemas.openxmlformats.org/officeDocument/2006/relationships/image" Target="../media/image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5"/>
          <p:cNvSpPr txBox="1"/>
          <p:nvPr>
            <p:ph type="title"/>
          </p:nvPr>
        </p:nvSpPr>
        <p:spPr>
          <a:xfrm>
            <a:off x="1532025" y="0"/>
            <a:ext cx="7612200" cy="86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2" name="Google Shape;12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" name="Google Shape;13;p5"/>
          <p:cNvSpPr txBox="1"/>
          <p:nvPr>
            <p:ph idx="1" type="body"/>
          </p:nvPr>
        </p:nvSpPr>
        <p:spPr>
          <a:xfrm>
            <a:off x="311700" y="1152475"/>
            <a:ext cx="8520600" cy="37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Calibri"/>
              <a:buChar char="●"/>
              <a:defRPr b="1" sz="2200"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○"/>
              <a:defRPr sz="2000"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■"/>
              <a:defRPr i="1" sz="1800"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●"/>
              <a:defRPr sz="1600"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○"/>
              <a:defRPr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■"/>
              <a:defRPr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  <a:defRPr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○"/>
              <a:defRPr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■"/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3087"/>
              </a:buClr>
              <a:buSzPts val="4200"/>
              <a:buNone/>
              <a:defRPr sz="4200">
                <a:solidFill>
                  <a:srgbClr val="003087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None/>
              <a:defRPr sz="4200">
                <a:solidFill>
                  <a:srgbClr val="000000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None/>
              <a:defRPr sz="4200">
                <a:solidFill>
                  <a:srgbClr val="000000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None/>
              <a:defRPr sz="4200">
                <a:solidFill>
                  <a:srgbClr val="000000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None/>
              <a:defRPr sz="4200">
                <a:solidFill>
                  <a:srgbClr val="000000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None/>
              <a:defRPr sz="4200">
                <a:solidFill>
                  <a:srgbClr val="000000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None/>
              <a:defRPr sz="4200">
                <a:solidFill>
                  <a:srgbClr val="000000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None/>
              <a:defRPr sz="4200">
                <a:solidFill>
                  <a:srgbClr val="000000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None/>
              <a:defRPr sz="42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6" name="Google Shape;56;p13"/>
          <p:cNvSpPr txBox="1"/>
          <p:nvPr>
            <p:ph idx="2" type="body"/>
          </p:nvPr>
        </p:nvSpPr>
        <p:spPr>
          <a:xfrm>
            <a:off x="4939500" y="985925"/>
            <a:ext cx="3837000" cy="415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7" name="Google Shape;57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</a:lstStyle>
          <a:p/>
        </p:txBody>
      </p:sp>
      <p:sp>
        <p:nvSpPr>
          <p:cNvPr id="60" name="Google Shape;60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hite with Title">
  <p:cSld name="CUSTOM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/>
          <p:nvPr/>
        </p:nvSpPr>
        <p:spPr>
          <a:xfrm>
            <a:off x="-50" y="-5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15"/>
          <p:cNvSpPr txBox="1"/>
          <p:nvPr>
            <p:ph type="title"/>
          </p:nvPr>
        </p:nvSpPr>
        <p:spPr>
          <a:xfrm>
            <a:off x="225" y="0"/>
            <a:ext cx="9144000" cy="86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3087"/>
              </a:buClr>
              <a:buSzPts val="3600"/>
              <a:buNone/>
              <a:defRPr>
                <a:solidFill>
                  <a:srgbClr val="003087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>
                <a:solidFill>
                  <a:schemeClr val="dk1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>
                <a:solidFill>
                  <a:schemeClr val="dk1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>
                <a:solidFill>
                  <a:schemeClr val="dk1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>
                <a:solidFill>
                  <a:schemeClr val="dk1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>
                <a:solidFill>
                  <a:schemeClr val="dk1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>
                <a:solidFill>
                  <a:schemeClr val="dk1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>
                <a:solidFill>
                  <a:schemeClr val="dk1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4" name="Google Shape;64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ck with Title">
  <p:cSld name="CUSTOM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/>
          <p:nvPr/>
        </p:nvSpPr>
        <p:spPr>
          <a:xfrm>
            <a:off x="-50" y="-50"/>
            <a:ext cx="914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16"/>
          <p:cNvSpPr txBox="1"/>
          <p:nvPr>
            <p:ph type="title"/>
          </p:nvPr>
        </p:nvSpPr>
        <p:spPr>
          <a:xfrm>
            <a:off x="225" y="0"/>
            <a:ext cx="9144000" cy="86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8" name="Google Shape;68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D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D7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D7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D7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D7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D7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D7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D7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D7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hite No Title">
  <p:cSld name="CUSTOM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7"/>
          <p:cNvSpPr/>
          <p:nvPr/>
        </p:nvSpPr>
        <p:spPr>
          <a:xfrm>
            <a:off x="-50" y="-5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ck No Title">
  <p:cSld name="CUSTOM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/>
          <p:nvPr/>
        </p:nvSpPr>
        <p:spPr>
          <a:xfrm>
            <a:off x="-50" y="-50"/>
            <a:ext cx="914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1">
  <p:cSld name="TITLE_1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9"/>
          <p:cNvSpPr/>
          <p:nvPr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" name="Google Shape;77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7750" y="111413"/>
            <a:ext cx="1378249" cy="632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864900"/>
            <a:ext cx="835725" cy="27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16000" y="909725"/>
            <a:ext cx="5227999" cy="423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0225" y="1061003"/>
            <a:ext cx="6556625" cy="226122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9"/>
          <p:cNvSpPr txBox="1"/>
          <p:nvPr>
            <p:ph type="ctrTitle"/>
          </p:nvPr>
        </p:nvSpPr>
        <p:spPr>
          <a:xfrm>
            <a:off x="1569300" y="0"/>
            <a:ext cx="7574700" cy="855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82" name="Google Shape;82;p1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/>
          <p:nvPr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6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864900"/>
            <a:ext cx="835725" cy="27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16000" y="909725"/>
            <a:ext cx="5227999" cy="423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0225" y="1061003"/>
            <a:ext cx="6556625" cy="226122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4"/>
          <p:cNvSpPr txBox="1"/>
          <p:nvPr>
            <p:ph type="ctrTitle"/>
          </p:nvPr>
        </p:nvSpPr>
        <p:spPr>
          <a:xfrm>
            <a:off x="1569300" y="0"/>
            <a:ext cx="7574700" cy="85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0" name="Google Shape;20;p4"/>
          <p:cNvSpPr txBox="1"/>
          <p:nvPr>
            <p:ph idx="1" type="subTitle"/>
          </p:nvPr>
        </p:nvSpPr>
        <p:spPr>
          <a:xfrm>
            <a:off x="167550" y="3407050"/>
            <a:ext cx="43983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b="1" sz="2100">
                <a:solidFill>
                  <a:schemeClr val="lt1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1" name="Google Shape;21;p4"/>
          <p:cNvSpPr txBox="1"/>
          <p:nvPr/>
        </p:nvSpPr>
        <p:spPr>
          <a:xfrm>
            <a:off x="4857251" y="4555825"/>
            <a:ext cx="4306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1" lang="en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Safeguarding Society with </a:t>
            </a:r>
            <a:br>
              <a:rPr b="1" i="1" lang="en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1" lang="en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Actionable Space Weather Information</a:t>
            </a:r>
            <a:endParaRPr b="1" i="1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4"/>
          <p:cNvSpPr txBox="1"/>
          <p:nvPr/>
        </p:nvSpPr>
        <p:spPr>
          <a:xfrm>
            <a:off x="4832200" y="4541675"/>
            <a:ext cx="4306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1" lang="en" sz="2000" u="none" cap="none" strike="noStrike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rPr>
              <a:t>Safeguarding Society with </a:t>
            </a:r>
            <a:br>
              <a:rPr b="1" i="1" lang="en" sz="2000" u="none" cap="none" strike="noStrike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1" lang="en" sz="2000" u="none" cap="none" strike="noStrike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rPr>
              <a:t>Actionable Space Weather Information</a:t>
            </a:r>
            <a:endParaRPr b="1" i="1" sz="2000" u="none" cap="none" strike="noStrike">
              <a:solidFill>
                <a:srgbClr val="FFF2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" name="Google Shape;23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51195" y="0"/>
            <a:ext cx="1149631" cy="976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/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6" name="Google Shape;26;p6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0" type="dt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" name="Google Shape;28;p6"/>
          <p:cNvSpPr txBox="1"/>
          <p:nvPr>
            <p:ph idx="11" type="ftr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" name="Google Shape;29;p6"/>
          <p:cNvSpPr txBox="1"/>
          <p:nvPr>
            <p:ph idx="12" type="sldNum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ullets">
  <p:cSld name="Title and Bullets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/>
          <p:nvPr>
            <p:ph type="title"/>
          </p:nvPr>
        </p:nvSpPr>
        <p:spPr>
          <a:xfrm>
            <a:off x="234681" y="233465"/>
            <a:ext cx="8674800" cy="60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2" name="Google Shape;32;p7"/>
          <p:cNvSpPr txBox="1"/>
          <p:nvPr>
            <p:ph idx="1" type="body"/>
          </p:nvPr>
        </p:nvSpPr>
        <p:spPr>
          <a:xfrm>
            <a:off x="561829" y="919440"/>
            <a:ext cx="8020500" cy="37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35" name="Google Shape;3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6" name="Google Shape;36;p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/>
          <p:nvPr>
            <p:ph type="title"/>
          </p:nvPr>
        </p:nvSpPr>
        <p:spPr>
          <a:xfrm>
            <a:off x="1532025" y="0"/>
            <a:ext cx="7612200" cy="86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9" name="Google Shape;39;p9"/>
          <p:cNvSpPr txBox="1"/>
          <p:nvPr>
            <p:ph idx="1" type="body"/>
          </p:nvPr>
        </p:nvSpPr>
        <p:spPr>
          <a:xfrm>
            <a:off x="159550" y="1152475"/>
            <a:ext cx="4152000" cy="39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0" name="Google Shape;40;p9"/>
          <p:cNvSpPr txBox="1"/>
          <p:nvPr>
            <p:ph idx="2" type="body"/>
          </p:nvPr>
        </p:nvSpPr>
        <p:spPr>
          <a:xfrm>
            <a:off x="4832400" y="1152475"/>
            <a:ext cx="4188900" cy="39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1" name="Google Shape;41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/>
          <p:nvPr>
            <p:ph type="title"/>
          </p:nvPr>
        </p:nvSpPr>
        <p:spPr>
          <a:xfrm>
            <a:off x="1532025" y="0"/>
            <a:ext cx="7612200" cy="86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44" name="Google Shape;4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scription and Image with Caption">
  <p:cSld name="TITLE_ONLY_1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/>
          <p:nvPr>
            <p:ph type="title"/>
          </p:nvPr>
        </p:nvSpPr>
        <p:spPr>
          <a:xfrm>
            <a:off x="1532025" y="0"/>
            <a:ext cx="7612200" cy="86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8" name="Google Shape;48;p11"/>
          <p:cNvSpPr/>
          <p:nvPr>
            <p:ph idx="2" type="pic"/>
          </p:nvPr>
        </p:nvSpPr>
        <p:spPr>
          <a:xfrm>
            <a:off x="3499650" y="1063475"/>
            <a:ext cx="5486400" cy="3657600"/>
          </a:xfrm>
          <a:prstGeom prst="rect">
            <a:avLst/>
          </a:prstGeom>
          <a:noFill/>
          <a:ln>
            <a:noFill/>
          </a:ln>
        </p:spPr>
      </p:sp>
      <p:sp>
        <p:nvSpPr>
          <p:cNvPr id="49" name="Google Shape;49;p11"/>
          <p:cNvSpPr txBox="1"/>
          <p:nvPr>
            <p:ph idx="1" type="body"/>
          </p:nvPr>
        </p:nvSpPr>
        <p:spPr>
          <a:xfrm>
            <a:off x="167550" y="1304175"/>
            <a:ext cx="3200400" cy="3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>
            <p:ph type="title"/>
          </p:nvPr>
        </p:nvSpPr>
        <p:spPr>
          <a:xfrm>
            <a:off x="490250" y="1218450"/>
            <a:ext cx="8305800" cy="332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52" name="Google Shape;52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18" Type="http://schemas.openxmlformats.org/officeDocument/2006/relationships/theme" Target="../theme/theme2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3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3"/>
          <p:cNvSpPr txBox="1"/>
          <p:nvPr>
            <p:ph type="title"/>
          </p:nvPr>
        </p:nvSpPr>
        <p:spPr>
          <a:xfrm>
            <a:off x="1532025" y="0"/>
            <a:ext cx="7612200" cy="86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D700"/>
              </a:buClr>
              <a:buSzPts val="3600"/>
              <a:buFont typeface="Calibri"/>
              <a:buNone/>
              <a:defRPr b="1" i="0" sz="3600" u="none" cap="none" strike="noStrike">
                <a:solidFill>
                  <a:srgbClr val="FFD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3600"/>
              <a:buFont typeface="Calibri"/>
              <a:buNone/>
              <a:defRPr b="1" i="0" sz="3600" u="none" cap="none" strike="noStrike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3600"/>
              <a:buFont typeface="Calibri"/>
              <a:buNone/>
              <a:defRPr b="1" i="0" sz="3600" u="none" cap="none" strike="noStrike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3600"/>
              <a:buFont typeface="Calibri"/>
              <a:buNone/>
              <a:defRPr b="1" i="0" sz="3600" u="none" cap="none" strike="noStrike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3600"/>
              <a:buFont typeface="Calibri"/>
              <a:buNone/>
              <a:defRPr b="1" i="0" sz="3600" u="none" cap="none" strike="noStrike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3600"/>
              <a:buFont typeface="Calibri"/>
              <a:buNone/>
              <a:defRPr b="1" i="0" sz="3600" u="none" cap="none" strike="noStrike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3600"/>
              <a:buFont typeface="Calibri"/>
              <a:buNone/>
              <a:defRPr b="1" i="0" sz="3600" u="none" cap="none" strike="noStrike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3600"/>
              <a:buFont typeface="Calibri"/>
              <a:buNone/>
              <a:defRPr b="1" i="0" sz="3600" u="none" cap="none" strike="noStrike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3600"/>
              <a:buFont typeface="Calibri"/>
              <a:buNone/>
              <a:defRPr b="1" i="0" sz="3600" u="none" cap="none" strike="noStrike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3"/>
          <p:cNvSpPr txBox="1"/>
          <p:nvPr>
            <p:ph idx="1" type="body"/>
          </p:nvPr>
        </p:nvSpPr>
        <p:spPr>
          <a:xfrm>
            <a:off x="311700" y="1152475"/>
            <a:ext cx="8520600" cy="37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087"/>
              </a:buClr>
              <a:buSzPts val="2200"/>
              <a:buFont typeface="Calibri"/>
              <a:buChar char="●"/>
              <a:defRPr b="1" i="0" sz="22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5CA"/>
              </a:buClr>
              <a:buSzPts val="2000"/>
              <a:buFont typeface="Calibri"/>
              <a:buChar char="○"/>
              <a:defRPr b="0" i="0" sz="2000" u="none" cap="none" strike="noStrike">
                <a:solidFill>
                  <a:srgbClr val="0085C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F0A30"/>
              </a:buClr>
              <a:buSzPts val="1800"/>
              <a:buFont typeface="Calibri"/>
              <a:buChar char="■"/>
              <a:defRPr b="0" i="0" sz="1800" u="none" cap="none" strike="noStrike">
                <a:solidFill>
                  <a:srgbClr val="BF0A3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868"/>
              </a:buClr>
              <a:buSzPts val="1600"/>
              <a:buFont typeface="Calibri"/>
              <a:buChar char="●"/>
              <a:defRPr b="0" i="1" sz="1600" u="none" cap="none" strike="noStrike">
                <a:solidFill>
                  <a:srgbClr val="00286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■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■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9379a02898_0_115"/>
          <p:cNvSpPr/>
          <p:nvPr/>
        </p:nvSpPr>
        <p:spPr>
          <a:xfrm>
            <a:off x="174811" y="1322976"/>
            <a:ext cx="8787600" cy="35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 sz="3300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rPr>
              <a:t>THANK YOU!</a:t>
            </a:r>
            <a:endParaRPr b="1" sz="3300">
              <a:solidFill>
                <a:srgbClr val="00308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sz="3300">
              <a:solidFill>
                <a:srgbClr val="00308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 sz="3300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rPr>
              <a:t>Event Summaries and the Way Ahead</a:t>
            </a:r>
            <a:endParaRPr b="1" sz="3300">
              <a:solidFill>
                <a:srgbClr val="00308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b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93b856a53a_0_98"/>
          <p:cNvSpPr txBox="1"/>
          <p:nvPr>
            <p:ph type="title"/>
          </p:nvPr>
        </p:nvSpPr>
        <p:spPr>
          <a:xfrm>
            <a:off x="1532025" y="0"/>
            <a:ext cx="7612200" cy="86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Radiation Session Summary</a:t>
            </a:r>
            <a:endParaRPr/>
          </a:p>
        </p:txBody>
      </p:sp>
      <p:sp>
        <p:nvSpPr>
          <p:cNvPr id="93" name="Google Shape;93;g293b856a53a_0_98"/>
          <p:cNvSpPr txBox="1"/>
          <p:nvPr>
            <p:ph idx="1" type="body"/>
          </p:nvPr>
        </p:nvSpPr>
        <p:spPr>
          <a:xfrm>
            <a:off x="220800" y="1148800"/>
            <a:ext cx="8702400" cy="412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003087"/>
              </a:buClr>
              <a:buSzPts val="1900"/>
              <a:buFont typeface="Arial"/>
              <a:buChar char="●"/>
            </a:pPr>
            <a:r>
              <a:rPr lang="en" sz="1900"/>
              <a:t>Maintain current POES capabilities and determine what the contractual requirements for data availability are and how long the Extended Life processing is funded/planned? </a:t>
            </a:r>
            <a:endParaRPr sz="1900"/>
          </a:p>
          <a:p>
            <a:pPr indent="-349250" lvl="0" marL="457200" rtl="0" algn="l">
              <a:spcBef>
                <a:spcPts val="1000"/>
              </a:spcBef>
              <a:spcAft>
                <a:spcPts val="0"/>
              </a:spcAft>
              <a:buClr>
                <a:srgbClr val="003087"/>
              </a:buClr>
              <a:buSzPts val="1900"/>
              <a:buFont typeface="Calibri"/>
              <a:buChar char="●"/>
            </a:pPr>
            <a:r>
              <a:rPr lang="en" sz="1900"/>
              <a:t>Emphasize the additional importance of existing particle detectors on NOAA 15, 18, and 19 - need multiple local times</a:t>
            </a:r>
            <a:endParaRPr sz="1900"/>
          </a:p>
          <a:p>
            <a:pPr indent="-349250" lvl="0" marL="457200" rtl="0" algn="l">
              <a:spcBef>
                <a:spcPts val="1000"/>
              </a:spcBef>
              <a:spcAft>
                <a:spcPts val="0"/>
              </a:spcAft>
              <a:buClr>
                <a:srgbClr val="003087"/>
              </a:buClr>
              <a:buSzPts val="1900"/>
              <a:buFont typeface="Calibri"/>
              <a:buChar char="●"/>
            </a:pPr>
            <a:r>
              <a:rPr lang="en" sz="1900"/>
              <a:t>Provide anomaly data from the LEO NOAA-N series or use to derive hazard assessments and </a:t>
            </a:r>
            <a:r>
              <a:rPr lang="en" sz="1900">
                <a:solidFill>
                  <a:schemeClr val="dk2"/>
                </a:solidFill>
              </a:rPr>
              <a:t>p</a:t>
            </a:r>
            <a:r>
              <a:rPr lang="en" sz="1900">
                <a:solidFill>
                  <a:schemeClr val="dk2"/>
                </a:solidFill>
              </a:rPr>
              <a:t>rovide anomaly data from GOES</a:t>
            </a:r>
            <a:endParaRPr sz="1900"/>
          </a:p>
          <a:p>
            <a:pPr indent="-349250" lvl="0" marL="457200" rtl="0" algn="l">
              <a:spcBef>
                <a:spcPts val="1000"/>
              </a:spcBef>
              <a:spcAft>
                <a:spcPts val="0"/>
              </a:spcAft>
              <a:buClr>
                <a:srgbClr val="003087"/>
              </a:buClr>
              <a:buSzPts val="1900"/>
              <a:buFont typeface="Calibri"/>
              <a:buChar char="●"/>
            </a:pPr>
            <a:r>
              <a:rPr lang="en" sz="1900"/>
              <a:t>GOES: Include EHIS-heavy-ion 5-min flux in real time, in addition to LET. Include select input flux channels in the LET product</a:t>
            </a:r>
            <a:endParaRPr sz="1900"/>
          </a:p>
          <a:p>
            <a:pPr indent="-349250" lvl="0" marL="457200" rtl="0" algn="l">
              <a:spcBef>
                <a:spcPts val="1000"/>
              </a:spcBef>
              <a:spcAft>
                <a:spcPts val="1000"/>
              </a:spcAft>
              <a:buClr>
                <a:srgbClr val="003087"/>
              </a:buClr>
              <a:buSzPts val="1900"/>
              <a:buFont typeface="Calibri"/>
              <a:buChar char="●"/>
            </a:pPr>
            <a:r>
              <a:t/>
            </a:r>
            <a:endParaRPr sz="19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941d6185dc_0_0"/>
          <p:cNvSpPr txBox="1"/>
          <p:nvPr>
            <p:ph type="title"/>
          </p:nvPr>
        </p:nvSpPr>
        <p:spPr>
          <a:xfrm>
            <a:off x="1532025" y="0"/>
            <a:ext cx="7612200" cy="86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Radiation Session Summary</a:t>
            </a:r>
            <a:endParaRPr/>
          </a:p>
        </p:txBody>
      </p:sp>
      <p:sp>
        <p:nvSpPr>
          <p:cNvPr id="99" name="Google Shape;99;g2941d6185dc_0_0"/>
          <p:cNvSpPr txBox="1"/>
          <p:nvPr>
            <p:ph idx="1" type="body"/>
          </p:nvPr>
        </p:nvSpPr>
        <p:spPr>
          <a:xfrm>
            <a:off x="296525" y="1133625"/>
            <a:ext cx="8702400" cy="376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003087"/>
              </a:buClr>
              <a:buSzPts val="1900"/>
              <a:buFont typeface="Arial"/>
              <a:buChar char="●"/>
            </a:pPr>
            <a:r>
              <a:rPr lang="en" sz="1900"/>
              <a:t>Continuous NOAA and industrial </a:t>
            </a:r>
            <a:r>
              <a:rPr lang="en" sz="1900"/>
              <a:t>advocacy</a:t>
            </a:r>
            <a:r>
              <a:rPr lang="en" sz="1900"/>
              <a:t> is critically important</a:t>
            </a:r>
            <a:endParaRPr sz="1900"/>
          </a:p>
          <a:p>
            <a:pPr indent="-349250" lvl="0" marL="457200" rtl="0" algn="l">
              <a:spcBef>
                <a:spcPts val="1000"/>
              </a:spcBef>
              <a:spcAft>
                <a:spcPts val="0"/>
              </a:spcAft>
              <a:buClr>
                <a:srgbClr val="003087"/>
              </a:buClr>
              <a:buSzPts val="1900"/>
              <a:buFont typeface="Arial"/>
              <a:buChar char="●"/>
            </a:pPr>
            <a:r>
              <a:rPr lang="en" sz="1900"/>
              <a:t>Fill in solar proton data from GOES-16 and -17 in the archive (NCEI)</a:t>
            </a:r>
            <a:endParaRPr sz="1900"/>
          </a:p>
          <a:p>
            <a:pPr indent="-349250" lvl="0" marL="457200" rtl="0" algn="l">
              <a:spcBef>
                <a:spcPts val="1000"/>
              </a:spcBef>
              <a:spcAft>
                <a:spcPts val="0"/>
              </a:spcAft>
              <a:buClr>
                <a:srgbClr val="003087"/>
              </a:buClr>
              <a:buSzPts val="1900"/>
              <a:buFont typeface="Calibri"/>
              <a:buChar char="●"/>
            </a:pPr>
            <a:r>
              <a:rPr lang="en" sz="1900"/>
              <a:t>API for GOES and POES data at NCEI (like CDAWeb or ASC) including machine-to-machine call</a:t>
            </a:r>
            <a:endParaRPr sz="1900"/>
          </a:p>
          <a:p>
            <a:pPr indent="-349250" lvl="0" marL="457200" rtl="0" algn="l">
              <a:spcBef>
                <a:spcPts val="1000"/>
              </a:spcBef>
              <a:spcAft>
                <a:spcPts val="0"/>
              </a:spcAft>
              <a:buClr>
                <a:srgbClr val="003087"/>
              </a:buClr>
              <a:buSzPts val="1900"/>
              <a:buFont typeface="Calibri"/>
              <a:buChar char="●"/>
            </a:pPr>
            <a:r>
              <a:rPr lang="en" sz="1900"/>
              <a:t>Need data coverage info - part of server-to-server service like iSWA-HAPI server at CCMC</a:t>
            </a:r>
            <a:endParaRPr sz="1900"/>
          </a:p>
          <a:p>
            <a:pPr indent="-349250" lvl="0" marL="457200" rtl="0" algn="l">
              <a:spcBef>
                <a:spcPts val="1000"/>
              </a:spcBef>
              <a:spcAft>
                <a:spcPts val="0"/>
              </a:spcAft>
              <a:buClr>
                <a:srgbClr val="003087"/>
              </a:buClr>
              <a:buSzPts val="1900"/>
              <a:buFont typeface="Calibri"/>
              <a:buChar char="●"/>
            </a:pPr>
            <a:r>
              <a:rPr lang="en" sz="1900"/>
              <a:t>Improve/transition/create LEO-based services and data</a:t>
            </a:r>
            <a:endParaRPr sz="1900"/>
          </a:p>
          <a:p>
            <a:pPr indent="-349250" lvl="0" marL="457200" rtl="0" algn="l">
              <a:spcBef>
                <a:spcPts val="1000"/>
              </a:spcBef>
              <a:spcAft>
                <a:spcPts val="0"/>
              </a:spcAft>
              <a:buClr>
                <a:srgbClr val="003087"/>
              </a:buClr>
              <a:buSzPts val="1900"/>
              <a:buFont typeface="Calibri"/>
              <a:buChar char="●"/>
            </a:pPr>
            <a:r>
              <a:rPr lang="en" sz="1900"/>
              <a:t>PROBA-V data: Explore access options and format of files; need better file formats (not 4-month zip files)</a:t>
            </a:r>
            <a:endParaRPr sz="1900"/>
          </a:p>
          <a:p>
            <a:pPr indent="0" lvl="0" marL="45720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5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942f03b755_1_3"/>
          <p:cNvSpPr txBox="1"/>
          <p:nvPr>
            <p:ph type="title"/>
          </p:nvPr>
        </p:nvSpPr>
        <p:spPr>
          <a:xfrm>
            <a:off x="1532025" y="0"/>
            <a:ext cx="7612200" cy="86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Radiation Session Summary</a:t>
            </a:r>
            <a:endParaRPr/>
          </a:p>
        </p:txBody>
      </p:sp>
      <p:sp>
        <p:nvSpPr>
          <p:cNvPr id="105" name="Google Shape;105;g2942f03b755_1_3"/>
          <p:cNvSpPr txBox="1"/>
          <p:nvPr>
            <p:ph idx="1" type="body"/>
          </p:nvPr>
        </p:nvSpPr>
        <p:spPr>
          <a:xfrm>
            <a:off x="220800" y="1301175"/>
            <a:ext cx="8702400" cy="423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003087"/>
              </a:buClr>
              <a:buSzPts val="1700"/>
              <a:buFont typeface="Calibri"/>
              <a:buChar char="●"/>
            </a:pPr>
            <a:r>
              <a:rPr lang="en" sz="1700"/>
              <a:t>WSF-M particle data should be available from Unified Data Library (UDL) to the public in near real-time; need to get REACH data in real-time via UDL once permission is granted</a:t>
            </a:r>
            <a:endParaRPr sz="1700"/>
          </a:p>
          <a:p>
            <a:pPr indent="-336550" lvl="0" marL="457200" rtl="0" algn="l">
              <a:spcBef>
                <a:spcPts val="1000"/>
              </a:spcBef>
              <a:spcAft>
                <a:spcPts val="0"/>
              </a:spcAft>
              <a:buClr>
                <a:srgbClr val="003087"/>
              </a:buClr>
              <a:buSzPts val="1700"/>
              <a:buFont typeface="Calibri"/>
              <a:buChar char="●"/>
            </a:pPr>
            <a:r>
              <a:rPr lang="en" sz="1700"/>
              <a:t>Need orbit specific tools, but we need to identify a process to transition tools from industry into wider use - perhaps develop a clearinghouse</a:t>
            </a:r>
            <a:endParaRPr sz="1700"/>
          </a:p>
          <a:p>
            <a:pPr indent="-336550" lvl="0" marL="457200" rtl="0" algn="l">
              <a:spcBef>
                <a:spcPts val="1000"/>
              </a:spcBef>
              <a:spcAft>
                <a:spcPts val="0"/>
              </a:spcAft>
              <a:buClr>
                <a:srgbClr val="003087"/>
              </a:buClr>
              <a:buSzPts val="1700"/>
              <a:buFont typeface="Calibri"/>
              <a:buChar char="●"/>
            </a:pPr>
            <a:r>
              <a:rPr lang="en" sz="1700"/>
              <a:t>Capture uncertainties in SEP warnings for consideration by industry and a better way to bound forecaster confidence</a:t>
            </a:r>
            <a:endParaRPr sz="1700"/>
          </a:p>
          <a:p>
            <a:pPr indent="-33655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●"/>
            </a:pPr>
            <a:r>
              <a:rPr lang="en" sz="1700"/>
              <a:t>Encourage in-situ surface charging data collection and analysis into design standards</a:t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45720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4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941d6185dc_0_19"/>
          <p:cNvSpPr txBox="1"/>
          <p:nvPr>
            <p:ph type="title"/>
          </p:nvPr>
        </p:nvSpPr>
        <p:spPr>
          <a:xfrm>
            <a:off x="1532025" y="0"/>
            <a:ext cx="7612200" cy="86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Neutral Density Session Summary</a:t>
            </a:r>
            <a:endParaRPr/>
          </a:p>
        </p:txBody>
      </p:sp>
      <p:sp>
        <p:nvSpPr>
          <p:cNvPr id="111" name="Google Shape;111;g2941d6185dc_0_19"/>
          <p:cNvSpPr txBox="1"/>
          <p:nvPr>
            <p:ph idx="1" type="body"/>
          </p:nvPr>
        </p:nvSpPr>
        <p:spPr>
          <a:xfrm>
            <a:off x="311700" y="1152475"/>
            <a:ext cx="8520600" cy="376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Probability forecast for near-term</a:t>
            </a:r>
            <a:endParaRPr sz="2000"/>
          </a:p>
          <a:p>
            <a:pPr indent="-355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Uncertainty of the drivers, initial state for bias correction, quantify bias/std &amp; uncertainty growth</a:t>
            </a:r>
            <a:endParaRPr sz="2000"/>
          </a:p>
          <a:p>
            <a:pPr indent="-355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Alternative solar proxy (e.g., real time GOES EUV for F10.7; Machine learning Kp model)</a:t>
            </a:r>
            <a:endParaRPr sz="2000"/>
          </a:p>
          <a:p>
            <a:pPr indent="-355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Feedback loop from the users to coordinate timeline</a:t>
            </a:r>
            <a:endParaRPr sz="2000"/>
          </a:p>
          <a:p>
            <a:pPr indent="-355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Forecast V&amp;V</a:t>
            </a:r>
            <a:endParaRPr sz="2000"/>
          </a:p>
          <a:p>
            <a:pPr indent="-355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Obtain alert/warning and raw data</a:t>
            </a:r>
            <a:endParaRPr sz="2000"/>
          </a:p>
          <a:p>
            <a:pPr indent="-355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Long-term forecast and historical archive</a:t>
            </a:r>
            <a:endParaRPr sz="2000"/>
          </a:p>
          <a:p>
            <a:pPr indent="-355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Better data sharing </a:t>
            </a:r>
            <a:endParaRPr sz="2000"/>
          </a:p>
          <a:p>
            <a:pPr indent="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941d6185dc_0_10"/>
          <p:cNvSpPr txBox="1"/>
          <p:nvPr>
            <p:ph type="title"/>
          </p:nvPr>
        </p:nvSpPr>
        <p:spPr>
          <a:xfrm>
            <a:off x="1532025" y="0"/>
            <a:ext cx="7612200" cy="86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Neutral Density Session Summary</a:t>
            </a:r>
            <a:endParaRPr/>
          </a:p>
        </p:txBody>
      </p:sp>
      <p:sp>
        <p:nvSpPr>
          <p:cNvPr id="117" name="Google Shape;117;g2941d6185dc_0_10"/>
          <p:cNvSpPr txBox="1"/>
          <p:nvPr>
            <p:ph idx="1" type="body"/>
          </p:nvPr>
        </p:nvSpPr>
        <p:spPr>
          <a:xfrm>
            <a:off x="311700" y="1376400"/>
            <a:ext cx="8702400" cy="376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chemeClr val="dk2"/>
                </a:solidFill>
              </a:rPr>
              <a:t>Product improvement (wind product, graphic products, output cadence/resolution)</a:t>
            </a:r>
            <a:endParaRPr sz="2000">
              <a:solidFill>
                <a:schemeClr val="dk2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chemeClr val="dk2"/>
                </a:solidFill>
              </a:rPr>
              <a:t>Model validation prior to product release</a:t>
            </a:r>
            <a:endParaRPr sz="2000">
              <a:solidFill>
                <a:schemeClr val="dk2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chemeClr val="dk2"/>
                </a:solidFill>
              </a:rPr>
              <a:t>Improvement in model uncertainties</a:t>
            </a:r>
            <a:endParaRPr sz="2000">
              <a:solidFill>
                <a:schemeClr val="dk2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chemeClr val="dk2"/>
                </a:solidFill>
              </a:rPr>
              <a:t>Real-time Ionospheric product</a:t>
            </a:r>
            <a:endParaRPr sz="2000">
              <a:solidFill>
                <a:schemeClr val="dk2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chemeClr val="dk2"/>
                </a:solidFill>
              </a:rPr>
              <a:t>Long-term model output</a:t>
            </a:r>
            <a:endParaRPr sz="2000">
              <a:solidFill>
                <a:schemeClr val="dk2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chemeClr val="dk2"/>
                </a:solidFill>
              </a:rPr>
              <a:t>Future model improvement (e.g., reduced model, next generation lower atmosphere dynamic core FV3-WAM [long-term], data assimilation)</a:t>
            </a:r>
            <a:endParaRPr sz="20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941d6185dc_0_5"/>
          <p:cNvSpPr txBox="1"/>
          <p:nvPr>
            <p:ph type="title"/>
          </p:nvPr>
        </p:nvSpPr>
        <p:spPr>
          <a:xfrm>
            <a:off x="1532025" y="0"/>
            <a:ext cx="7612200" cy="86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Neutral Density Session Summary</a:t>
            </a:r>
            <a:endParaRPr/>
          </a:p>
        </p:txBody>
      </p:sp>
      <p:sp>
        <p:nvSpPr>
          <p:cNvPr id="123" name="Google Shape;123;g2941d6185dc_0_5"/>
          <p:cNvSpPr txBox="1"/>
          <p:nvPr>
            <p:ph idx="1" type="body"/>
          </p:nvPr>
        </p:nvSpPr>
        <p:spPr>
          <a:xfrm>
            <a:off x="311700" y="1376400"/>
            <a:ext cx="8702400" cy="376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Char char="●"/>
            </a:pPr>
            <a:r>
              <a:rPr lang="en">
                <a:solidFill>
                  <a:schemeClr val="dk2"/>
                </a:solidFill>
              </a:rPr>
              <a:t>Future Activity and Collaboration</a:t>
            </a:r>
            <a:endParaRPr>
              <a:solidFill>
                <a:schemeClr val="dk2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</a:pPr>
            <a:r>
              <a:rPr lang="en">
                <a:solidFill>
                  <a:schemeClr val="dk2"/>
                </a:solidFill>
              </a:rPr>
              <a:t>US Air Force/Space Force</a:t>
            </a:r>
            <a:endParaRPr>
              <a:solidFill>
                <a:schemeClr val="dk2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</a:pPr>
            <a:r>
              <a:rPr lang="en">
                <a:solidFill>
                  <a:schemeClr val="dk2"/>
                </a:solidFill>
              </a:rPr>
              <a:t>NASA </a:t>
            </a:r>
            <a:endParaRPr>
              <a:solidFill>
                <a:schemeClr val="dk2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</a:pPr>
            <a:r>
              <a:rPr lang="en">
                <a:solidFill>
                  <a:schemeClr val="dk2"/>
                </a:solidFill>
              </a:rPr>
              <a:t>Community modeling approach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941d6185dc_0_15"/>
          <p:cNvSpPr/>
          <p:nvPr/>
        </p:nvSpPr>
        <p:spPr>
          <a:xfrm>
            <a:off x="174811" y="1322976"/>
            <a:ext cx="8787600" cy="35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 sz="3300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rPr>
              <a:t>THANK YOU!</a:t>
            </a:r>
            <a:endParaRPr b="1" sz="3300">
              <a:solidFill>
                <a:srgbClr val="00308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sz="3300">
              <a:solidFill>
                <a:srgbClr val="00308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 sz="3300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rPr>
              <a:t>Your attendance this week was critical to pushing us in the right direction for support to our satellite partners!</a:t>
            </a:r>
            <a:endParaRPr b="1" sz="3300">
              <a:solidFill>
                <a:srgbClr val="00308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b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003087"/>
      </a:dk2>
      <a:lt2>
        <a:srgbClr val="0085CA"/>
      </a:lt2>
      <a:accent1>
        <a:srgbClr val="FFD700"/>
      </a:accent1>
      <a:accent2>
        <a:srgbClr val="BF0A30"/>
      </a:accent2>
      <a:accent3>
        <a:srgbClr val="B7B7B7"/>
      </a:accent3>
      <a:accent4>
        <a:srgbClr val="002868"/>
      </a:accent4>
      <a:accent5>
        <a:srgbClr val="C9DAF8"/>
      </a:accent5>
      <a:accent6>
        <a:srgbClr val="FF9900"/>
      </a:accent6>
      <a:hlink>
        <a:srgbClr val="0000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