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73" r:id="rId4"/>
    <p:sldId id="303" r:id="rId5"/>
    <p:sldId id="282" r:id="rId6"/>
    <p:sldId id="290" r:id="rId7"/>
    <p:sldId id="261" r:id="rId8"/>
    <p:sldId id="297" r:id="rId9"/>
    <p:sldId id="259" r:id="rId10"/>
    <p:sldId id="291" r:id="rId11"/>
    <p:sldId id="292" r:id="rId12"/>
    <p:sldId id="293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vUGWNHqFFEZurOFlM9LrBeB27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2"/>
    <p:restoredTop sz="94608"/>
  </p:normalViewPr>
  <p:slideViewPr>
    <p:cSldViewPr snapToGrid="0">
      <p:cViewPr varScale="1">
        <p:scale>
          <a:sx n="171" d="100"/>
          <a:sy n="171" d="100"/>
        </p:scale>
        <p:origin x="1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65" name="Google Shape;165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41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014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1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428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23" name="Google Shape;22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cace7790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13cace7790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13cace77904_0_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6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25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9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1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 txBox="1">
            <a:spLocks noGrp="1"/>
          </p:cNvSpPr>
          <p:nvPr>
            <p:ph type="title"/>
          </p:nvPr>
        </p:nvSpPr>
        <p:spPr>
          <a:xfrm>
            <a:off x="92162" y="843701"/>
            <a:ext cx="4970444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B31C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0B31C"/>
                </a:solidFill>
                <a:latin typeface="Arial"/>
                <a:ea typeface="Arial"/>
                <a:cs typeface="Arial"/>
                <a:sym typeface="Arial"/>
              </a:rPr>
              <a:t>Probabilistic Satellite Drag Forecasting for Operations</a:t>
            </a:r>
            <a:endParaRPr lang="en-US" dirty="0"/>
          </a:p>
        </p:txBody>
      </p:sp>
      <p:sp>
        <p:nvSpPr>
          <p:cNvPr id="168" name="Google Shape;168;p1"/>
          <p:cNvSpPr txBox="1"/>
          <p:nvPr/>
        </p:nvSpPr>
        <p:spPr>
          <a:xfrm>
            <a:off x="532391" y="2738963"/>
            <a:ext cx="3985907" cy="71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Piyush M. Mehta</a:t>
            </a:r>
            <a:endParaRPr lang="en-US" sz="1600" b="1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West Virginia University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" descr="A picture containing black, yellow, table, pla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" r="3756"/>
          <a:stretch/>
        </p:blipFill>
        <p:spPr>
          <a:xfrm>
            <a:off x="5062605" y="-1"/>
            <a:ext cx="4081395" cy="4241204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366028" y="1524"/>
            <a:ext cx="8110616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MSIS-UQ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2362" y="735842"/>
            <a:ext cx="5026225" cy="41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Based on the methodology of EXTEMPLAR (Weimer et. al., 2016, 2020): Estimation of MSIS 2.0 exospheric temperatures using CHAMP/GRACE/Swarm densities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 err="1">
                <a:solidFill>
                  <a:srgbClr val="002060"/>
                </a:solidFill>
                <a:effectLst/>
                <a:latin typeface="+mj-lt"/>
              </a:rPr>
              <a:t>EXospheric</a:t>
            </a:r>
            <a:r>
              <a:rPr lang="en-US" sz="120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1200" dirty="0" err="1">
                <a:solidFill>
                  <a:srgbClr val="002060"/>
                </a:solidFill>
                <a:effectLst/>
                <a:latin typeface="+mj-lt"/>
              </a:rPr>
              <a:t>TEMperatures</a:t>
            </a:r>
            <a:r>
              <a:rPr lang="en-US" sz="1200" dirty="0">
                <a:solidFill>
                  <a:srgbClr val="002060"/>
                </a:solidFill>
                <a:effectLst/>
                <a:latin typeface="+mj-lt"/>
              </a:rPr>
              <a:t> on a </a:t>
            </a:r>
            <a:r>
              <a:rPr lang="en-US" sz="1200" dirty="0" err="1">
                <a:solidFill>
                  <a:srgbClr val="002060"/>
                </a:solidFill>
                <a:effectLst/>
                <a:latin typeface="+mj-lt"/>
              </a:rPr>
              <a:t>PoLyhedrAl</a:t>
            </a:r>
            <a:r>
              <a:rPr lang="en-US" sz="120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1200" dirty="0" err="1">
                <a:solidFill>
                  <a:srgbClr val="002060"/>
                </a:solidFill>
                <a:effectLst/>
                <a:latin typeface="+mj-lt"/>
              </a:rPr>
              <a:t>gRid</a:t>
            </a:r>
            <a:r>
              <a:rPr lang="en-US" sz="1200" dirty="0">
                <a:solidFill>
                  <a:srgbClr val="002060"/>
                </a:solidFill>
                <a:effectLst/>
                <a:latin typeface="+mj-lt"/>
              </a:rPr>
              <a:t> </a:t>
            </a:r>
          </a:p>
          <a:p>
            <a:pPr marL="285750" indent="-285750">
              <a:spcBef>
                <a:spcPts val="500"/>
              </a:spcBef>
              <a:buClr>
                <a:srgbClr val="002855"/>
              </a:buClr>
              <a:buSzPts val="1000"/>
            </a:pPr>
            <a:endParaRPr lang="en-US" sz="1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Does not use EXTEMPLAR grid, develops nonlinear global model for exospheric temperature using localized measurements, and provides R&amp;R uncertainty estimates</a:t>
            </a:r>
          </a:p>
          <a:p>
            <a:pPr marL="628650" lvl="1" indent="-171450">
              <a:buClr>
                <a:srgbClr val="002855"/>
              </a:buClr>
              <a:buSzPts val="1000"/>
            </a:pPr>
            <a:endParaRPr sz="10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lang="en-US"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476644" y="4596492"/>
            <a:ext cx="48499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70;p1">
            <a:extLst>
              <a:ext uri="{FF2B5EF4-FFF2-40B4-BE49-F238E27FC236}">
                <a16:creationId xmlns:a16="http://schemas.microsoft.com/office/drawing/2014/main" id="{D3592F99-D700-41F4-636E-39AAE8A736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415" y="4308860"/>
            <a:ext cx="816352" cy="81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ntelligence Advanced Research Projects Activity - Wikipedia">
            <a:extLst>
              <a:ext uri="{FF2B5EF4-FFF2-40B4-BE49-F238E27FC236}">
                <a16:creationId xmlns:a16="http://schemas.microsoft.com/office/drawing/2014/main" id="{7BD3C31D-1EF2-86A1-3E68-4F2E9659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84" y="4359833"/>
            <a:ext cx="720365" cy="7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ASA Selects 21 New Learning Projects to Engage Students in STEM - SpaceRef">
            <a:extLst>
              <a:ext uri="{FF2B5EF4-FFF2-40B4-BE49-F238E27FC236}">
                <a16:creationId xmlns:a16="http://schemas.microsoft.com/office/drawing/2014/main" id="{CF361872-9A89-E523-FBB8-C09E5C41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72" y="4265525"/>
            <a:ext cx="1847390" cy="9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United States Department of Energy - Wikipedia">
            <a:extLst>
              <a:ext uri="{FF2B5EF4-FFF2-40B4-BE49-F238E27FC236}">
                <a16:creationId xmlns:a16="http://schemas.microsoft.com/office/drawing/2014/main" id="{6D40AA4F-4128-827C-F95C-2C9A18D6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77" y="4359833"/>
            <a:ext cx="720365" cy="7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FWERX - Crunchbase Investor Profile &amp; Investments">
            <a:extLst>
              <a:ext uri="{FF2B5EF4-FFF2-40B4-BE49-F238E27FC236}">
                <a16:creationId xmlns:a16="http://schemas.microsoft.com/office/drawing/2014/main" id="{33B4C824-95BC-D87A-9A96-3A60BFC9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87" y="4132474"/>
            <a:ext cx="1193372" cy="11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89475C70-4D93-167A-5BEC-203B43E3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7" y="-4541"/>
            <a:ext cx="39354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724661-693D-D183-61B7-E71DCAB6C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735" y="3178998"/>
            <a:ext cx="1917852" cy="19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1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404734" y="110096"/>
            <a:ext cx="8110616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TIE-GCM ROPE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34655" y="668835"/>
            <a:ext cx="4597366" cy="41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Emulator based on half a solar cycle of TIE-GCM Simulation Data</a:t>
            </a:r>
          </a:p>
          <a:p>
            <a:pPr marL="742950" lvl="1" indent="-285750">
              <a:buClr>
                <a:srgbClr val="002855"/>
              </a:buClr>
              <a:buSzPct val="100000"/>
            </a:pPr>
            <a:r>
              <a:rPr lang="en-US" sz="10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Dimensionality reduction followed by dynamic modeling in reduced state space</a:t>
            </a:r>
          </a:p>
          <a:p>
            <a:pPr marL="742950" lvl="1" indent="-285750">
              <a:buClr>
                <a:srgbClr val="002855"/>
              </a:buClr>
              <a:buSzPct val="100000"/>
            </a:pPr>
            <a:r>
              <a:rPr lang="en-US" sz="10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Uncertainty quantification with ensemble approach</a:t>
            </a:r>
            <a:endParaRPr lang="en-US" sz="1000" dirty="0">
              <a:latin typeface="+mn-lt"/>
            </a:endParaRPr>
          </a:p>
          <a:p>
            <a:pPr marL="628650" lvl="1" indent="-171450">
              <a:buClr>
                <a:srgbClr val="002855"/>
              </a:buClr>
              <a:buSzPts val="1000"/>
            </a:pPr>
            <a:endParaRPr sz="10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lang="en-US"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476643" y="4596492"/>
            <a:ext cx="4145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7187E4-BC28-A3CB-976E-BE2DF1DB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857196"/>
              </p:ext>
            </p:extLst>
          </p:nvPr>
        </p:nvGraphicFramePr>
        <p:xfrm>
          <a:off x="1006747" y="2175619"/>
          <a:ext cx="4757900" cy="18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950">
                  <a:extLst>
                    <a:ext uri="{9D8B030D-6E8A-4147-A177-3AD203B41FA5}">
                      <a16:colId xmlns:a16="http://schemas.microsoft.com/office/drawing/2014/main" val="257056948"/>
                    </a:ext>
                  </a:extLst>
                </a:gridCol>
                <a:gridCol w="2378950">
                  <a:extLst>
                    <a:ext uri="{9D8B030D-6E8A-4147-A177-3AD203B41FA5}">
                      <a16:colId xmlns:a16="http://schemas.microsoft.com/office/drawing/2014/main" val="3063480818"/>
                    </a:ext>
                  </a:extLst>
                </a:gridCol>
              </a:tblGrid>
              <a:tr h="97821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0B31C"/>
                          </a:solidFill>
                        </a:rPr>
                        <a:t>Principal Component Analysis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0B31C"/>
                          </a:solidFill>
                        </a:rPr>
                        <a:t>Linear state-space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025504"/>
                  </a:ext>
                </a:extLst>
              </a:tr>
              <a:tr h="86414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0B31C"/>
                          </a:solidFill>
                        </a:rPr>
                        <a:t>Autoencoders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0B31C"/>
                          </a:solidFill>
                        </a:rPr>
                        <a:t>LSTM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824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E56DA19-A9EE-E9F0-D0D6-6116C539B9A2}"/>
              </a:ext>
            </a:extLst>
          </p:cNvPr>
          <p:cNvGrpSpPr/>
          <p:nvPr/>
        </p:nvGrpSpPr>
        <p:grpSpPr>
          <a:xfrm>
            <a:off x="-82997" y="1821131"/>
            <a:ext cx="5837511" cy="2221447"/>
            <a:chOff x="3082220" y="2543148"/>
            <a:chExt cx="8494661" cy="37491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E39DEE-BEFE-F53A-5918-5BE4F65AF47C}"/>
                </a:ext>
              </a:extLst>
            </p:cNvPr>
            <p:cNvGrpSpPr/>
            <p:nvPr/>
          </p:nvGrpSpPr>
          <p:grpSpPr>
            <a:xfrm>
              <a:off x="3082220" y="2543148"/>
              <a:ext cx="8494661" cy="3508626"/>
              <a:chOff x="3082220" y="2543148"/>
              <a:chExt cx="8494661" cy="35086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3E5DB38C-FDAA-0A2F-1013-1CAB8549C4E3}"/>
                      </a:ext>
                    </a:extLst>
                  </p:cNvPr>
                  <p:cNvSpPr txBox="1"/>
                  <p:nvPr/>
                </p:nvSpPr>
                <p:spPr>
                  <a:xfrm>
                    <a:off x="8204241" y="5044463"/>
                    <a:ext cx="3372640" cy="87470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  <m: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e>
                        </m:d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r>
                      <a:rPr lang="en-US" sz="2000" dirty="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3E5DB38C-FDAA-0A2F-1013-1CAB8549C4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4241" y="5044463"/>
                    <a:ext cx="3372640" cy="87470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717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8CDA5FE-2FF0-B2F4-8CD0-BE69FDAE38BE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452" y="3809965"/>
                    <a:ext cx="2877724" cy="41554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8CDA5FE-2FF0-B2F4-8CD0-BE69FDAE3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9452" y="3809965"/>
                    <a:ext cx="2877724" cy="41554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185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0B0AEB-FD8C-CB42-6567-6D1AEF7A6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989"/>
              <a:stretch/>
            </p:blipFill>
            <p:spPr>
              <a:xfrm>
                <a:off x="5536491" y="3566044"/>
                <a:ext cx="1597178" cy="120710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655C41C-57BB-50C4-4900-D3B730AFC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8227" y="5197776"/>
                <a:ext cx="2733709" cy="853998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0927BCA-A29C-3774-27F1-07B8C63B9F39}"/>
                  </a:ext>
                </a:extLst>
              </p:cNvPr>
              <p:cNvGrpSpPr/>
              <p:nvPr/>
            </p:nvGrpSpPr>
            <p:grpSpPr>
              <a:xfrm>
                <a:off x="3082220" y="2543148"/>
                <a:ext cx="7291204" cy="3107943"/>
                <a:chOff x="3082220" y="2543148"/>
                <a:chExt cx="7291204" cy="3107943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4100924-5A2B-F7BA-4823-4C9BFB4DC40F}"/>
                    </a:ext>
                  </a:extLst>
                </p:cNvPr>
                <p:cNvSpPr txBox="1"/>
                <p:nvPr/>
              </p:nvSpPr>
              <p:spPr>
                <a:xfrm>
                  <a:off x="3348452" y="3722378"/>
                  <a:ext cx="800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tx1"/>
                      </a:solidFill>
                    </a:rPr>
                    <a:t>Linear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5590C8F-A695-62C7-07B2-FDBBA1012052}"/>
                    </a:ext>
                  </a:extLst>
                </p:cNvPr>
                <p:cNvSpPr txBox="1"/>
                <p:nvPr/>
              </p:nvSpPr>
              <p:spPr>
                <a:xfrm>
                  <a:off x="3082220" y="5312537"/>
                  <a:ext cx="1130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tx1"/>
                      </a:solidFill>
                    </a:rPr>
                    <a:t>Nonlinear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EE21E2A-7465-E6F2-B8B3-0D97A5D999D7}"/>
                    </a:ext>
                  </a:extLst>
                </p:cNvPr>
                <p:cNvGrpSpPr/>
                <p:nvPr/>
              </p:nvGrpSpPr>
              <p:grpSpPr>
                <a:xfrm>
                  <a:off x="4442449" y="2543148"/>
                  <a:ext cx="5930975" cy="346309"/>
                  <a:chOff x="4442449" y="2543148"/>
                  <a:chExt cx="5930975" cy="346309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6B33F60-0ED5-4792-F08D-98B8736FEE25}"/>
                      </a:ext>
                    </a:extLst>
                  </p:cNvPr>
                  <p:cNvSpPr txBox="1"/>
                  <p:nvPr/>
                </p:nvSpPr>
                <p:spPr>
                  <a:xfrm>
                    <a:off x="4442449" y="2550903"/>
                    <a:ext cx="270458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Dimensionality Reduction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DCDD3C3-9716-3243-A9C2-2B9C3F8A182A}"/>
                      </a:ext>
                    </a:extLst>
                  </p:cNvPr>
                  <p:cNvSpPr txBox="1"/>
                  <p:nvPr/>
                </p:nvSpPr>
                <p:spPr>
                  <a:xfrm>
                    <a:off x="8683539" y="2543148"/>
                    <a:ext cx="168988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Dynamic Model</a:t>
                    </a: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4C219B-8763-7524-939D-39EFE387FCAF}"/>
                </a:ext>
              </a:extLst>
            </p:cNvPr>
            <p:cNvSpPr txBox="1"/>
            <p:nvPr/>
          </p:nvSpPr>
          <p:spPr>
            <a:xfrm>
              <a:off x="8447843" y="4480647"/>
              <a:ext cx="1811713" cy="21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Mehta et al., Space Weather, 2018.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4A434C-DDBD-14A1-2966-AF10A786842C}"/>
                </a:ext>
              </a:extLst>
            </p:cNvPr>
            <p:cNvSpPr txBox="1"/>
            <p:nvPr/>
          </p:nvSpPr>
          <p:spPr>
            <a:xfrm>
              <a:off x="8254322" y="5928677"/>
              <a:ext cx="3165321" cy="36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Licata and Mehta, Space Weather, 2023.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9DD85D6-6D78-9C15-6F12-237113BA7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69" y="1891073"/>
            <a:ext cx="4288931" cy="2859287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1B28B3F3-9655-C5A7-77B4-2BA4D237B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24" y="246892"/>
            <a:ext cx="4502051" cy="45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366028" y="0"/>
            <a:ext cx="8110616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cs typeface="Arial"/>
                <a:sym typeface="Arial"/>
              </a:rPr>
              <a:t>Thermosphere Density Modeling and Forecasting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231870" y="568809"/>
            <a:ext cx="8912130" cy="352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+mn-lt"/>
                <a:ea typeface="Arial"/>
                <a:cs typeface="Arial"/>
                <a:sym typeface="Arial"/>
              </a:rPr>
              <a:t>Existing models lack fidelity and accuracy</a:t>
            </a:r>
            <a:endParaRPr lang="en-US" sz="1600" dirty="0">
              <a:latin typeface="+mn-lt"/>
              <a:ea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Model or framework will ideally have the following properties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Common benchmark; e.g. consistent operations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High-fidelity and physical; </a:t>
            </a:r>
            <a:r>
              <a:rPr lang="en-US" sz="1200" dirty="0" err="1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e.g</a:t>
            </a: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 not optimized for a particular impact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Computationally efficient; e.g. for on-board operations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User-friendly; e.g. in-house usability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Versatility; e.g. deployed on different computational platforms/architectures</a:t>
            </a:r>
          </a:p>
          <a:p>
            <a:pPr marL="685800" lvl="1" indent="-228600">
              <a:lnSpc>
                <a:spcPct val="100000"/>
              </a:lnSpc>
              <a:buClr>
                <a:srgbClr val="002855"/>
              </a:buClr>
              <a:buSzPct val="100000"/>
            </a:pPr>
            <a:r>
              <a:rPr lang="en-US" sz="1200" b="1" dirty="0">
                <a:solidFill>
                  <a:srgbClr val="002060"/>
                </a:solidFill>
                <a:latin typeface="+mj-lt"/>
                <a:ea typeface="Calibri" panose="020F0502020204030204"/>
                <a:cs typeface="Arial"/>
              </a:rPr>
              <a:t>Robust and reliable (R&amp;R) uncertainty quantification</a:t>
            </a:r>
            <a:endParaRPr sz="1200" b="1" dirty="0">
              <a:latin typeface="+mj-lt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476644" y="45964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A diagram of a system&#10;&#10;Description automatically generated with low confidence">
            <a:extLst>
              <a:ext uri="{FF2B5EF4-FFF2-40B4-BE49-F238E27FC236}">
                <a16:creationId xmlns:a16="http://schemas.microsoft.com/office/drawing/2014/main" id="{DC92C29B-72B8-5A57-FCAA-4CFAB65A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59" y="2914650"/>
            <a:ext cx="5572124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4C9D23-067D-CF08-396C-1AA85FD48E4D}"/>
              </a:ext>
            </a:extLst>
          </p:cNvPr>
          <p:cNvSpPr/>
          <p:nvPr/>
        </p:nvSpPr>
        <p:spPr>
          <a:xfrm>
            <a:off x="416040" y="2353961"/>
            <a:ext cx="8311243" cy="19187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CCC6A-F74A-4B99-A342-AA213FF9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12" y="13404"/>
            <a:ext cx="7886700" cy="59940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855"/>
                </a:solidFill>
                <a:latin typeface="Arial"/>
                <a:cs typeface="Arial"/>
              </a:rPr>
              <a:t>Current Operations and Proposed Framework</a:t>
            </a:r>
            <a:endParaRPr lang="en-US" sz="2400" dirty="0"/>
          </a:p>
        </p:txBody>
      </p:sp>
      <p:sp>
        <p:nvSpPr>
          <p:cNvPr id="4" name="Google Shape;208;p4">
            <a:extLst>
              <a:ext uri="{FF2B5EF4-FFF2-40B4-BE49-F238E27FC236}">
                <a16:creationId xmlns:a16="http://schemas.microsoft.com/office/drawing/2014/main" id="{49B0BA1F-18E1-B59F-CB8E-4541051F6754}"/>
              </a:ext>
            </a:extLst>
          </p:cNvPr>
          <p:cNvSpPr txBox="1"/>
          <p:nvPr/>
        </p:nvSpPr>
        <p:spPr>
          <a:xfrm>
            <a:off x="8476644" y="45964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AEF1C6-0439-30CA-94A1-C03842B7540D}"/>
              </a:ext>
            </a:extLst>
          </p:cNvPr>
          <p:cNvGrpSpPr/>
          <p:nvPr/>
        </p:nvGrpSpPr>
        <p:grpSpPr>
          <a:xfrm>
            <a:off x="1048935" y="916709"/>
            <a:ext cx="6907843" cy="1338116"/>
            <a:chOff x="829412" y="1004925"/>
            <a:chExt cx="6907843" cy="133811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D5028E9-C5C8-3F7B-4B68-768BB802225B}"/>
                </a:ext>
              </a:extLst>
            </p:cNvPr>
            <p:cNvSpPr/>
            <p:nvPr/>
          </p:nvSpPr>
          <p:spPr>
            <a:xfrm>
              <a:off x="934278" y="1004925"/>
              <a:ext cx="1327868" cy="77127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Space Weather Drivers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A7B7BAE-E1ED-2027-43E9-1CA69C77098E}"/>
                </a:ext>
              </a:extLst>
            </p:cNvPr>
            <p:cNvSpPr/>
            <p:nvPr/>
          </p:nvSpPr>
          <p:spPr>
            <a:xfrm>
              <a:off x="3631420" y="1004925"/>
              <a:ext cx="1327868" cy="77127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Density Model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69761DF-4E0A-2189-9C2B-035110A38424}"/>
                </a:ext>
              </a:extLst>
            </p:cNvPr>
            <p:cNvSpPr/>
            <p:nvPr/>
          </p:nvSpPr>
          <p:spPr>
            <a:xfrm>
              <a:off x="6328562" y="1004925"/>
              <a:ext cx="1327868" cy="77127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Orbit Determination and Propagation</a:t>
              </a:r>
            </a:p>
            <a:p>
              <a:pPr algn="ctr"/>
              <a:endParaRPr lang="en-US" sz="10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DEE1F3-C56F-A890-7470-5F857C80C53B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>
              <a:off x="2262146" y="1390563"/>
              <a:ext cx="13692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3D029B1-6A18-6A96-7909-57F33CF8000F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4959288" y="1390563"/>
              <a:ext cx="13692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654EB-59F2-D723-A04F-80DC8112C064}"/>
                </a:ext>
              </a:extLst>
            </p:cNvPr>
            <p:cNvSpPr txBox="1"/>
            <p:nvPr/>
          </p:nvSpPr>
          <p:spPr>
            <a:xfrm>
              <a:off x="829412" y="1819821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Not accurate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and deterministic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60356-E2E9-DFB1-5D06-1AD3AE6C5F61}"/>
                </a:ext>
              </a:extLst>
            </p:cNvPr>
            <p:cNvSpPr txBox="1"/>
            <p:nvPr/>
          </p:nvSpPr>
          <p:spPr>
            <a:xfrm>
              <a:off x="3526554" y="1819821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Not accurate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and deterministic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0EE722-2CF0-078C-A437-F0FBCAA6888E}"/>
                </a:ext>
              </a:extLst>
            </p:cNvPr>
            <p:cNvSpPr txBox="1"/>
            <p:nvPr/>
          </p:nvSpPr>
          <p:spPr>
            <a:xfrm>
              <a:off x="6247745" y="1801639"/>
              <a:ext cx="14895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Unrealistic State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Covariance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D3FFB-CC8D-00B1-5B6D-C71F831CD650}"/>
              </a:ext>
            </a:extLst>
          </p:cNvPr>
          <p:cNvGrpSpPr/>
          <p:nvPr/>
        </p:nvGrpSpPr>
        <p:grpSpPr>
          <a:xfrm>
            <a:off x="840425" y="2603575"/>
            <a:ext cx="7117830" cy="1662222"/>
            <a:chOff x="840425" y="2476354"/>
            <a:chExt cx="7117830" cy="16622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9ABE6CD-5856-2AEE-5D60-E4660CC970F1}"/>
                </a:ext>
              </a:extLst>
            </p:cNvPr>
            <p:cNvGrpSpPr/>
            <p:nvPr/>
          </p:nvGrpSpPr>
          <p:grpSpPr>
            <a:xfrm>
              <a:off x="840425" y="2800460"/>
              <a:ext cx="7117830" cy="1338116"/>
              <a:chOff x="540077" y="1004925"/>
              <a:chExt cx="7117830" cy="1338116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31F47118-DD1B-6DDD-B263-D8E50F0A1452}"/>
                  </a:ext>
                </a:extLst>
              </p:cNvPr>
              <p:cNvSpPr/>
              <p:nvPr/>
            </p:nvSpPr>
            <p:spPr>
              <a:xfrm>
                <a:off x="934278" y="1004925"/>
                <a:ext cx="1327868" cy="77127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Space Weather</a:t>
                </a:r>
              </a:p>
              <a:p>
                <a:pPr algn="ctr"/>
                <a:r>
                  <a:rPr lang="en-US" sz="1000" dirty="0"/>
                  <a:t>Drivers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B64EE2C2-8E95-B10A-D0D5-049D7CB50762}"/>
                  </a:ext>
                </a:extLst>
              </p:cNvPr>
              <p:cNvSpPr/>
              <p:nvPr/>
            </p:nvSpPr>
            <p:spPr>
              <a:xfrm>
                <a:off x="3631420" y="1004925"/>
                <a:ext cx="1327868" cy="77127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Density Model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B657EA07-720F-E94B-15CC-3269AD1C0BD6}"/>
                  </a:ext>
                </a:extLst>
              </p:cNvPr>
              <p:cNvSpPr/>
              <p:nvPr/>
            </p:nvSpPr>
            <p:spPr>
              <a:xfrm>
                <a:off x="6328562" y="1004925"/>
                <a:ext cx="1327868" cy="77127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Orbit Determination and Propagation</a:t>
                </a:r>
              </a:p>
              <a:p>
                <a:pPr algn="ctr"/>
                <a:endParaRPr lang="en-US" sz="1000" dirty="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1516477-5943-B8C2-C22F-42B015458C8C}"/>
                  </a:ext>
                </a:extLst>
              </p:cNvPr>
              <p:cNvCxnSpPr>
                <a:stCxn id="21" idx="3"/>
                <a:endCxn id="22" idx="1"/>
              </p:cNvCxnSpPr>
              <p:nvPr/>
            </p:nvCxnSpPr>
            <p:spPr>
              <a:xfrm>
                <a:off x="2262146" y="1390563"/>
                <a:ext cx="13692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2801B30-C702-12AA-678A-70C3B32FA605}"/>
                  </a:ext>
                </a:extLst>
              </p:cNvPr>
              <p:cNvCxnSpPr>
                <a:stCxn id="22" idx="3"/>
                <a:endCxn id="23" idx="1"/>
              </p:cNvCxnSpPr>
              <p:nvPr/>
            </p:nvCxnSpPr>
            <p:spPr>
              <a:xfrm>
                <a:off x="4959288" y="1390563"/>
                <a:ext cx="136927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A8B176-6782-0291-BD2C-1E1D99345662}"/>
                  </a:ext>
                </a:extLst>
              </p:cNvPr>
              <p:cNvSpPr txBox="1"/>
              <p:nvPr/>
            </p:nvSpPr>
            <p:spPr>
              <a:xfrm>
                <a:off x="540077" y="1819821"/>
                <a:ext cx="21162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Higher Accuracy/Fidelity</a:t>
                </a:r>
              </a:p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and Probabilistic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64905B-D0F2-7B91-F86C-AA7E44193AC0}"/>
                  </a:ext>
                </a:extLst>
              </p:cNvPr>
              <p:cNvSpPr txBox="1"/>
              <p:nvPr/>
            </p:nvSpPr>
            <p:spPr>
              <a:xfrm>
                <a:off x="3237213" y="1819821"/>
                <a:ext cx="21162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Higher Accuracy/Fidelity</a:t>
                </a:r>
              </a:p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and Probabilistic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45D78A-CFE0-F43D-AE8C-61CA8E537D31}"/>
                  </a:ext>
                </a:extLst>
              </p:cNvPr>
              <p:cNvSpPr txBox="1"/>
              <p:nvPr/>
            </p:nvSpPr>
            <p:spPr>
              <a:xfrm>
                <a:off x="6327093" y="1801639"/>
                <a:ext cx="13308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Realistic State</a:t>
                </a:r>
              </a:p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Covariance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672457-A182-DA47-E745-FC60ABABEB0F}"/>
                </a:ext>
              </a:extLst>
            </p:cNvPr>
            <p:cNvSpPr txBox="1"/>
            <p:nvPr/>
          </p:nvSpPr>
          <p:spPr>
            <a:xfrm>
              <a:off x="1037589" y="2476354"/>
              <a:ext cx="1617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Driver Uncertainty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A86FBC-5E2D-DD7E-A7CE-B66170C20416}"/>
                </a:ext>
              </a:extLst>
            </p:cNvPr>
            <p:cNvSpPr txBox="1"/>
            <p:nvPr/>
          </p:nvSpPr>
          <p:spPr>
            <a:xfrm>
              <a:off x="3222943" y="2476354"/>
              <a:ext cx="2911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Initial State and Model Uncertainty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27DDF5-A7D8-8A97-C97C-D1B2BCD45E8C}"/>
              </a:ext>
            </a:extLst>
          </p:cNvPr>
          <p:cNvSpPr txBox="1"/>
          <p:nvPr/>
        </p:nvSpPr>
        <p:spPr>
          <a:xfrm>
            <a:off x="2874042" y="585623"/>
            <a:ext cx="3281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HASDM and Commercial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5EA38-5B84-A69C-2DAA-7B8E9979FF60}"/>
              </a:ext>
            </a:extLst>
          </p:cNvPr>
          <p:cNvSpPr txBox="1"/>
          <p:nvPr/>
        </p:nvSpPr>
        <p:spPr>
          <a:xfrm>
            <a:off x="3506427" y="2344535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Proposed Framework</a:t>
            </a:r>
          </a:p>
        </p:txBody>
      </p:sp>
    </p:spTree>
    <p:extLst>
      <p:ext uri="{BB962C8B-B14F-4D97-AF65-F5344CB8AC3E}">
        <p14:creationId xmlns:p14="http://schemas.microsoft.com/office/powerpoint/2010/main" val="12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8"/>
    </mc:Choice>
    <mc:Fallback xmlns="">
      <p:transition spd="slow" advTm="30948"/>
    </mc:Fallback>
  </mc:AlternateContent>
  <p:extLst>
    <p:ext uri="{E180D4A7-C9FB-4DFB-919C-405C955672EB}">
      <p14:showEvtLst xmlns:p14="http://schemas.microsoft.com/office/powerpoint/2010/main">
        <p14:playEvt time="16" objId="7"/>
        <p14:stopEvt time="30948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08" y="876160"/>
            <a:ext cx="6012537" cy="3263504"/>
          </a:xfrm>
        </p:spPr>
        <p:txBody>
          <a:bodyPr>
            <a:noAutofit/>
          </a:bodyPr>
          <a:lstStyle/>
          <a:p>
            <a:pPr marL="228600" indent="-228600">
              <a:buSzPct val="100000"/>
            </a:pPr>
            <a:r>
              <a:rPr lang="en-US" sz="1200" dirty="0">
                <a:solidFill>
                  <a:srgbClr val="002060"/>
                </a:solidFill>
                <a:latin typeface="+mn-lt"/>
              </a:rPr>
              <a:t>By using models of varying lookbacks, we created a set of models which were combined to provide an overall forecast of F10, for 6 days.</a:t>
            </a:r>
          </a:p>
          <a:p>
            <a:pPr marL="228600" indent="-228600">
              <a:buSzPct val="100000"/>
            </a:pPr>
            <a:r>
              <a:rPr lang="en-US" sz="1200" dirty="0">
                <a:solidFill>
                  <a:srgbClr val="002060"/>
                </a:solidFill>
                <a:latin typeface="+mn-lt"/>
              </a:rPr>
              <a:t>The ensemble method achieved significant improvement over the operational method (SET) which currently supplies HASDM input forecasts; as well as persistence.</a:t>
            </a:r>
          </a:p>
          <a:p>
            <a:pPr marL="228600" indent="-228600">
              <a:buSzPct val="100000"/>
            </a:pPr>
            <a:r>
              <a:rPr lang="en-US" sz="1200" dirty="0">
                <a:solidFill>
                  <a:srgbClr val="002060"/>
                </a:solidFill>
                <a:latin typeface="+mn-lt"/>
              </a:rPr>
              <a:t>The ensemble error metrics, relative to persistence, showed as much as a 25% improvement over the SET method for root mean squared error (RMSE).</a:t>
            </a:r>
          </a:p>
          <a:p>
            <a:pPr marL="228600" indent="-228600">
              <a:buSzPct val="100000"/>
            </a:pPr>
            <a:r>
              <a:rPr lang="en-US" sz="1200" dirty="0">
                <a:solidFill>
                  <a:srgbClr val="002060"/>
                </a:solidFill>
                <a:latin typeface="+mn-lt"/>
              </a:rPr>
              <a:t>NN ensembles also showed a general improvement when compared to the SWPC (Space Weather Prediction Center) forecasts.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225" y="45496"/>
            <a:ext cx="2808705" cy="219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62" y="2872997"/>
            <a:ext cx="2160457" cy="1416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5653" y="2249750"/>
            <a:ext cx="2409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180-day moving average Mean Absolute Error (MAE) indicates better performance than the operational HASDM method (SET) and persistence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2428" y="4329904"/>
            <a:ext cx="2352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An increase in the number of neural network models averaged dramatically lowers the error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940594" y="3003540"/>
            <a:ext cx="4605827" cy="18607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00492" y="279201"/>
            <a:ext cx="1951936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00" i="1" dirty="0"/>
              <a:t>MLP: Multi-Layer Perceptron</a:t>
            </a:r>
          </a:p>
          <a:p>
            <a:pPr algn="ctr">
              <a:lnSpc>
                <a:spcPct val="200000"/>
              </a:lnSpc>
            </a:pPr>
            <a:r>
              <a:rPr lang="en-US" sz="800" i="1" dirty="0"/>
              <a:t>LSTM: Long-Short Term Memory</a:t>
            </a:r>
          </a:p>
          <a:p>
            <a:pPr algn="ctr">
              <a:lnSpc>
                <a:spcPct val="200000"/>
              </a:lnSpc>
            </a:pPr>
            <a:r>
              <a:rPr lang="en-US" sz="800" i="1" dirty="0"/>
              <a:t>MLE: Multi Lookback Ensemble</a:t>
            </a:r>
          </a:p>
        </p:txBody>
      </p:sp>
      <p:sp>
        <p:nvSpPr>
          <p:cNvPr id="5" name="Google Shape;198;p4">
            <a:extLst>
              <a:ext uri="{FF2B5EF4-FFF2-40B4-BE49-F238E27FC236}">
                <a16:creationId xmlns:a16="http://schemas.microsoft.com/office/drawing/2014/main" id="{888B0A05-2F49-4C38-AC69-D94DB383B85C}"/>
              </a:ext>
            </a:extLst>
          </p:cNvPr>
          <p:cNvSpPr txBox="1">
            <a:spLocks/>
          </p:cNvSpPr>
          <p:nvPr/>
        </p:nvSpPr>
        <p:spPr>
          <a:xfrm>
            <a:off x="205953" y="141842"/>
            <a:ext cx="4366048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Probabilistic Forecasting: F10.7 Forecasting Results</a:t>
            </a:r>
            <a:endParaRPr lang="en-US" sz="2400" dirty="0"/>
          </a:p>
        </p:txBody>
      </p:sp>
      <p:sp>
        <p:nvSpPr>
          <p:cNvPr id="11" name="Google Shape;228;p35">
            <a:extLst>
              <a:ext uri="{FF2B5EF4-FFF2-40B4-BE49-F238E27FC236}">
                <a16:creationId xmlns:a16="http://schemas.microsoft.com/office/drawing/2014/main" id="{81E1148F-30C0-C118-D5C4-84F6059EB838}"/>
              </a:ext>
            </a:extLst>
          </p:cNvPr>
          <p:cNvSpPr txBox="1"/>
          <p:nvPr/>
        </p:nvSpPr>
        <p:spPr>
          <a:xfrm>
            <a:off x="8476643" y="4596492"/>
            <a:ext cx="4145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5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366028" y="61978"/>
            <a:ext cx="8394668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cs typeface="Arial"/>
                <a:sym typeface="Arial"/>
              </a:rPr>
              <a:t>Probabilistic Density Modeling/Forecasting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518117" y="608566"/>
            <a:ext cx="8242579" cy="352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First-of-its-kind probabilistic density models</a:t>
            </a:r>
            <a:endParaRPr lang="en-US" sz="1600"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ea typeface="Arial"/>
                <a:cs typeface="Arial"/>
                <a:sym typeface="Arial"/>
              </a:rPr>
              <a:t>3-dimensional data as a time series (SET HASDM density database) – </a:t>
            </a:r>
            <a:r>
              <a:rPr lang="en-US" sz="1200" b="1" dirty="0">
                <a:solidFill>
                  <a:srgbClr val="00B050"/>
                </a:solidFill>
                <a:latin typeface="+mn-lt"/>
                <a:ea typeface="Arial"/>
                <a:cs typeface="Arial"/>
                <a:sym typeface="Arial"/>
              </a:rPr>
              <a:t>HASDM ML 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(Space Weather, 2022)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ea typeface="Arial"/>
                <a:cs typeface="Arial"/>
                <a:sym typeface="Arial"/>
              </a:rPr>
              <a:t>Global model using in-situ measurements – </a:t>
            </a:r>
            <a:r>
              <a:rPr lang="en-US" sz="1200" b="1" dirty="0">
                <a:solidFill>
                  <a:srgbClr val="00B050"/>
                </a:solidFill>
                <a:latin typeface="+mn-lt"/>
                <a:ea typeface="Arial"/>
                <a:cs typeface="Arial"/>
                <a:sym typeface="Arial"/>
              </a:rPr>
              <a:t>CHAMP ML 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(Nature Scientific Reports, 2022)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Enhancing existing models (using in-situ measurements) – </a:t>
            </a:r>
            <a:r>
              <a:rPr lang="en-US" sz="1200" b="1" dirty="0">
                <a:solidFill>
                  <a:srgbClr val="00B050"/>
                </a:solidFill>
                <a:latin typeface="+mn-lt"/>
                <a:cs typeface="Arial"/>
                <a:sym typeface="Arial"/>
              </a:rPr>
              <a:t>MSIS UQ 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"/>
                <a:sym typeface="Arial"/>
              </a:rPr>
              <a:t>(Space Weather, 2023)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Reduced order model or Emulator development – </a:t>
            </a:r>
            <a:r>
              <a:rPr lang="en-US" sz="1200" b="1" dirty="0">
                <a:solidFill>
                  <a:srgbClr val="00B050"/>
                </a:solidFill>
                <a:latin typeface="+mn-lt"/>
                <a:cs typeface="Arial"/>
                <a:sym typeface="Arial"/>
              </a:rPr>
              <a:t>TIE-GCM ROPE 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"/>
                <a:sym typeface="Arial"/>
              </a:rPr>
              <a:t>(Space Weather, 2023)</a:t>
            </a:r>
            <a:endParaRPr sz="1200" dirty="0">
              <a:solidFill>
                <a:schemeClr val="tx1"/>
              </a:solidFill>
              <a:latin typeface="+mn-l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Techniques for uncertainty quantification (depending on model kind)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MC Dropout, Direct Estimation of PDF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Customizing the optimization loss: Negative Log Probability Density (NLPD) v/s MSE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Model Ensemble</a:t>
            </a:r>
            <a:endParaRPr lang="en-US" sz="1200" dirty="0">
              <a:latin typeface="+mn-l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+mn-lt"/>
                <a:ea typeface="Arial"/>
                <a:cs typeface="Arial"/>
                <a:sym typeface="Arial"/>
              </a:rPr>
              <a:t>We measure Robustness and Reliability (R&amp;R) of the uncertainty estimates using the Calibration Error Score (CES)</a:t>
            </a:r>
            <a:endParaRPr lang="en-US" sz="1600" dirty="0">
              <a:latin typeface="+mn-lt"/>
            </a:endParaRPr>
          </a:p>
          <a:p>
            <a:pPr marL="685800" lvl="1" indent="-228600">
              <a:spcBef>
                <a:spcPts val="1000"/>
              </a:spcBef>
              <a:buClr>
                <a:srgbClr val="002855"/>
              </a:buClr>
              <a:buSzPts val="1400"/>
            </a:pPr>
            <a:endParaRPr sz="1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4" descr="A picture containing text, clock, oran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7820" y="3623545"/>
            <a:ext cx="3022518" cy="438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8476644" y="45964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84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title"/>
          </p:nvPr>
        </p:nvSpPr>
        <p:spPr>
          <a:xfrm>
            <a:off x="4735552" y="0"/>
            <a:ext cx="5251243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Model Comparison</a:t>
            </a:r>
            <a:endParaRPr sz="2400" dirty="0"/>
          </a:p>
        </p:txBody>
      </p:sp>
      <p:sp>
        <p:nvSpPr>
          <p:cNvPr id="228" name="Google Shape;228;p35"/>
          <p:cNvSpPr txBox="1"/>
          <p:nvPr/>
        </p:nvSpPr>
        <p:spPr>
          <a:xfrm>
            <a:off x="8476643" y="4596492"/>
            <a:ext cx="4145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Halloween Storm All Models" descr="Halloween Storm All Models">
            <a:hlinkClick r:id="" action="ppaction://media"/>
            <a:extLst>
              <a:ext uri="{FF2B5EF4-FFF2-40B4-BE49-F238E27FC236}">
                <a16:creationId xmlns:a16="http://schemas.microsoft.com/office/drawing/2014/main" id="{57D6C92D-EF82-6247-9B12-842D7A020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201" r="11002"/>
          <a:stretch/>
        </p:blipFill>
        <p:spPr>
          <a:xfrm>
            <a:off x="304476" y="115663"/>
            <a:ext cx="5348674" cy="3867307"/>
          </a:xfrm>
          <a:prstGeom prst="rect">
            <a:avLst/>
          </a:prstGeom>
        </p:spPr>
      </p:pic>
      <p:pic>
        <p:nvPicPr>
          <p:cNvPr id="2" name="2022sw003345-sup-0002-movie si-s01">
            <a:hlinkClick r:id="" action="ppaction://media"/>
            <a:extLst>
              <a:ext uri="{FF2B5EF4-FFF2-40B4-BE49-F238E27FC236}">
                <a16:creationId xmlns:a16="http://schemas.microsoft.com/office/drawing/2014/main" id="{FCCD45F4-C352-F050-DCA6-934967A9D7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7928" r="18016"/>
          <a:stretch/>
        </p:blipFill>
        <p:spPr>
          <a:xfrm>
            <a:off x="520066" y="81778"/>
            <a:ext cx="4683836" cy="411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cace77904_0_6"/>
          <p:cNvSpPr txBox="1">
            <a:spLocks noGrp="1"/>
          </p:cNvSpPr>
          <p:nvPr>
            <p:ph type="title"/>
          </p:nvPr>
        </p:nvSpPr>
        <p:spPr>
          <a:xfrm>
            <a:off x="1438170" y="1875289"/>
            <a:ext cx="6076828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Back-up Slides</a:t>
            </a:r>
            <a:endParaRPr sz="2400" dirty="0"/>
          </a:p>
        </p:txBody>
      </p:sp>
      <p:sp>
        <p:nvSpPr>
          <p:cNvPr id="275" name="Google Shape;275;g13cace77904_0_6"/>
          <p:cNvSpPr txBox="1"/>
          <p:nvPr/>
        </p:nvSpPr>
        <p:spPr>
          <a:xfrm>
            <a:off x="8476644" y="4596492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6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366028" y="11676"/>
            <a:ext cx="8110616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HASDM-ML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35238" y="731627"/>
            <a:ext cx="4994324" cy="35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+mn-lt"/>
                <a:ea typeface="Arial"/>
                <a:cs typeface="Arial"/>
                <a:sym typeface="Arial"/>
              </a:rPr>
              <a:t>HASDM-ML (Licata et. al., Space Weather 2022)</a:t>
            </a:r>
            <a:endParaRPr sz="1600"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ts val="1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Based on 20-years of 3D HASDM data cubes (SET HASDM Database – </a:t>
            </a:r>
            <a:r>
              <a:rPr lang="en-US" sz="1200" dirty="0" err="1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SwX</a:t>
            </a: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, 2021)</a:t>
            </a:r>
            <a:endParaRPr lang="en-US" sz="1200" dirty="0">
              <a:latin typeface="+mj-lt"/>
              <a:ea typeface="Arial"/>
            </a:endParaRPr>
          </a:p>
          <a:p>
            <a:pPr marL="228600" indent="-22860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First step is to compress the 3-D spatial data 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This is achieved with principal component analysis (PCA)</a:t>
            </a:r>
          </a:p>
          <a:p>
            <a:pPr marL="228600" indent="-228600"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The next step is to effectively and efficiently split data into training/validation/test sets.</a:t>
            </a:r>
          </a:p>
          <a:p>
            <a:pPr marL="228600" indent="-228600"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The final step develops a nonlinear neural network model that can provide R&amp;R uncertainty estimates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cs typeface="Arial"/>
                <a:sym typeface="Arial"/>
              </a:rPr>
              <a:t>This has been done two different ways, MC dropout and directly probability prediction 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cs typeface="Arial"/>
                <a:sym typeface="Arial"/>
              </a:rPr>
              <a:t>Both methods provide similar results (MSE and CES), however, direct probability prediction is computationally superior.</a:t>
            </a:r>
            <a:endParaRPr lang="en-US" sz="1200" dirty="0">
              <a:latin typeface="+mj-lt"/>
            </a:endParaRPr>
          </a:p>
          <a:p>
            <a:pPr marL="457200" lvl="1" indent="0">
              <a:buClr>
                <a:srgbClr val="002855"/>
              </a:buClr>
              <a:buSzPts val="1000"/>
              <a:buNone/>
            </a:pPr>
            <a:endParaRPr sz="10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lang="en-US"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5026" y="2490730"/>
            <a:ext cx="3754244" cy="184366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8476644" y="45964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4DCFBB70-4973-FC85-95B0-158CF980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5" y="211157"/>
            <a:ext cx="3411647" cy="21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427036" y="20781"/>
            <a:ext cx="8110616" cy="7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855"/>
                </a:solidFill>
                <a:latin typeface="Arial"/>
                <a:ea typeface="Arial"/>
                <a:cs typeface="Arial"/>
                <a:sym typeface="Arial"/>
              </a:rPr>
              <a:t>CHAMP-ML</a:t>
            </a:r>
            <a:endParaRPr sz="2400" dirty="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96968" y="647144"/>
            <a:ext cx="5173426" cy="41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600" dirty="0">
                <a:solidFill>
                  <a:srgbClr val="002855"/>
                </a:solidFill>
                <a:latin typeface="+mn-lt"/>
                <a:cs typeface="Arial"/>
                <a:sym typeface="Arial"/>
              </a:rPr>
              <a:t>For data-driven modeling, the ideal scenario is to have data everywhere all the time</a:t>
            </a:r>
            <a:endParaRPr sz="1600"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WE DO NOT HAVE THIS!</a:t>
            </a:r>
            <a:endParaRPr sz="12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We demonstrate global model development with localized in-situ CHAMP densities</a:t>
            </a:r>
          </a:p>
          <a:p>
            <a:pPr marL="742950" lvl="1" indent="-28575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cs typeface="Arial"/>
                <a:sym typeface="Arial"/>
              </a:rPr>
              <a:t>Evaluate the ability of the model to capture dynamics</a:t>
            </a:r>
            <a:endParaRPr lang="en-US" sz="10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22860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We had to be innovative with data sampling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The CHAMP dataset does not cover a full solar cycle</a:t>
            </a:r>
          </a:p>
          <a:p>
            <a:pPr marL="685800" lvl="1" indent="-228600">
              <a:buClr>
                <a:srgbClr val="002855"/>
              </a:buClr>
              <a:buSzPct val="100000"/>
            </a:pP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We do iteratively sampling where 8 weeks of data is used for training, the next week is used for validation and the following week for test. This is repeated for the whole dataset.</a:t>
            </a:r>
          </a:p>
          <a:p>
            <a:pPr marL="228600" indent="-228600">
              <a:spcBef>
                <a:spcPts val="500"/>
              </a:spcBef>
              <a:buClr>
                <a:srgbClr val="002855"/>
              </a:buClr>
              <a:buSzPct val="100000"/>
            </a:pPr>
            <a:r>
              <a:rPr lang="en-US" sz="16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Nonlinear model with R&amp;R uncertainty estimates</a:t>
            </a:r>
            <a:endParaRPr sz="1600" dirty="0">
              <a:latin typeface="+mj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855"/>
              </a:buClr>
              <a:buSzPct val="100000"/>
              <a:buChar char="•"/>
            </a:pPr>
            <a:r>
              <a:rPr lang="en-US" sz="1200" dirty="0">
                <a:solidFill>
                  <a:srgbClr val="002855"/>
                </a:solidFill>
                <a:latin typeface="+mj-lt"/>
                <a:ea typeface="Arial"/>
                <a:cs typeface="Arial"/>
                <a:sym typeface="Arial"/>
              </a:rPr>
              <a:t>Ideal for global investigation of small-scale variations</a:t>
            </a:r>
            <a:endParaRPr sz="1200" dirty="0">
              <a:latin typeface="+mj-lt"/>
            </a:endParaRPr>
          </a:p>
          <a:p>
            <a:pPr marL="628650" lvl="1" indent="-171450">
              <a:buClr>
                <a:srgbClr val="002855"/>
              </a:buClr>
              <a:buSzPts val="1000"/>
            </a:pPr>
            <a:endParaRPr sz="10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lang="en-US" sz="600" dirty="0">
              <a:solidFill>
                <a:srgbClr val="0028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3">
            <a:alphaModFix/>
          </a:blip>
          <a:srcRect l="640" t="12400" r="1599" b="1599"/>
          <a:stretch/>
        </p:blipFill>
        <p:spPr>
          <a:xfrm>
            <a:off x="5103417" y="160187"/>
            <a:ext cx="3873607" cy="170578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8476644" y="4596492"/>
            <a:ext cx="28405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8</a:t>
            </a:r>
            <a:endParaRPr 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Figure 9">
            <a:extLst>
              <a:ext uri="{FF2B5EF4-FFF2-40B4-BE49-F238E27FC236}">
                <a16:creationId xmlns:a16="http://schemas.microsoft.com/office/drawing/2014/main" id="{401E740B-2C96-14F2-EB06-23276143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16" y="1838201"/>
            <a:ext cx="3396528" cy="31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615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</TotalTime>
  <Words>828</Words>
  <Application>Microsoft Macintosh PowerPoint</Application>
  <PresentationFormat>On-screen Show (16:9)</PresentationFormat>
  <Paragraphs>112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Custom Design</vt:lpstr>
      <vt:lpstr>4_Custom Design</vt:lpstr>
      <vt:lpstr>Probabilistic Satellite Drag Forecasting for Operations</vt:lpstr>
      <vt:lpstr>Thermosphere Density Modeling and Forecasting</vt:lpstr>
      <vt:lpstr>Current Operations and Proposed Framework</vt:lpstr>
      <vt:lpstr>PowerPoint Presentation</vt:lpstr>
      <vt:lpstr>Probabilistic Density Modeling/Forecasting</vt:lpstr>
      <vt:lpstr>Model Comparison</vt:lpstr>
      <vt:lpstr>Back-up Slides</vt:lpstr>
      <vt:lpstr>HASDM-ML</vt:lpstr>
      <vt:lpstr>CHAMP-ML</vt:lpstr>
      <vt:lpstr>MSIS-UQ</vt:lpstr>
      <vt:lpstr>TIE-GCM ROPE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Multi-Model Ensemble Approach for Thermosphere Density Uncertainty Quantification</dc:title>
  <dc:creator>Chris Schwer</dc:creator>
  <cp:lastModifiedBy>Piyush Mehta</cp:lastModifiedBy>
  <cp:revision>130</cp:revision>
  <dcterms:created xsi:type="dcterms:W3CDTF">2011-03-24T20:59:43Z</dcterms:created>
  <dcterms:modified xsi:type="dcterms:W3CDTF">2023-10-20T17:13:34Z</dcterms:modified>
</cp:coreProperties>
</file>