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5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7" roundtripDataSignature="AMtx7mg2zR6ALSDz0BgqoeYpwMM/4rpD6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8BA2374-C4DA-4BB4-B747-62B198B1CAAC}">
  <a:tblStyle styleId="{58BA2374-C4DA-4BB4-B747-62B198B1CAAC}"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A2C5F7A1-C05C-4739-8BF8-BB22F28B2DA9}" styleName="Table_1">
    <a:wholeTbl>
      <a:tcTxStyle b="off" i="off">
        <a:font>
          <a:latin typeface="Calibri"/>
          <a:ea typeface="Calibri"/>
          <a:cs typeface="Calibri"/>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rgbClr val="FFFFFF"/>
      </a:tcTxStyle>
      <a:tcStyle>
        <a:fill>
          <a:solidFill>
            <a:srgbClr val="4472C4"/>
          </a:solidFill>
        </a:fill>
      </a:tcStyle>
    </a:lastCol>
    <a:firstCol>
      <a:tcTxStyle b="on" i="off">
        <a:font>
          <a:latin typeface="Calibri"/>
          <a:ea typeface="Calibri"/>
          <a:cs typeface="Calibri"/>
        </a:font>
        <a:srgbClr val="FFFFFF"/>
      </a:tcTxStyle>
      <a:tcStyle>
        <a:fill>
          <a:solidFill>
            <a:srgbClr val="4472C4"/>
          </a:solidFill>
        </a:fill>
      </a:tcStyle>
    </a:firstCol>
    <a:lastRow>
      <a:tcTxStyle b="on" i="off">
        <a:font>
          <a:latin typeface="Calibri"/>
          <a:ea typeface="Calibri"/>
          <a:cs typeface="Calibri"/>
        </a:font>
        <a:srgbClr val="FFFFFF"/>
      </a:tcTxStyle>
      <a:tcStyle>
        <a:tcBdr>
          <a:top>
            <a:ln cap="flat" cmpd="sng" w="38100">
              <a:solidFill>
                <a:srgbClr val="FFFFFF"/>
              </a:solidFill>
              <a:prstDash val="solid"/>
              <a:round/>
              <a:headEnd len="sm" w="sm" type="none"/>
              <a:tailEnd len="sm" w="sm" type="none"/>
            </a:ln>
          </a:top>
        </a:tcBdr>
        <a:fill>
          <a:solidFill>
            <a:srgbClr val="4472C4"/>
          </a:solidFill>
        </a:fill>
      </a:tcStyle>
    </a:lastRow>
    <a:seCell>
      <a:tcTxStyle b="off" i="off"/>
    </a:seCell>
    <a:swCell>
      <a:tcTxStyle b="off" i="off"/>
    </a:swCell>
    <a:firstRow>
      <a:tcTxStyle b="on" i="off">
        <a:font>
          <a:latin typeface="Calibri"/>
          <a:ea typeface="Calibri"/>
          <a:cs typeface="Calibri"/>
        </a:font>
        <a:srgbClr val="FFFFFF"/>
      </a:tcTxStyle>
      <a:tcStyle>
        <a:tcBdr>
          <a:bottom>
            <a:ln cap="flat" cmpd="sng" w="38100">
              <a:solidFill>
                <a:srgbClr val="FFFFFF"/>
              </a:solidFill>
              <a:prstDash val="solid"/>
              <a:round/>
              <a:headEnd len="sm" w="sm" type="none"/>
              <a:tailEnd len="sm" w="sm" type="none"/>
            </a:ln>
          </a:bottom>
        </a:tcBdr>
        <a:fill>
          <a:solidFill>
            <a:srgbClr val="4472C4"/>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7"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 name="Google Shape;6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6:notes"/>
          <p:cNvSpPr txBox="1"/>
          <p:nvPr>
            <p:ph idx="1" type="body"/>
          </p:nvPr>
        </p:nvSpPr>
        <p:spPr>
          <a:xfrm>
            <a:off x="846138" y="5159107"/>
            <a:ext cx="5631000" cy="1231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212" name="Google Shape;212;p16:notes"/>
          <p:cNvSpPr/>
          <p:nvPr>
            <p:ph idx="2" type="sldImg"/>
          </p:nvPr>
        </p:nvSpPr>
        <p:spPr>
          <a:xfrm>
            <a:off x="-92075" y="601663"/>
            <a:ext cx="7507288" cy="4224337"/>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miter lim="800000"/>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57cb770325_4_95:notes"/>
          <p:cNvSpPr txBox="1"/>
          <p:nvPr>
            <p:ph idx="1" type="body"/>
          </p:nvPr>
        </p:nvSpPr>
        <p:spPr>
          <a:xfrm>
            <a:off x="702310" y="4732126"/>
            <a:ext cx="5618400" cy="38787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800"/>
              <a:buNone/>
            </a:pPr>
            <a:r>
              <a:t/>
            </a:r>
            <a:endParaRPr/>
          </a:p>
        </p:txBody>
      </p:sp>
      <p:sp>
        <p:nvSpPr>
          <p:cNvPr id="218" name="Google Shape;218;g257cb770325_4_95:notes"/>
          <p:cNvSpPr/>
          <p:nvPr>
            <p:ph idx="2" type="sldImg"/>
          </p:nvPr>
        </p:nvSpPr>
        <p:spPr>
          <a:xfrm>
            <a:off x="-211138" y="387350"/>
            <a:ext cx="7445376" cy="41894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miter lim="800000"/>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32" name="Google Shape;232;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254"/>
              </a:spcBef>
              <a:spcAft>
                <a:spcPts val="0"/>
              </a:spcAft>
              <a:buSzPts val="1400"/>
              <a:buNone/>
            </a:pPr>
            <a:r>
              <a:t/>
            </a:r>
            <a:endParaRPr/>
          </a:p>
        </p:txBody>
      </p:sp>
      <p:sp>
        <p:nvSpPr>
          <p:cNvPr id="250" name="Google Shape;25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8b6fe292a2_0_1044: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28b6fe292a2_0_1044:notes"/>
          <p:cNvSpPr txBox="1"/>
          <p:nvPr>
            <p:ph idx="1" type="body"/>
          </p:nvPr>
        </p:nvSpPr>
        <p:spPr>
          <a:xfrm>
            <a:off x="685800" y="4400550"/>
            <a:ext cx="5486400" cy="3600600"/>
          </a:xfrm>
          <a:prstGeom prst="rect">
            <a:avLst/>
          </a:prstGeom>
          <a:noFill/>
          <a:ln>
            <a:noFill/>
          </a:ln>
        </p:spPr>
        <p:txBody>
          <a:bodyPr anchorCtr="0" anchor="t" bIns="45625" lIns="91275" spcFirstLastPara="1" rIns="91275" wrap="square" tIns="45625">
            <a:noAutofit/>
          </a:bodyPr>
          <a:lstStyle/>
          <a:p>
            <a:pPr indent="-228600" lvl="0" marL="457200" rtl="0" algn="l">
              <a:lnSpc>
                <a:spcPct val="100000"/>
              </a:lnSpc>
              <a:spcBef>
                <a:spcPts val="0"/>
              </a:spcBef>
              <a:spcAft>
                <a:spcPts val="0"/>
              </a:spcAft>
              <a:buSzPts val="1400"/>
              <a:buNone/>
            </a:pPr>
            <a:r>
              <a:rPr lang="en-US" sz="1400"/>
              <a:t>NOTE: PlanetiQ began 15 Aug (Data Delivery from 16 Nov - 15 May; Eval from 16 May to 1 Aug)</a:t>
            </a:r>
            <a:endParaRPr sz="1400"/>
          </a:p>
        </p:txBody>
      </p:sp>
      <p:sp>
        <p:nvSpPr>
          <p:cNvPr id="258" name="Google Shape;258;g28b6fe292a2_0_1044:notes"/>
          <p:cNvSpPr txBox="1"/>
          <p:nvPr>
            <p:ph idx="12" type="sldNum"/>
          </p:nvPr>
        </p:nvSpPr>
        <p:spPr>
          <a:xfrm>
            <a:off x="3884614" y="8685213"/>
            <a:ext cx="2971800" cy="458700"/>
          </a:xfrm>
          <a:prstGeom prst="rect">
            <a:avLst/>
          </a:prstGeom>
          <a:noFill/>
          <a:ln>
            <a:noFill/>
          </a:ln>
        </p:spPr>
        <p:txBody>
          <a:bodyPr anchorCtr="0" anchor="b" bIns="45625" lIns="91275" spcFirstLastPara="1" rIns="91275" wrap="square" tIns="456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8b6fe292a2_0_1106: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28b6fe292a2_0_1106:notes"/>
          <p:cNvSpPr txBox="1"/>
          <p:nvPr>
            <p:ph idx="1" type="body"/>
          </p:nvPr>
        </p:nvSpPr>
        <p:spPr>
          <a:xfrm>
            <a:off x="685800" y="4400550"/>
            <a:ext cx="5486400" cy="3600600"/>
          </a:xfrm>
          <a:prstGeom prst="rect">
            <a:avLst/>
          </a:prstGeom>
          <a:noFill/>
          <a:ln>
            <a:noFill/>
          </a:ln>
        </p:spPr>
        <p:txBody>
          <a:bodyPr anchorCtr="0" anchor="t" bIns="45625" lIns="91275" spcFirstLastPara="1" rIns="91275" wrap="square" tIns="45625">
            <a:noAutofit/>
          </a:bodyPr>
          <a:lstStyle/>
          <a:p>
            <a:pPr indent="0" lvl="0" marL="457200" rtl="0" algn="l">
              <a:lnSpc>
                <a:spcPct val="100000"/>
              </a:lnSpc>
              <a:spcBef>
                <a:spcPts val="400"/>
              </a:spcBef>
              <a:spcAft>
                <a:spcPts val="0"/>
              </a:spcAft>
              <a:buSzPts val="1400"/>
              <a:buNone/>
            </a:pPr>
            <a:r>
              <a:t/>
            </a:r>
            <a:endParaRPr sz="900"/>
          </a:p>
        </p:txBody>
      </p:sp>
      <p:sp>
        <p:nvSpPr>
          <p:cNvPr id="268" name="Google Shape;268;g28b6fe292a2_0_1106:notes"/>
          <p:cNvSpPr txBox="1"/>
          <p:nvPr>
            <p:ph idx="12" type="sldNum"/>
          </p:nvPr>
        </p:nvSpPr>
        <p:spPr>
          <a:xfrm>
            <a:off x="3884614" y="8685213"/>
            <a:ext cx="2971800" cy="458700"/>
          </a:xfrm>
          <a:prstGeom prst="rect">
            <a:avLst/>
          </a:prstGeom>
          <a:noFill/>
          <a:ln>
            <a:noFill/>
          </a:ln>
        </p:spPr>
        <p:txBody>
          <a:bodyPr anchorCtr="0" anchor="b" bIns="45625" lIns="91275" spcFirstLastPara="1" rIns="91275" wrap="square" tIns="456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8b6fe292a2_0_1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17" name="Google Shape;317;g28b6fe292a2_0_1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8b6fe292a2_0_7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28b6fe292a2_0_7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Use NASA-led CYGNSS program for validation. Use delay doppler maps.</a:t>
            </a:r>
            <a:endParaRPr b="1">
              <a:solidFill>
                <a:schemeClr val="dk1"/>
              </a:solidFill>
            </a:endParaRPr>
          </a:p>
        </p:txBody>
      </p:sp>
      <p:sp>
        <p:nvSpPr>
          <p:cNvPr id="326" name="Google Shape;326;g28b6fe292a2_0_7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8b6fe292a2_0_510: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28b6fe292a2_0_510:notes"/>
          <p:cNvSpPr txBox="1"/>
          <p:nvPr>
            <p:ph idx="1" type="body"/>
          </p:nvPr>
        </p:nvSpPr>
        <p:spPr>
          <a:xfrm>
            <a:off x="685800" y="4400550"/>
            <a:ext cx="5486400" cy="3600600"/>
          </a:xfrm>
          <a:prstGeom prst="rect">
            <a:avLst/>
          </a:prstGeom>
          <a:noFill/>
          <a:ln>
            <a:noFill/>
          </a:ln>
        </p:spPr>
        <p:txBody>
          <a:bodyPr anchorCtr="0" anchor="t" bIns="45625" lIns="91275" spcFirstLastPara="1" rIns="91275" wrap="square" tIns="45625">
            <a:noAutofit/>
          </a:bodyPr>
          <a:lstStyle/>
          <a:p>
            <a:pPr indent="0" lvl="0" marL="0" rtl="0" algn="l">
              <a:lnSpc>
                <a:spcPct val="100000"/>
              </a:lnSpc>
              <a:spcBef>
                <a:spcPts val="0"/>
              </a:spcBef>
              <a:spcAft>
                <a:spcPts val="0"/>
              </a:spcAft>
              <a:buSzPts val="1400"/>
              <a:buNone/>
            </a:pPr>
            <a:r>
              <a:t/>
            </a:r>
            <a:endParaRPr/>
          </a:p>
        </p:txBody>
      </p:sp>
      <p:sp>
        <p:nvSpPr>
          <p:cNvPr id="334" name="Google Shape;334;g28b6fe292a2_0_510:notes"/>
          <p:cNvSpPr txBox="1"/>
          <p:nvPr>
            <p:ph idx="12" type="sldNum"/>
          </p:nvPr>
        </p:nvSpPr>
        <p:spPr>
          <a:xfrm>
            <a:off x="3884614" y="8685213"/>
            <a:ext cx="2971800" cy="458700"/>
          </a:xfrm>
          <a:prstGeom prst="rect">
            <a:avLst/>
          </a:prstGeom>
          <a:noFill/>
          <a:ln>
            <a:noFill/>
          </a:ln>
        </p:spPr>
        <p:txBody>
          <a:bodyPr anchorCtr="0" anchor="b" bIns="45625" lIns="91275" spcFirstLastPara="1" rIns="91275" wrap="square" tIns="456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8b6fe292a2_0_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 name="Google Shape;67;g28b6fe292a2_0_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 name="Google Shape;68;g28b6fe292a2_0_3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4" name="Google Shape;38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8c7f9dfd88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 name="Google Shape;74;g28c7f9dfd88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75" name="Google Shape;75;g28c7f9dfd88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82" name="Google Shape;82;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Clr>
                <a:srgbClr val="002060"/>
              </a:buClr>
              <a:buSzPts val="1800"/>
              <a:buChar char="●"/>
            </a:pPr>
            <a:r>
              <a:rPr lang="en-US" sz="1800">
                <a:solidFill>
                  <a:srgbClr val="002060"/>
                </a:solidFill>
              </a:rPr>
              <a:t>Neutral Atmosphere products include: Bending Angle, Refractivity, Temperature, Water Vapor</a:t>
            </a:r>
            <a:endParaRPr sz="1800">
              <a:solidFill>
                <a:srgbClr val="002060"/>
              </a:solidFill>
            </a:endParaRPr>
          </a:p>
          <a:p>
            <a:pPr indent="-342900" lvl="0" marL="457200" rtl="0" algn="l">
              <a:lnSpc>
                <a:spcPct val="100000"/>
              </a:lnSpc>
              <a:spcBef>
                <a:spcPts val="0"/>
              </a:spcBef>
              <a:spcAft>
                <a:spcPts val="0"/>
              </a:spcAft>
              <a:buClr>
                <a:srgbClr val="002060"/>
              </a:buClr>
              <a:buSzPts val="1800"/>
              <a:buChar char="●"/>
            </a:pPr>
            <a:r>
              <a:rPr lang="en-US" sz="1800">
                <a:solidFill>
                  <a:srgbClr val="002060"/>
                </a:solidFill>
              </a:rPr>
              <a:t>Ionospheric products include: Total Electron Content (TEC), Electron Density Profiles (EDP), and Scintillation Indices (Phase, Amplitude)</a:t>
            </a:r>
            <a:endParaRPr sz="1800">
              <a:solidFill>
                <a:srgbClr val="002060"/>
              </a:solidFill>
            </a:endParaRPr>
          </a:p>
          <a:p>
            <a:pPr indent="0" lvl="0" marL="0" rtl="0" algn="l">
              <a:lnSpc>
                <a:spcPct val="100000"/>
              </a:lnSpc>
              <a:spcBef>
                <a:spcPts val="0"/>
              </a:spcBef>
              <a:spcAft>
                <a:spcPts val="0"/>
              </a:spcAft>
              <a:buSzPts val="1400"/>
              <a:buNone/>
            </a:pPr>
            <a:r>
              <a:rPr lang="en-US" sz="1800">
                <a:solidFill>
                  <a:srgbClr val="002060"/>
                </a:solidFill>
              </a:rPr>
              <a:t>An RO sounding is a time series of satellite-based RO open loop measurements made during a GNSS occultation event from which NOAA can produce a quasi-vertical series of</a:t>
            </a:r>
            <a:endParaRPr sz="1800">
              <a:solidFill>
                <a:srgbClr val="002060"/>
              </a:solidFill>
            </a:endParaRPr>
          </a:p>
          <a:p>
            <a:pPr indent="0" lvl="0" marL="0" rtl="0" algn="l">
              <a:lnSpc>
                <a:spcPct val="100000"/>
              </a:lnSpc>
              <a:spcBef>
                <a:spcPts val="0"/>
              </a:spcBef>
              <a:spcAft>
                <a:spcPts val="0"/>
              </a:spcAft>
              <a:buSzPts val="1400"/>
              <a:buNone/>
            </a:pPr>
            <a:r>
              <a:rPr lang="en-US" sz="1800">
                <a:solidFill>
                  <a:srgbClr val="002060"/>
                </a:solidFill>
              </a:rPr>
              <a:t>bending angles.  An ionospheric track is a time series of satellite-based GNSS dual-frequency pseudorange, carrier phase, and SNR measurements from which NOAA can produce</a:t>
            </a:r>
            <a:endParaRPr sz="1800">
              <a:solidFill>
                <a:srgbClr val="002060"/>
              </a:solidFill>
            </a:endParaRPr>
          </a:p>
          <a:p>
            <a:pPr indent="0" lvl="0" marL="0" rtl="0" algn="l">
              <a:lnSpc>
                <a:spcPct val="100000"/>
              </a:lnSpc>
              <a:spcBef>
                <a:spcPts val="0"/>
              </a:spcBef>
              <a:spcAft>
                <a:spcPts val="0"/>
              </a:spcAft>
              <a:buClr>
                <a:schemeClr val="dk1"/>
              </a:buClr>
              <a:buSzPts val="1100"/>
              <a:buFont typeface="Arial"/>
              <a:buNone/>
            </a:pPr>
            <a:r>
              <a:rPr lang="en-US" sz="1800">
                <a:solidFill>
                  <a:srgbClr val="002060"/>
                </a:solidFill>
              </a:rPr>
              <a:t>geolocated ionospheric products for space weather applications and research purposes.</a:t>
            </a:r>
            <a:endParaRPr sz="1800">
              <a:solidFill>
                <a:srgbClr val="002060"/>
              </a:solidFill>
            </a:endParaRPr>
          </a:p>
          <a:p>
            <a:pPr indent="0" lvl="0" marL="0" rtl="0" algn="l">
              <a:lnSpc>
                <a:spcPct val="100000"/>
              </a:lnSpc>
              <a:spcBef>
                <a:spcPts val="0"/>
              </a:spcBef>
              <a:spcAft>
                <a:spcPts val="0"/>
              </a:spcAft>
              <a:buSzPts val="1400"/>
              <a:buNone/>
            </a:pPr>
            <a:r>
              <a:t/>
            </a:r>
            <a:endParaRPr sz="1800">
              <a:solidFill>
                <a:srgbClr val="002060"/>
              </a:solidFill>
            </a:endParaRPr>
          </a:p>
          <a:p>
            <a:pPr indent="0" lvl="0" marL="0" rtl="0" algn="l">
              <a:lnSpc>
                <a:spcPct val="100000"/>
              </a:lnSpc>
              <a:spcBef>
                <a:spcPts val="0"/>
              </a:spcBef>
              <a:spcAft>
                <a:spcPts val="0"/>
              </a:spcAft>
              <a:buSzPts val="1400"/>
              <a:buNone/>
            </a:pPr>
            <a:r>
              <a:t/>
            </a:r>
            <a:endParaRPr sz="1800">
              <a:solidFill>
                <a:srgbClr val="002060"/>
              </a:solidFill>
            </a:endParaRPr>
          </a:p>
        </p:txBody>
      </p:sp>
      <p:sp>
        <p:nvSpPr>
          <p:cNvPr id="94" name="Google Shape;94;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Notes: $10M of supplemental funding was added to the $9M enactment for Commercial Data - Purchase. The source of the $10M is the FY 2023 supplemental funds in Division N of the FY 2023 Consolidated Appropriation.</a:t>
            </a:r>
            <a:endParaRPr sz="1200"/>
          </a:p>
        </p:txBody>
      </p:sp>
      <p:sp>
        <p:nvSpPr>
          <p:cNvPr id="102" name="Google Shape;1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 name="Google Shape;110;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8fedf8b33e_1_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28fedf8b33e_1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8fedf8b33e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28fedf8b33e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06" name="Google Shape;206;g28fedf8b33e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36"/>
          <p:cNvSpPr txBox="1"/>
          <p:nvPr>
            <p:ph type="title"/>
          </p:nvPr>
        </p:nvSpPr>
        <p:spPr>
          <a:xfrm>
            <a:off x="1435324" y="10787"/>
            <a:ext cx="9833008" cy="81878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 name="Google Shape;32;p3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 name="Google Shape;33;p3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Interior " type="obj">
  <p:cSld name="OBJECT">
    <p:spTree>
      <p:nvGrpSpPr>
        <p:cNvPr id="34" name="Shape 34"/>
        <p:cNvGrpSpPr/>
        <p:nvPr/>
      </p:nvGrpSpPr>
      <p:grpSpPr>
        <a:xfrm>
          <a:off x="0" y="0"/>
          <a:ext cx="0" cy="0"/>
          <a:chOff x="0" y="0"/>
          <a:chExt cx="0" cy="0"/>
        </a:xfrm>
      </p:grpSpPr>
      <p:sp>
        <p:nvSpPr>
          <p:cNvPr id="35" name="Google Shape;35;p35"/>
          <p:cNvSpPr txBox="1"/>
          <p:nvPr>
            <p:ph type="title"/>
          </p:nvPr>
        </p:nvSpPr>
        <p:spPr>
          <a:xfrm>
            <a:off x="1435324" y="10787"/>
            <a:ext cx="9833008" cy="81878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1E4E79"/>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5"/>
          <p:cNvSpPr txBox="1"/>
          <p:nvPr>
            <p:ph idx="1" type="body"/>
          </p:nvPr>
        </p:nvSpPr>
        <p:spPr>
          <a:xfrm>
            <a:off x="838200" y="1016035"/>
            <a:ext cx="10515600" cy="516092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o"/>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37"/>
          <p:cNvSpPr txBox="1"/>
          <p:nvPr>
            <p:ph idx="10" type="dt"/>
          </p:nvPr>
        </p:nvSpPr>
        <p:spPr>
          <a:xfrm>
            <a:off x="128082" y="4783046"/>
            <a:ext cx="17661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37"/>
          <p:cNvSpPr txBox="1"/>
          <p:nvPr>
            <p:ph idx="11" type="ftr"/>
          </p:nvPr>
        </p:nvSpPr>
        <p:spPr>
          <a:xfrm>
            <a:off x="7153837" y="6450715"/>
            <a:ext cx="19467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0" name="Google Shape;40;p37"/>
          <p:cNvSpPr txBox="1"/>
          <p:nvPr>
            <p:ph idx="12" type="sldNum"/>
          </p:nvPr>
        </p:nvSpPr>
        <p:spPr>
          <a:xfrm>
            <a:off x="10609730" y="6461276"/>
            <a:ext cx="744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 name="Shape 41"/>
        <p:cNvGrpSpPr/>
        <p:nvPr/>
      </p:nvGrpSpPr>
      <p:grpSpPr>
        <a:xfrm>
          <a:off x="0" y="0"/>
          <a:ext cx="0" cy="0"/>
          <a:chOff x="0" y="0"/>
          <a:chExt cx="0" cy="0"/>
        </a:xfrm>
      </p:grpSpPr>
      <p:sp>
        <p:nvSpPr>
          <p:cNvPr id="42" name="Google Shape;42;p38"/>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0099D8"/>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8"/>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07336F"/>
              </a:buClr>
              <a:buSzPts val="2400"/>
              <a:buNone/>
              <a:defRPr sz="2400"/>
            </a:lvl1pPr>
            <a:lvl2pPr lvl="1" algn="ctr">
              <a:lnSpc>
                <a:spcPct val="90000"/>
              </a:lnSpc>
              <a:spcBef>
                <a:spcPts val="500"/>
              </a:spcBef>
              <a:spcAft>
                <a:spcPts val="0"/>
              </a:spcAft>
              <a:buClr>
                <a:srgbClr val="07336F"/>
              </a:buClr>
              <a:buSzPts val="2000"/>
              <a:buNone/>
              <a:defRPr sz="2000"/>
            </a:lvl2pPr>
            <a:lvl3pPr lvl="2" algn="ctr">
              <a:lnSpc>
                <a:spcPct val="90000"/>
              </a:lnSpc>
              <a:spcBef>
                <a:spcPts val="500"/>
              </a:spcBef>
              <a:spcAft>
                <a:spcPts val="0"/>
              </a:spcAft>
              <a:buClr>
                <a:srgbClr val="07336F"/>
              </a:buClr>
              <a:buSzPts val="1800"/>
              <a:buNone/>
              <a:defRPr sz="1800"/>
            </a:lvl3pPr>
            <a:lvl4pPr lvl="3" algn="ctr">
              <a:lnSpc>
                <a:spcPct val="90000"/>
              </a:lnSpc>
              <a:spcBef>
                <a:spcPts val="500"/>
              </a:spcBef>
              <a:spcAft>
                <a:spcPts val="0"/>
              </a:spcAft>
              <a:buClr>
                <a:srgbClr val="07336F"/>
              </a:buClr>
              <a:buSzPts val="1600"/>
              <a:buNone/>
              <a:defRPr sz="1600"/>
            </a:lvl4pPr>
            <a:lvl5pPr lvl="4" algn="ctr">
              <a:lnSpc>
                <a:spcPct val="90000"/>
              </a:lnSpc>
              <a:spcBef>
                <a:spcPts val="500"/>
              </a:spcBef>
              <a:spcAft>
                <a:spcPts val="0"/>
              </a:spcAft>
              <a:buClr>
                <a:srgbClr val="07336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4" name="Google Shape;44;p38"/>
          <p:cNvSpPr txBox="1"/>
          <p:nvPr>
            <p:ph idx="10" type="dt"/>
          </p:nvPr>
        </p:nvSpPr>
        <p:spPr>
          <a:xfrm>
            <a:off x="128080" y="4783044"/>
            <a:ext cx="17661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5" name="Google Shape;45;p38"/>
          <p:cNvSpPr txBox="1"/>
          <p:nvPr>
            <p:ph idx="11" type="ftr"/>
          </p:nvPr>
        </p:nvSpPr>
        <p:spPr>
          <a:xfrm>
            <a:off x="7153835" y="6450713"/>
            <a:ext cx="19467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6" name="Google Shape;46;p38"/>
          <p:cNvSpPr txBox="1"/>
          <p:nvPr>
            <p:ph idx="12" type="sldNum"/>
          </p:nvPr>
        </p:nvSpPr>
        <p:spPr>
          <a:xfrm>
            <a:off x="10609729" y="6461274"/>
            <a:ext cx="744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 name="Shape 47"/>
        <p:cNvGrpSpPr/>
        <p:nvPr/>
      </p:nvGrpSpPr>
      <p:grpSpPr>
        <a:xfrm>
          <a:off x="0" y="0"/>
          <a:ext cx="0" cy="0"/>
          <a:chOff x="0" y="0"/>
          <a:chExt cx="0" cy="0"/>
        </a:xfrm>
      </p:grpSpPr>
      <p:sp>
        <p:nvSpPr>
          <p:cNvPr id="48" name="Google Shape;48;p39"/>
          <p:cNvSpPr txBox="1"/>
          <p:nvPr>
            <p:ph type="title"/>
          </p:nvPr>
        </p:nvSpPr>
        <p:spPr>
          <a:xfrm>
            <a:off x="1435324" y="10787"/>
            <a:ext cx="9833008" cy="81878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9"/>
          <p:cNvSpPr txBox="1"/>
          <p:nvPr>
            <p:ph idx="1" type="body"/>
          </p:nvPr>
        </p:nvSpPr>
        <p:spPr>
          <a:xfrm>
            <a:off x="838200" y="142136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o"/>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9"/>
          <p:cNvSpPr txBox="1"/>
          <p:nvPr>
            <p:ph idx="2" type="body"/>
          </p:nvPr>
        </p:nvSpPr>
        <p:spPr>
          <a:xfrm>
            <a:off x="6172200" y="142136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o"/>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3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3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3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 name="Shape 54"/>
        <p:cNvGrpSpPr/>
        <p:nvPr/>
      </p:nvGrpSpPr>
      <p:grpSpPr>
        <a:xfrm>
          <a:off x="0" y="0"/>
          <a:ext cx="0" cy="0"/>
          <a:chOff x="0" y="0"/>
          <a:chExt cx="0" cy="0"/>
        </a:xfrm>
      </p:grpSpPr>
      <p:sp>
        <p:nvSpPr>
          <p:cNvPr id="55" name="Google Shape;55;g28fedf8b33e_1_224"/>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rmAutofit/>
          </a:bodyPr>
          <a:lstStyle>
            <a:lvl1pPr lvl="0" rtl="0" algn="l">
              <a:lnSpc>
                <a:spcPct val="90000"/>
              </a:lnSpc>
              <a:spcBef>
                <a:spcPts val="0"/>
              </a:spcBef>
              <a:spcAft>
                <a:spcPts val="0"/>
              </a:spcAft>
              <a:buClr>
                <a:srgbClr val="0099D8"/>
              </a:buClr>
              <a:buSzPts val="2800"/>
              <a:buFont typeface="Arial"/>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6" name="Google Shape;56;g28fedf8b33e_1_224"/>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rmAutofit/>
          </a:bodyPr>
          <a:lstStyle>
            <a:lvl1pPr indent="-342900" lvl="0" marL="457200" rtl="0" algn="l">
              <a:lnSpc>
                <a:spcPct val="90000"/>
              </a:lnSpc>
              <a:spcBef>
                <a:spcPts val="0"/>
              </a:spcBef>
              <a:spcAft>
                <a:spcPts val="0"/>
              </a:spcAft>
              <a:buClr>
                <a:srgbClr val="07336F"/>
              </a:buClr>
              <a:buSzPts val="1800"/>
              <a:buChar char="●"/>
              <a:defRPr/>
            </a:lvl1pPr>
            <a:lvl2pPr indent="-317500" lvl="1" marL="914400" rtl="0" algn="l">
              <a:lnSpc>
                <a:spcPct val="90000"/>
              </a:lnSpc>
              <a:spcBef>
                <a:spcPts val="0"/>
              </a:spcBef>
              <a:spcAft>
                <a:spcPts val="0"/>
              </a:spcAft>
              <a:buClr>
                <a:srgbClr val="07336F"/>
              </a:buClr>
              <a:buSzPts val="1400"/>
              <a:buChar char="○"/>
              <a:defRPr/>
            </a:lvl2pPr>
            <a:lvl3pPr indent="-317500" lvl="2" marL="1371600" rtl="0" algn="l">
              <a:lnSpc>
                <a:spcPct val="90000"/>
              </a:lnSpc>
              <a:spcBef>
                <a:spcPts val="0"/>
              </a:spcBef>
              <a:spcAft>
                <a:spcPts val="0"/>
              </a:spcAft>
              <a:buClr>
                <a:srgbClr val="07336F"/>
              </a:buClr>
              <a:buSzPts val="1400"/>
              <a:buChar char="■"/>
              <a:defRPr/>
            </a:lvl3pPr>
            <a:lvl4pPr indent="-317500" lvl="3" marL="1828800" rtl="0" algn="l">
              <a:lnSpc>
                <a:spcPct val="90000"/>
              </a:lnSpc>
              <a:spcBef>
                <a:spcPts val="0"/>
              </a:spcBef>
              <a:spcAft>
                <a:spcPts val="0"/>
              </a:spcAft>
              <a:buClr>
                <a:srgbClr val="07336F"/>
              </a:buClr>
              <a:buSzPts val="1400"/>
              <a:buChar char="●"/>
              <a:defRPr/>
            </a:lvl4pPr>
            <a:lvl5pPr indent="-317500" lvl="4" marL="2286000" rtl="0" algn="l">
              <a:lnSpc>
                <a:spcPct val="90000"/>
              </a:lnSpc>
              <a:spcBef>
                <a:spcPts val="0"/>
              </a:spcBef>
              <a:spcAft>
                <a:spcPts val="0"/>
              </a:spcAft>
              <a:buClr>
                <a:srgbClr val="07336F"/>
              </a:buClr>
              <a:buSzPts val="1400"/>
              <a:buChar char="○"/>
              <a:defRPr/>
            </a:lvl5pPr>
            <a:lvl6pPr indent="-317500" lvl="5" marL="2743200" rtl="0" algn="l">
              <a:lnSpc>
                <a:spcPct val="90000"/>
              </a:lnSpc>
              <a:spcBef>
                <a:spcPts val="0"/>
              </a:spcBef>
              <a:spcAft>
                <a:spcPts val="0"/>
              </a:spcAft>
              <a:buClr>
                <a:schemeClr val="dk1"/>
              </a:buClr>
              <a:buSzPts val="1400"/>
              <a:buChar char="■"/>
              <a:defRPr/>
            </a:lvl6pPr>
            <a:lvl7pPr indent="-317500" lvl="6" marL="3200400" rtl="0" algn="l">
              <a:lnSpc>
                <a:spcPct val="90000"/>
              </a:lnSpc>
              <a:spcBef>
                <a:spcPts val="0"/>
              </a:spcBef>
              <a:spcAft>
                <a:spcPts val="0"/>
              </a:spcAft>
              <a:buClr>
                <a:schemeClr val="dk1"/>
              </a:buClr>
              <a:buSzPts val="1400"/>
              <a:buChar char="●"/>
              <a:defRPr/>
            </a:lvl7pPr>
            <a:lvl8pPr indent="-317500" lvl="7" marL="3657600" rtl="0" algn="l">
              <a:lnSpc>
                <a:spcPct val="90000"/>
              </a:lnSpc>
              <a:spcBef>
                <a:spcPts val="0"/>
              </a:spcBef>
              <a:spcAft>
                <a:spcPts val="0"/>
              </a:spcAft>
              <a:buClr>
                <a:schemeClr val="dk1"/>
              </a:buClr>
              <a:buSzPts val="1400"/>
              <a:buChar char="○"/>
              <a:defRPr/>
            </a:lvl8pPr>
            <a:lvl9pPr indent="-317500" lvl="8" marL="4114800" rtl="0" algn="l">
              <a:lnSpc>
                <a:spcPct val="90000"/>
              </a:lnSpc>
              <a:spcBef>
                <a:spcPts val="0"/>
              </a:spcBef>
              <a:spcAft>
                <a:spcPts val="0"/>
              </a:spcAft>
              <a:buClr>
                <a:schemeClr val="dk1"/>
              </a:buClr>
              <a:buSzPts val="1400"/>
              <a:buChar char="■"/>
              <a:defRPr/>
            </a:lvl9pPr>
          </a:lstStyle>
          <a:p/>
        </p:txBody>
      </p:sp>
      <p:sp>
        <p:nvSpPr>
          <p:cNvPr id="57" name="Google Shape;57;g28fedf8b33e_1_224"/>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0.gif"/><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image" Target="../media/image8.png"/><Relationship Id="rId4" Type="http://schemas.openxmlformats.org/officeDocument/2006/relationships/slideLayout" Target="../slideLayouts/slideLayout2.xml"/><Relationship Id="rId10" Type="http://schemas.openxmlformats.org/officeDocument/2006/relationships/theme" Target="../theme/theme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2"/>
          <p:cNvSpPr/>
          <p:nvPr/>
        </p:nvSpPr>
        <p:spPr>
          <a:xfrm>
            <a:off x="3077428" y="1652985"/>
            <a:ext cx="9114571" cy="3578087"/>
          </a:xfrm>
          <a:prstGeom prst="rect">
            <a:avLst/>
          </a:prstGeom>
          <a:solidFill>
            <a:srgbClr val="D8E2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 name="Google Shape;11;p32"/>
          <p:cNvPicPr preferRelativeResize="0"/>
          <p:nvPr/>
        </p:nvPicPr>
        <p:blipFill rotWithShape="1">
          <a:blip r:embed="rId1">
            <a:alphaModFix/>
          </a:blip>
          <a:srcRect b="0" l="0" r="0" t="0"/>
          <a:stretch/>
        </p:blipFill>
        <p:spPr>
          <a:xfrm>
            <a:off x="0" y="-6531"/>
            <a:ext cx="5681472" cy="6877559"/>
          </a:xfrm>
          <a:prstGeom prst="rect">
            <a:avLst/>
          </a:prstGeom>
          <a:noFill/>
          <a:ln>
            <a:noFill/>
          </a:ln>
        </p:spPr>
      </p:pic>
      <p:sp>
        <p:nvSpPr>
          <p:cNvPr id="12" name="Google Shape;12;p32"/>
          <p:cNvSpPr txBox="1"/>
          <p:nvPr/>
        </p:nvSpPr>
        <p:spPr>
          <a:xfrm>
            <a:off x="407916" y="4795552"/>
            <a:ext cx="4174358" cy="103969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br>
              <a:rPr b="0" i="0" lang="en-US" sz="2400" u="none" cap="none" strike="noStrike">
                <a:solidFill>
                  <a:schemeClr val="lt1"/>
                </a:solidFill>
                <a:latin typeface="Calibri"/>
                <a:ea typeface="Calibri"/>
                <a:cs typeface="Calibri"/>
                <a:sym typeface="Calibri"/>
              </a:rPr>
            </a:br>
            <a:r>
              <a:rPr b="0" i="0" lang="en-US" sz="2400" u="none" cap="none" strike="noStrike">
                <a:solidFill>
                  <a:schemeClr val="lt1"/>
                </a:solidFill>
                <a:latin typeface="Calibri"/>
                <a:ea typeface="Calibri"/>
                <a:cs typeface="Calibri"/>
                <a:sym typeface="Calibri"/>
              </a:rPr>
              <a:t>National Environmental Satellite, Data, and Information Service</a:t>
            </a:r>
            <a:endParaRPr b="0" i="0" sz="1400" u="none" cap="none" strike="noStrike">
              <a:solidFill>
                <a:srgbClr val="000000"/>
              </a:solidFill>
              <a:latin typeface="Arial"/>
              <a:ea typeface="Arial"/>
              <a:cs typeface="Arial"/>
              <a:sym typeface="Arial"/>
            </a:endParaRPr>
          </a:p>
        </p:txBody>
      </p:sp>
      <p:pic>
        <p:nvPicPr>
          <p:cNvPr id="13" name="Google Shape;13;p32"/>
          <p:cNvPicPr preferRelativeResize="0"/>
          <p:nvPr/>
        </p:nvPicPr>
        <p:blipFill rotWithShape="1">
          <a:blip r:embed="rId2">
            <a:alphaModFix/>
          </a:blip>
          <a:srcRect b="0" l="0" r="0" t="0"/>
          <a:stretch/>
        </p:blipFill>
        <p:spPr>
          <a:xfrm>
            <a:off x="1797978" y="-6531"/>
            <a:ext cx="2554425" cy="2322609"/>
          </a:xfrm>
          <a:prstGeom prst="rect">
            <a:avLst/>
          </a:prstGeom>
          <a:noFill/>
          <a:ln>
            <a:noFill/>
          </a:ln>
        </p:spPr>
      </p:pic>
      <p:pic>
        <p:nvPicPr>
          <p:cNvPr id="14" name="Google Shape;14;p32"/>
          <p:cNvPicPr preferRelativeResize="0"/>
          <p:nvPr/>
        </p:nvPicPr>
        <p:blipFill rotWithShape="1">
          <a:blip r:embed="rId3">
            <a:alphaModFix/>
          </a:blip>
          <a:srcRect b="0" l="0" r="0" t="0"/>
          <a:stretch/>
        </p:blipFill>
        <p:spPr>
          <a:xfrm>
            <a:off x="2743200" y="2949250"/>
            <a:ext cx="2064874" cy="20648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 name="Shape 16"/>
        <p:cNvGrpSpPr/>
        <p:nvPr/>
      </p:nvGrpSpPr>
      <p:grpSpPr>
        <a:xfrm>
          <a:off x="0" y="0"/>
          <a:ext cx="0" cy="0"/>
          <a:chOff x="0" y="0"/>
          <a:chExt cx="0" cy="0"/>
        </a:xfrm>
      </p:grpSpPr>
      <p:sp>
        <p:nvSpPr>
          <p:cNvPr id="17" name="Google Shape;17;p34"/>
          <p:cNvSpPr txBox="1"/>
          <p:nvPr>
            <p:ph type="title"/>
          </p:nvPr>
        </p:nvSpPr>
        <p:spPr>
          <a:xfrm>
            <a:off x="1435324" y="10787"/>
            <a:ext cx="9833008" cy="81878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E4E79"/>
              </a:buClr>
              <a:buSzPts val="4400"/>
              <a:buFont typeface="Calibri"/>
              <a:buNone/>
              <a:defRPr b="1" i="0" sz="4400" u="none" cap="none" strike="noStrike">
                <a:solidFill>
                  <a:srgbClr val="1E4E79"/>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 name="Google Shape;18;p34"/>
          <p:cNvSpPr txBox="1"/>
          <p:nvPr>
            <p:ph idx="1" type="body"/>
          </p:nvPr>
        </p:nvSpPr>
        <p:spPr>
          <a:xfrm>
            <a:off x="838200" y="1016035"/>
            <a:ext cx="10515600" cy="516092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NTR"/>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9" name="Google Shape;19;p34"/>
          <p:cNvPicPr preferRelativeResize="0"/>
          <p:nvPr/>
        </p:nvPicPr>
        <p:blipFill rotWithShape="1">
          <a:blip r:embed="rId1">
            <a:alphaModFix/>
          </a:blip>
          <a:srcRect b="0" l="0" r="0" t="0"/>
          <a:stretch/>
        </p:blipFill>
        <p:spPr>
          <a:xfrm>
            <a:off x="0" y="6420051"/>
            <a:ext cx="11652691" cy="447573"/>
          </a:xfrm>
          <a:prstGeom prst="rect">
            <a:avLst/>
          </a:prstGeom>
          <a:noFill/>
          <a:ln>
            <a:noFill/>
          </a:ln>
        </p:spPr>
      </p:pic>
      <p:sp>
        <p:nvSpPr>
          <p:cNvPr id="20" name="Google Shape;20;p34"/>
          <p:cNvSpPr txBox="1"/>
          <p:nvPr/>
        </p:nvSpPr>
        <p:spPr>
          <a:xfrm>
            <a:off x="11361819" y="6443000"/>
            <a:ext cx="830181"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CCCCCC"/>
                </a:solidFill>
                <a:latin typeface="Calibri"/>
                <a:ea typeface="Calibri"/>
                <a:cs typeface="Calibri"/>
                <a:sym typeface="Calibri"/>
              </a:rPr>
              <a:t>‹#›</a:t>
            </a:fld>
            <a:endParaRPr b="0" i="0" sz="1400" u="none" cap="none" strike="noStrike">
              <a:solidFill>
                <a:srgbClr val="CCCCCC"/>
              </a:solidFill>
              <a:latin typeface="Calibri"/>
              <a:ea typeface="Calibri"/>
              <a:cs typeface="Calibri"/>
              <a:sym typeface="Calibri"/>
            </a:endParaRPr>
          </a:p>
        </p:txBody>
      </p:sp>
      <p:grpSp>
        <p:nvGrpSpPr>
          <p:cNvPr id="21" name="Google Shape;21;p34"/>
          <p:cNvGrpSpPr/>
          <p:nvPr/>
        </p:nvGrpSpPr>
        <p:grpSpPr>
          <a:xfrm>
            <a:off x="108830" y="6112041"/>
            <a:ext cx="667507" cy="667507"/>
            <a:chOff x="310960" y="5520595"/>
            <a:chExt cx="1239704" cy="1239704"/>
          </a:xfrm>
        </p:grpSpPr>
        <p:sp>
          <p:nvSpPr>
            <p:cNvPr id="22" name="Google Shape;22;p34"/>
            <p:cNvSpPr/>
            <p:nvPr/>
          </p:nvSpPr>
          <p:spPr>
            <a:xfrm>
              <a:off x="310960" y="5520595"/>
              <a:ext cx="1239704" cy="1239704"/>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3" name="Google Shape;23;p34"/>
            <p:cNvPicPr preferRelativeResize="0"/>
            <p:nvPr/>
          </p:nvPicPr>
          <p:blipFill rotWithShape="1">
            <a:blip r:embed="rId2">
              <a:alphaModFix/>
            </a:blip>
            <a:srcRect b="0" l="0" r="0" t="0"/>
            <a:stretch/>
          </p:blipFill>
          <p:spPr>
            <a:xfrm>
              <a:off x="352776" y="5562411"/>
              <a:ext cx="1156072" cy="1156072"/>
            </a:xfrm>
            <a:prstGeom prst="rect">
              <a:avLst/>
            </a:prstGeom>
            <a:noFill/>
            <a:ln>
              <a:noFill/>
            </a:ln>
          </p:spPr>
        </p:pic>
      </p:grpSp>
      <p:sp>
        <p:nvSpPr>
          <p:cNvPr id="24" name="Google Shape;24;p34"/>
          <p:cNvSpPr txBox="1"/>
          <p:nvPr/>
        </p:nvSpPr>
        <p:spPr>
          <a:xfrm>
            <a:off x="695071" y="6485275"/>
            <a:ext cx="42936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0" i="0" lang="en-US" sz="1200" u="none" cap="none" strike="noStrike">
                <a:solidFill>
                  <a:schemeClr val="lt1"/>
                </a:solidFill>
                <a:latin typeface="Calibri"/>
                <a:ea typeface="Calibri"/>
                <a:cs typeface="Calibri"/>
                <a:sym typeface="Calibri"/>
              </a:rPr>
              <a:t>National Environmental Satellite, Data, and Information Service </a:t>
            </a:r>
            <a:endParaRPr b="0" i="0" sz="1400" u="none" cap="none" strike="noStrike">
              <a:solidFill>
                <a:srgbClr val="000000"/>
              </a:solidFill>
              <a:latin typeface="Arial"/>
              <a:ea typeface="Arial"/>
              <a:cs typeface="Arial"/>
              <a:sym typeface="Arial"/>
            </a:endParaRPr>
          </a:p>
        </p:txBody>
      </p:sp>
      <p:sp>
        <p:nvSpPr>
          <p:cNvPr id="25" name="Google Shape;25;p34"/>
          <p:cNvSpPr/>
          <p:nvPr/>
        </p:nvSpPr>
        <p:spPr>
          <a:xfrm>
            <a:off x="0" y="1"/>
            <a:ext cx="923667" cy="708024"/>
          </a:xfrm>
          <a:prstGeom prst="rect">
            <a:avLst/>
          </a:prstGeom>
          <a:solidFill>
            <a:srgbClr val="1A46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6" name="Google Shape;26;p34"/>
          <p:cNvSpPr/>
          <p:nvPr/>
        </p:nvSpPr>
        <p:spPr>
          <a:xfrm>
            <a:off x="923668" y="-7597"/>
            <a:ext cx="492382" cy="715622"/>
          </a:xfrm>
          <a:prstGeom prst="rect">
            <a:avLst/>
          </a:prstGeom>
          <a:solidFill>
            <a:srgbClr val="D8E2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7" name="Google Shape;27;p34"/>
          <p:cNvPicPr preferRelativeResize="0"/>
          <p:nvPr/>
        </p:nvPicPr>
        <p:blipFill rotWithShape="1">
          <a:blip r:embed="rId3">
            <a:alphaModFix/>
          </a:blip>
          <a:srcRect b="3811" l="0" r="0" t="0"/>
          <a:stretch/>
        </p:blipFill>
        <p:spPr>
          <a:xfrm>
            <a:off x="219223" y="1"/>
            <a:ext cx="1216101" cy="708024"/>
          </a:xfrm>
          <a:prstGeom prst="rect">
            <a:avLst/>
          </a:prstGeom>
          <a:noFill/>
          <a:ln>
            <a:noFill/>
          </a:ln>
        </p:spPr>
      </p:pic>
      <p:sp>
        <p:nvSpPr>
          <p:cNvPr id="28" name="Google Shape;28;p34"/>
          <p:cNvSpPr txBox="1"/>
          <p:nvPr/>
        </p:nvSpPr>
        <p:spPr>
          <a:xfrm>
            <a:off x="-1" y="6520725"/>
            <a:ext cx="12192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mailto:patricia.weir@noaa.gov" TargetMode="External"/><Relationship Id="rId4" Type="http://schemas.openxmlformats.org/officeDocument/2006/relationships/hyperlink" Target="mailto:marc.gasbarro@noaa.gov" TargetMode="External"/><Relationship Id="rId5" Type="http://schemas.openxmlformats.org/officeDocument/2006/relationships/hyperlink" Target="mailto:martin.mchugh@noaa.gov" TargetMode="External"/><Relationship Id="rId6" Type="http://schemas.openxmlformats.org/officeDocument/2006/relationships/hyperlink" Target="mailto:gerard.peltzer@noaa.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space.commerce.gov/business-with-noaa/commercial-weather-data-pilot-cwd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
          <p:cNvSpPr txBox="1"/>
          <p:nvPr/>
        </p:nvSpPr>
        <p:spPr>
          <a:xfrm>
            <a:off x="5048625" y="2099474"/>
            <a:ext cx="6804000" cy="2672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2F5496"/>
              </a:buClr>
              <a:buSzPts val="5000"/>
              <a:buFont typeface="Arial Narrow"/>
              <a:buNone/>
            </a:pPr>
            <a:r>
              <a:t/>
            </a:r>
            <a:endParaRPr b="1" i="0" sz="3600" u="none" cap="none" strike="noStrike">
              <a:solidFill>
                <a:srgbClr val="2F5496"/>
              </a:solidFill>
              <a:latin typeface="Calibri"/>
              <a:ea typeface="Calibri"/>
              <a:cs typeface="Calibri"/>
              <a:sym typeface="Calibri"/>
            </a:endParaRPr>
          </a:p>
          <a:p>
            <a:pPr indent="0" lvl="0" marL="0" marR="0" rtl="0" algn="ctr">
              <a:lnSpc>
                <a:spcPct val="90000"/>
              </a:lnSpc>
              <a:spcBef>
                <a:spcPts val="0"/>
              </a:spcBef>
              <a:spcAft>
                <a:spcPts val="0"/>
              </a:spcAft>
              <a:buClr>
                <a:srgbClr val="2F5496"/>
              </a:buClr>
              <a:buSzPts val="5000"/>
              <a:buFont typeface="Arial Narrow"/>
              <a:buNone/>
            </a:pPr>
            <a:r>
              <a:rPr b="1" i="0" lang="en-US" sz="3600" u="none" cap="none" strike="noStrike">
                <a:solidFill>
                  <a:srgbClr val="2F5496"/>
                </a:solidFill>
                <a:latin typeface="Calibri"/>
                <a:ea typeface="Calibri"/>
                <a:cs typeface="Calibri"/>
                <a:sym typeface="Calibri"/>
              </a:rPr>
              <a:t>NOAA/NESDIS </a:t>
            </a:r>
            <a:endParaRPr b="1" i="0" sz="3600" u="none" cap="none" strike="noStrike">
              <a:solidFill>
                <a:srgbClr val="2F5496"/>
              </a:solidFill>
              <a:latin typeface="Calibri"/>
              <a:ea typeface="Calibri"/>
              <a:cs typeface="Calibri"/>
              <a:sym typeface="Calibri"/>
            </a:endParaRPr>
          </a:p>
          <a:p>
            <a:pPr indent="0" lvl="0" marL="0" marR="0" rtl="0" algn="ctr">
              <a:lnSpc>
                <a:spcPct val="90000"/>
              </a:lnSpc>
              <a:spcBef>
                <a:spcPts val="0"/>
              </a:spcBef>
              <a:spcAft>
                <a:spcPts val="0"/>
              </a:spcAft>
              <a:buClr>
                <a:srgbClr val="2F5496"/>
              </a:buClr>
              <a:buSzPts val="5000"/>
              <a:buFont typeface="Arial Narrow"/>
              <a:buNone/>
            </a:pPr>
            <a:r>
              <a:rPr b="1" i="0" lang="en-US" sz="3600" u="none" cap="none" strike="noStrike">
                <a:solidFill>
                  <a:srgbClr val="2F5496"/>
                </a:solidFill>
                <a:latin typeface="Calibri"/>
                <a:ea typeface="Calibri"/>
                <a:cs typeface="Calibri"/>
                <a:sym typeface="Calibri"/>
              </a:rPr>
              <a:t>Commercial Data Program (CDP)</a:t>
            </a:r>
            <a:endParaRPr b="1" i="0" sz="3600" u="none" cap="none" strike="noStrike">
              <a:solidFill>
                <a:srgbClr val="2F5496"/>
              </a:solidFill>
              <a:latin typeface="Calibri"/>
              <a:ea typeface="Calibri"/>
              <a:cs typeface="Calibri"/>
              <a:sym typeface="Calibri"/>
            </a:endParaRPr>
          </a:p>
          <a:p>
            <a:pPr indent="0" lvl="0" marL="0" marR="0" rtl="0" algn="ctr">
              <a:lnSpc>
                <a:spcPct val="90000"/>
              </a:lnSpc>
              <a:spcBef>
                <a:spcPts val="0"/>
              </a:spcBef>
              <a:spcAft>
                <a:spcPts val="0"/>
              </a:spcAft>
              <a:buClr>
                <a:srgbClr val="2F5496"/>
              </a:buClr>
              <a:buSzPts val="5000"/>
              <a:buFont typeface="Arial Narrow"/>
              <a:buNone/>
            </a:pPr>
            <a:r>
              <a:t/>
            </a:r>
            <a:endParaRPr b="1">
              <a:solidFill>
                <a:srgbClr val="2F5496"/>
              </a:solidFill>
              <a:latin typeface="Calibri"/>
              <a:ea typeface="Calibri"/>
              <a:cs typeface="Calibri"/>
              <a:sym typeface="Calibri"/>
            </a:endParaRPr>
          </a:p>
          <a:p>
            <a:pPr indent="0" lvl="0" marL="0" marR="0" rtl="0" algn="ctr">
              <a:lnSpc>
                <a:spcPct val="90000"/>
              </a:lnSpc>
              <a:spcBef>
                <a:spcPts val="0"/>
              </a:spcBef>
              <a:spcAft>
                <a:spcPts val="0"/>
              </a:spcAft>
              <a:buClr>
                <a:srgbClr val="2F5496"/>
              </a:buClr>
              <a:buSzPts val="5000"/>
              <a:buFont typeface="Arial Narrow"/>
              <a:buNone/>
            </a:pPr>
            <a:r>
              <a:rPr b="1" lang="en-US" sz="2800">
                <a:solidFill>
                  <a:srgbClr val="2F5496"/>
                </a:solidFill>
                <a:latin typeface="Calibri"/>
                <a:ea typeface="Calibri"/>
                <a:cs typeface="Calibri"/>
                <a:sym typeface="Calibri"/>
              </a:rPr>
              <a:t>for the</a:t>
            </a:r>
            <a:r>
              <a:rPr b="1" i="0" lang="en-US" sz="2400" u="none" cap="none" strike="noStrike">
                <a:solidFill>
                  <a:srgbClr val="2F5496"/>
                </a:solidFill>
                <a:latin typeface="Calibri"/>
                <a:ea typeface="Calibri"/>
                <a:cs typeface="Calibri"/>
                <a:sym typeface="Calibri"/>
              </a:rPr>
              <a:t> </a:t>
            </a:r>
            <a:endParaRPr b="1" i="0" sz="2400" u="none" cap="none" strike="noStrike">
              <a:solidFill>
                <a:srgbClr val="2F5496"/>
              </a:solidFill>
              <a:latin typeface="Calibri"/>
              <a:ea typeface="Calibri"/>
              <a:cs typeface="Calibri"/>
              <a:sym typeface="Calibri"/>
            </a:endParaRPr>
          </a:p>
          <a:p>
            <a:pPr indent="0" lvl="0" marL="0" marR="0" rtl="0" algn="ctr">
              <a:lnSpc>
                <a:spcPct val="90000"/>
              </a:lnSpc>
              <a:spcBef>
                <a:spcPts val="0"/>
              </a:spcBef>
              <a:spcAft>
                <a:spcPts val="0"/>
              </a:spcAft>
              <a:buClr>
                <a:srgbClr val="2F5496"/>
              </a:buClr>
              <a:buSzPts val="5000"/>
              <a:buFont typeface="Arial Narrow"/>
              <a:buNone/>
            </a:pPr>
            <a:r>
              <a:rPr b="1" lang="en-US" sz="3600">
                <a:solidFill>
                  <a:srgbClr val="2F5496"/>
                </a:solidFill>
                <a:latin typeface="Calibri"/>
                <a:ea typeface="Calibri"/>
                <a:cs typeface="Calibri"/>
                <a:sym typeface="Calibri"/>
              </a:rPr>
              <a:t>Space Weather Prediction Testbed Experiment</a:t>
            </a:r>
            <a:endParaRPr b="1" i="0" sz="3600" u="none" cap="none" strike="noStrike">
              <a:solidFill>
                <a:srgbClr val="2F5496"/>
              </a:solidFill>
              <a:latin typeface="Calibri"/>
              <a:ea typeface="Calibri"/>
              <a:cs typeface="Calibri"/>
              <a:sym typeface="Calibri"/>
            </a:endParaRPr>
          </a:p>
        </p:txBody>
      </p:sp>
      <p:sp>
        <p:nvSpPr>
          <p:cNvPr id="63" name="Google Shape;63;p1"/>
          <p:cNvSpPr txBox="1"/>
          <p:nvPr/>
        </p:nvSpPr>
        <p:spPr>
          <a:xfrm>
            <a:off x="407927" y="5911725"/>
            <a:ext cx="2550600" cy="5736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lt1"/>
              </a:buClr>
              <a:buSzPts val="1400"/>
              <a:buFont typeface="Arial"/>
              <a:buNone/>
            </a:pPr>
            <a:r>
              <a:rPr lang="en-US" sz="2000">
                <a:solidFill>
                  <a:schemeClr val="lt1"/>
                </a:solidFill>
                <a:latin typeface="Calibri"/>
                <a:ea typeface="Calibri"/>
                <a:cs typeface="Calibri"/>
                <a:sym typeface="Calibri"/>
              </a:rPr>
              <a:t>Oct</a:t>
            </a:r>
            <a:r>
              <a:rPr b="0" i="0" lang="en-US" sz="2000" u="none" cap="none" strike="noStrike">
                <a:solidFill>
                  <a:schemeClr val="lt1"/>
                </a:solidFill>
                <a:latin typeface="Calibri"/>
                <a:ea typeface="Calibri"/>
                <a:cs typeface="Calibri"/>
                <a:sym typeface="Calibri"/>
              </a:rPr>
              <a:t>. </a:t>
            </a:r>
            <a:r>
              <a:rPr lang="en-US" sz="2000">
                <a:solidFill>
                  <a:schemeClr val="lt1"/>
                </a:solidFill>
                <a:latin typeface="Calibri"/>
                <a:ea typeface="Calibri"/>
                <a:cs typeface="Calibri"/>
                <a:sym typeface="Calibri"/>
              </a:rPr>
              <a:t>26</a:t>
            </a:r>
            <a:r>
              <a:rPr b="0" i="0" lang="en-US" sz="2000" u="none" cap="none" strike="noStrike">
                <a:solidFill>
                  <a:schemeClr val="lt1"/>
                </a:solidFill>
                <a:latin typeface="Calibri"/>
                <a:ea typeface="Calibri"/>
                <a:cs typeface="Calibri"/>
                <a:sym typeface="Calibri"/>
              </a:rPr>
              <a:t>, 2023</a:t>
            </a:r>
            <a:endParaRPr b="0" i="0" sz="1400" u="none" cap="none" strike="noStrike">
              <a:solidFill>
                <a:srgbClr val="000000"/>
              </a:solidFill>
              <a:latin typeface="Calibri"/>
              <a:ea typeface="Calibri"/>
              <a:cs typeface="Calibri"/>
              <a:sym typeface="Calibri"/>
            </a:endParaRPr>
          </a:p>
        </p:txBody>
      </p:sp>
      <p:sp>
        <p:nvSpPr>
          <p:cNvPr id="64" name="Google Shape;64;p1"/>
          <p:cNvSpPr txBox="1"/>
          <p:nvPr/>
        </p:nvSpPr>
        <p:spPr>
          <a:xfrm>
            <a:off x="5376900" y="5257801"/>
            <a:ext cx="6719400" cy="1580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02060"/>
                </a:solidFill>
              </a:rPr>
              <a:t>Marc Gasbarro,</a:t>
            </a:r>
            <a:r>
              <a:rPr lang="en-US" sz="2000">
                <a:solidFill>
                  <a:srgbClr val="002060"/>
                </a:solidFill>
              </a:rPr>
              <a:t> </a:t>
            </a:r>
            <a:r>
              <a:rPr b="1" i="0" lang="en-US" sz="2000" u="none" cap="none" strike="noStrike">
                <a:solidFill>
                  <a:srgbClr val="002060"/>
                </a:solidFill>
                <a:latin typeface="Arial"/>
                <a:ea typeface="Arial"/>
                <a:cs typeface="Arial"/>
                <a:sym typeface="Arial"/>
              </a:rPr>
              <a:t>Program </a:t>
            </a:r>
            <a:r>
              <a:rPr b="1" lang="en-US" sz="2000">
                <a:solidFill>
                  <a:srgbClr val="002060"/>
                </a:solidFill>
              </a:rPr>
              <a:t>Support</a:t>
            </a:r>
            <a:endParaRPr b="1" sz="2000">
              <a:solidFill>
                <a:srgbClr val="002060"/>
              </a:solidFill>
            </a:endParaRPr>
          </a:p>
          <a:p>
            <a:pPr indent="0" lvl="0" marL="0" marR="0" rtl="0" algn="ctr">
              <a:lnSpc>
                <a:spcPct val="100000"/>
              </a:lnSpc>
              <a:spcBef>
                <a:spcPts val="1000"/>
              </a:spcBef>
              <a:spcAft>
                <a:spcPts val="0"/>
              </a:spcAft>
              <a:buClr>
                <a:srgbClr val="000000"/>
              </a:buClr>
              <a:buSzPts val="2000"/>
              <a:buFont typeface="Arial"/>
              <a:buNone/>
            </a:pPr>
            <a:r>
              <a:rPr lang="en-US" sz="2000">
                <a:solidFill>
                  <a:srgbClr val="002060"/>
                </a:solidFill>
              </a:rPr>
              <a:t>Patricia Weir, Program Manager</a:t>
            </a:r>
            <a:endParaRPr sz="2000">
              <a:solidFill>
                <a:srgbClr val="002060"/>
              </a:solidFill>
            </a:endParaRPr>
          </a:p>
          <a:p>
            <a:pPr indent="0" lvl="0" marL="0" marR="0" rtl="0" algn="ctr">
              <a:lnSpc>
                <a:spcPct val="100000"/>
              </a:lnSpc>
              <a:spcBef>
                <a:spcPts val="0"/>
              </a:spcBef>
              <a:spcAft>
                <a:spcPts val="0"/>
              </a:spcAft>
              <a:buClr>
                <a:srgbClr val="000000"/>
              </a:buClr>
              <a:buSzPts val="1400"/>
              <a:buFont typeface="Arial"/>
              <a:buNone/>
            </a:pPr>
            <a:r>
              <a:rPr lang="en-US" sz="2000">
                <a:solidFill>
                  <a:srgbClr val="002060"/>
                </a:solidFill>
              </a:rPr>
              <a:t>Martin McHugh &amp; Gerard Peltzer, Program Support</a:t>
            </a:r>
            <a:endParaRPr i="0" sz="2000" u="none" cap="none" strike="noStrike">
              <a:solidFill>
                <a:srgbClr val="002060"/>
              </a:solidFill>
            </a:endParaRPr>
          </a:p>
          <a:p>
            <a:pPr indent="0" lvl="0" marL="0" marR="0" rtl="0" algn="ctr">
              <a:lnSpc>
                <a:spcPct val="100000"/>
              </a:lnSpc>
              <a:spcBef>
                <a:spcPts val="1000"/>
              </a:spcBef>
              <a:spcAft>
                <a:spcPts val="0"/>
              </a:spcAft>
              <a:buClr>
                <a:srgbClr val="000000"/>
              </a:buClr>
              <a:buSzPts val="1500"/>
              <a:buFont typeface="Arial"/>
              <a:buNone/>
            </a:pPr>
            <a:r>
              <a:rPr b="1" i="0" lang="en-US" sz="2000" u="none" cap="none" strike="noStrike">
                <a:solidFill>
                  <a:srgbClr val="002060"/>
                </a:solidFill>
                <a:latin typeface="Arial"/>
                <a:ea typeface="Arial"/>
                <a:cs typeface="Arial"/>
                <a:sym typeface="Arial"/>
              </a:rPr>
              <a:t>NESDIS/Systems Architecture and Engineering (S</a:t>
            </a:r>
            <a:r>
              <a:rPr b="1" i="0" lang="en-US" sz="2000" u="none" cap="none" strike="noStrike">
                <a:solidFill>
                  <a:srgbClr val="002060"/>
                </a:solidFill>
                <a:latin typeface="Arial"/>
                <a:ea typeface="Arial"/>
                <a:cs typeface="Arial"/>
                <a:sym typeface="Arial"/>
                <a:extLst>
                  <a:ext uri="http://customooxmlschemas.google.com/">
                    <go:slidesCustomData xmlns:go="http://customooxmlschemas.google.com/" textRoundtripDataId="0"/>
                  </a:ext>
                </a:extLst>
              </a:rPr>
              <a:t>A</a:t>
            </a:r>
            <a:r>
              <a:rPr b="1" i="0" lang="en-US" sz="2000" u="none" cap="none" strike="noStrike">
                <a:solidFill>
                  <a:srgbClr val="002060"/>
                </a:solidFill>
                <a:latin typeface="Arial"/>
                <a:ea typeface="Arial"/>
                <a:cs typeface="Arial"/>
                <a:sym typeface="Arial"/>
              </a:rPr>
              <a:t>E)</a:t>
            </a:r>
            <a:endParaRPr b="1" i="0" sz="2000" u="none" cap="none" strike="noStrike">
              <a:solidFill>
                <a:srgbClr val="00206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6"/>
          <p:cNvSpPr txBox="1"/>
          <p:nvPr>
            <p:ph type="title"/>
          </p:nvPr>
        </p:nvSpPr>
        <p:spPr>
          <a:xfrm>
            <a:off x="-19050" y="0"/>
            <a:ext cx="12192000" cy="798300"/>
          </a:xfrm>
          <a:prstGeom prst="rect">
            <a:avLst/>
          </a:prstGeom>
          <a:noFill/>
          <a:ln>
            <a:noFill/>
          </a:ln>
        </p:spPr>
        <p:txBody>
          <a:bodyPr anchorCtr="0" anchor="ctr" bIns="34275" lIns="68550" spcFirstLastPara="1" rIns="68550" wrap="square" tIns="34275">
            <a:noAutofit/>
          </a:bodyPr>
          <a:lstStyle/>
          <a:p>
            <a:pPr indent="0" lvl="0" marL="0" rtl="0" algn="ctr">
              <a:lnSpc>
                <a:spcPct val="90000"/>
              </a:lnSpc>
              <a:spcBef>
                <a:spcPts val="0"/>
              </a:spcBef>
              <a:spcAft>
                <a:spcPts val="0"/>
              </a:spcAft>
              <a:buClr>
                <a:srgbClr val="0099D8"/>
              </a:buClr>
              <a:buSzPts val="3000"/>
              <a:buFont typeface="Arial"/>
              <a:buNone/>
            </a:pPr>
            <a:r>
              <a:rPr b="1" lang="en-US" sz="3600">
                <a:solidFill>
                  <a:srgbClr val="002060"/>
                </a:solidFill>
              </a:rPr>
              <a:t>RO Commercial Data Product Users</a:t>
            </a:r>
            <a:endParaRPr b="1" sz="3600">
              <a:solidFill>
                <a:srgbClr val="002060"/>
              </a:solidFill>
            </a:endParaRPr>
          </a:p>
        </p:txBody>
      </p:sp>
      <p:sp>
        <p:nvSpPr>
          <p:cNvPr id="215" name="Google Shape;215;p16"/>
          <p:cNvSpPr txBox="1"/>
          <p:nvPr>
            <p:ph idx="1" type="body"/>
          </p:nvPr>
        </p:nvSpPr>
        <p:spPr>
          <a:xfrm>
            <a:off x="392550" y="672475"/>
            <a:ext cx="11655300" cy="5788800"/>
          </a:xfrm>
          <a:prstGeom prst="rect">
            <a:avLst/>
          </a:prstGeom>
          <a:noFill/>
          <a:ln>
            <a:noFill/>
          </a:ln>
        </p:spPr>
        <p:txBody>
          <a:bodyPr anchorCtr="0" anchor="t" bIns="34275" lIns="68550" spcFirstLastPara="1" rIns="68550" wrap="square" tIns="34275">
            <a:noAutofit/>
          </a:bodyPr>
          <a:lstStyle/>
          <a:p>
            <a:pPr indent="-171450" lvl="0" marL="228600" rtl="0" algn="l">
              <a:lnSpc>
                <a:spcPct val="114000"/>
              </a:lnSpc>
              <a:spcBef>
                <a:spcPts val="0"/>
              </a:spcBef>
              <a:spcAft>
                <a:spcPts val="0"/>
              </a:spcAft>
              <a:buClr>
                <a:srgbClr val="002060"/>
              </a:buClr>
              <a:buSzPts val="1800"/>
              <a:buFont typeface="Calibri"/>
              <a:buChar char="●"/>
            </a:pPr>
            <a:r>
              <a:rPr b="1" lang="en-US" sz="2400">
                <a:solidFill>
                  <a:srgbClr val="002060"/>
                </a:solidFill>
              </a:rPr>
              <a:t>US Gov’t users:</a:t>
            </a:r>
            <a:endParaRPr b="1" sz="2400">
              <a:solidFill>
                <a:srgbClr val="002060"/>
              </a:solidFill>
            </a:endParaRPr>
          </a:p>
          <a:p>
            <a:pPr indent="-342900" lvl="1" marL="914400" rtl="0" algn="l">
              <a:lnSpc>
                <a:spcPct val="90000"/>
              </a:lnSpc>
              <a:spcBef>
                <a:spcPts val="0"/>
              </a:spcBef>
              <a:spcAft>
                <a:spcPts val="0"/>
              </a:spcAft>
              <a:buClr>
                <a:srgbClr val="002060"/>
              </a:buClr>
              <a:buSzPts val="1800"/>
              <a:buFont typeface="Calibri"/>
              <a:buChar char="○"/>
            </a:pPr>
            <a:r>
              <a:rPr lang="en-US" sz="2200">
                <a:solidFill>
                  <a:srgbClr val="002060"/>
                </a:solidFill>
              </a:rPr>
              <a:t>Receiving products that UCAR processes:</a:t>
            </a:r>
            <a:endParaRPr sz="2200">
              <a:solidFill>
                <a:srgbClr val="002060"/>
              </a:solidFill>
            </a:endParaRPr>
          </a:p>
          <a:p>
            <a:pPr indent="-330200" lvl="2" marL="1371600" rtl="0" algn="l">
              <a:lnSpc>
                <a:spcPct val="100000"/>
              </a:lnSpc>
              <a:spcBef>
                <a:spcPts val="0"/>
              </a:spcBef>
              <a:spcAft>
                <a:spcPts val="0"/>
              </a:spcAft>
              <a:buClr>
                <a:srgbClr val="002060"/>
              </a:buClr>
              <a:buSzPts val="1600"/>
              <a:buFont typeface="Calibri"/>
              <a:buChar char="■"/>
            </a:pPr>
            <a:r>
              <a:rPr lang="en-US">
                <a:solidFill>
                  <a:srgbClr val="002060"/>
                </a:solidFill>
              </a:rPr>
              <a:t>NWS Space Weather Prediction Center (SWPC)</a:t>
            </a:r>
            <a:endParaRPr>
              <a:solidFill>
                <a:srgbClr val="002060"/>
              </a:solidFill>
            </a:endParaRPr>
          </a:p>
          <a:p>
            <a:pPr indent="-330200" lvl="2" marL="1371600" rtl="0" algn="l">
              <a:lnSpc>
                <a:spcPct val="100000"/>
              </a:lnSpc>
              <a:spcBef>
                <a:spcPts val="0"/>
              </a:spcBef>
              <a:spcAft>
                <a:spcPts val="0"/>
              </a:spcAft>
              <a:buClr>
                <a:srgbClr val="002060"/>
              </a:buClr>
              <a:buSzPts val="1600"/>
              <a:buFont typeface="Calibri"/>
              <a:buChar char="■"/>
            </a:pPr>
            <a:r>
              <a:rPr lang="en-US">
                <a:solidFill>
                  <a:srgbClr val="002060"/>
                </a:solidFill>
              </a:rPr>
              <a:t>NWS NCEP Central Operations (NCO) and NCEP Environmental Modeling Center (EMC)</a:t>
            </a:r>
            <a:endParaRPr>
              <a:solidFill>
                <a:srgbClr val="002060"/>
              </a:solidFill>
            </a:endParaRPr>
          </a:p>
          <a:p>
            <a:pPr indent="-330200" lvl="2" marL="1371600" rtl="0" algn="l">
              <a:lnSpc>
                <a:spcPct val="100000"/>
              </a:lnSpc>
              <a:spcBef>
                <a:spcPts val="0"/>
              </a:spcBef>
              <a:spcAft>
                <a:spcPts val="0"/>
              </a:spcAft>
              <a:buClr>
                <a:srgbClr val="002060"/>
              </a:buClr>
              <a:buSzPts val="1600"/>
              <a:buFont typeface="Calibri"/>
              <a:buChar char="■"/>
            </a:pPr>
            <a:r>
              <a:rPr lang="en-US">
                <a:solidFill>
                  <a:srgbClr val="002060"/>
                </a:solidFill>
              </a:rPr>
              <a:t>NESDIS STAR</a:t>
            </a:r>
            <a:endParaRPr>
              <a:solidFill>
                <a:srgbClr val="002060"/>
              </a:solidFill>
            </a:endParaRPr>
          </a:p>
          <a:p>
            <a:pPr indent="-330200" lvl="2" marL="1371600" rtl="0" algn="l">
              <a:lnSpc>
                <a:spcPct val="100000"/>
              </a:lnSpc>
              <a:spcBef>
                <a:spcPts val="0"/>
              </a:spcBef>
              <a:spcAft>
                <a:spcPts val="0"/>
              </a:spcAft>
              <a:buClr>
                <a:srgbClr val="002060"/>
              </a:buClr>
              <a:buSzPts val="1600"/>
              <a:buFont typeface="Calibri"/>
              <a:buChar char="■"/>
            </a:pPr>
            <a:r>
              <a:rPr lang="en-US">
                <a:solidFill>
                  <a:srgbClr val="002060"/>
                </a:solidFill>
              </a:rPr>
              <a:t>Navy Fleet Numerical Meteorology &amp; Oceanography Center</a:t>
            </a:r>
            <a:endParaRPr>
              <a:solidFill>
                <a:srgbClr val="002060"/>
              </a:solidFill>
            </a:endParaRPr>
          </a:p>
          <a:p>
            <a:pPr indent="-330200" lvl="2" marL="1371600" rtl="0" algn="l">
              <a:lnSpc>
                <a:spcPct val="100000"/>
              </a:lnSpc>
              <a:spcBef>
                <a:spcPts val="0"/>
              </a:spcBef>
              <a:spcAft>
                <a:spcPts val="0"/>
              </a:spcAft>
              <a:buClr>
                <a:srgbClr val="002060"/>
              </a:buClr>
              <a:buSzPts val="1600"/>
              <a:buFont typeface="Calibri"/>
              <a:buChar char="■"/>
            </a:pPr>
            <a:r>
              <a:rPr lang="en-US">
                <a:solidFill>
                  <a:srgbClr val="002060"/>
                </a:solidFill>
              </a:rPr>
              <a:t>Navy Research Labs (NRL)</a:t>
            </a:r>
            <a:endParaRPr>
              <a:solidFill>
                <a:srgbClr val="002060"/>
              </a:solidFill>
            </a:endParaRPr>
          </a:p>
          <a:p>
            <a:pPr indent="-330200" lvl="2" marL="1371600" rtl="0" algn="l">
              <a:lnSpc>
                <a:spcPct val="100000"/>
              </a:lnSpc>
              <a:spcBef>
                <a:spcPts val="0"/>
              </a:spcBef>
              <a:spcAft>
                <a:spcPts val="0"/>
              </a:spcAft>
              <a:buClr>
                <a:srgbClr val="002060"/>
              </a:buClr>
              <a:buSzPts val="1600"/>
              <a:buFont typeface="Calibri"/>
              <a:buChar char="■"/>
            </a:pPr>
            <a:r>
              <a:rPr lang="en-US">
                <a:solidFill>
                  <a:srgbClr val="002060"/>
                </a:solidFill>
              </a:rPr>
              <a:t>USAF 557th Weather Wing </a:t>
            </a:r>
            <a:endParaRPr>
              <a:solidFill>
                <a:srgbClr val="002060"/>
              </a:solidFill>
            </a:endParaRPr>
          </a:p>
          <a:p>
            <a:pPr indent="-330200" lvl="2" marL="1371600" rtl="0" algn="l">
              <a:lnSpc>
                <a:spcPct val="100000"/>
              </a:lnSpc>
              <a:spcBef>
                <a:spcPts val="0"/>
              </a:spcBef>
              <a:spcAft>
                <a:spcPts val="0"/>
              </a:spcAft>
              <a:buClr>
                <a:srgbClr val="002060"/>
              </a:buClr>
              <a:buSzPts val="1600"/>
              <a:buFont typeface="Calibri"/>
              <a:buChar char="■"/>
            </a:pPr>
            <a:r>
              <a:rPr lang="en-US">
                <a:solidFill>
                  <a:srgbClr val="002060"/>
                </a:solidFill>
              </a:rPr>
              <a:t>NASA Goddard Space Flight Center / Global Modeling &amp; Assimilation Office</a:t>
            </a:r>
            <a:endParaRPr>
              <a:solidFill>
                <a:srgbClr val="002060"/>
              </a:solidFill>
            </a:endParaRPr>
          </a:p>
          <a:p>
            <a:pPr indent="-330200" lvl="2" marL="1371600" rtl="0" algn="l">
              <a:lnSpc>
                <a:spcPct val="100000"/>
              </a:lnSpc>
              <a:spcBef>
                <a:spcPts val="0"/>
              </a:spcBef>
              <a:spcAft>
                <a:spcPts val="0"/>
              </a:spcAft>
              <a:buClr>
                <a:srgbClr val="002060"/>
              </a:buClr>
              <a:buSzPts val="1600"/>
              <a:buFont typeface="Calibri"/>
              <a:buChar char="■"/>
            </a:pPr>
            <a:r>
              <a:rPr lang="en-US">
                <a:solidFill>
                  <a:srgbClr val="002060"/>
                </a:solidFill>
              </a:rPr>
              <a:t>Joint Center for Satellite Data Assimilation (JCSDA)</a:t>
            </a:r>
            <a:endParaRPr>
              <a:solidFill>
                <a:srgbClr val="002060"/>
              </a:solidFill>
            </a:endParaRPr>
          </a:p>
          <a:p>
            <a:pPr indent="0" lvl="1" marL="762000" rtl="0" algn="l">
              <a:lnSpc>
                <a:spcPct val="114000"/>
              </a:lnSpc>
              <a:spcBef>
                <a:spcPts val="0"/>
              </a:spcBef>
              <a:spcAft>
                <a:spcPts val="0"/>
              </a:spcAft>
              <a:buClr>
                <a:srgbClr val="07336F"/>
              </a:buClr>
              <a:buSzPts val="2000"/>
              <a:buNone/>
            </a:pPr>
            <a:r>
              <a:t/>
            </a:r>
            <a:endParaRPr sz="800">
              <a:solidFill>
                <a:srgbClr val="002060"/>
              </a:solidFill>
            </a:endParaRPr>
          </a:p>
          <a:p>
            <a:pPr indent="-171450" lvl="0" marL="228600" rtl="0" algn="l">
              <a:lnSpc>
                <a:spcPct val="114000"/>
              </a:lnSpc>
              <a:spcBef>
                <a:spcPts val="0"/>
              </a:spcBef>
              <a:spcAft>
                <a:spcPts val="0"/>
              </a:spcAft>
              <a:buClr>
                <a:srgbClr val="002060"/>
              </a:buClr>
              <a:buSzPts val="1800"/>
              <a:buFont typeface="Calibri"/>
              <a:buChar char="●"/>
            </a:pPr>
            <a:r>
              <a:rPr b="1" lang="en-US" sz="2400">
                <a:solidFill>
                  <a:srgbClr val="002060"/>
                </a:solidFill>
              </a:rPr>
              <a:t>International Partner users:</a:t>
            </a:r>
            <a:endParaRPr sz="2200">
              <a:solidFill>
                <a:srgbClr val="002060"/>
              </a:solidFill>
            </a:endParaRPr>
          </a:p>
          <a:p>
            <a:pPr indent="-355600" lvl="1" marL="914400" rtl="0" algn="l">
              <a:lnSpc>
                <a:spcPct val="100000"/>
              </a:lnSpc>
              <a:spcBef>
                <a:spcPts val="0"/>
              </a:spcBef>
              <a:spcAft>
                <a:spcPts val="0"/>
              </a:spcAft>
              <a:buClr>
                <a:srgbClr val="002060"/>
              </a:buClr>
              <a:buSzPts val="2000"/>
              <a:buFont typeface="Calibri"/>
              <a:buChar char="○"/>
            </a:pPr>
            <a:r>
              <a:rPr lang="en-US" sz="2000">
                <a:solidFill>
                  <a:srgbClr val="002060"/>
                </a:solidFill>
              </a:rPr>
              <a:t>Product Distribution and Access system (PDA) is preferred dissemination means for existing PDA users</a:t>
            </a:r>
            <a:endParaRPr sz="2000">
              <a:solidFill>
                <a:srgbClr val="002060"/>
              </a:solidFill>
            </a:endParaRPr>
          </a:p>
          <a:p>
            <a:pPr indent="-355600" lvl="1" marL="914400" rtl="0" algn="l">
              <a:lnSpc>
                <a:spcPct val="114000"/>
              </a:lnSpc>
              <a:spcBef>
                <a:spcPts val="0"/>
              </a:spcBef>
              <a:spcAft>
                <a:spcPts val="0"/>
              </a:spcAft>
              <a:buClr>
                <a:srgbClr val="002060"/>
              </a:buClr>
              <a:buSzPts val="2000"/>
              <a:buFont typeface="Calibri"/>
              <a:buChar char="○"/>
            </a:pPr>
            <a:r>
              <a:rPr lang="en-US" sz="2000">
                <a:solidFill>
                  <a:srgbClr val="002060"/>
                </a:solidFill>
              </a:rPr>
              <a:t>NWS Telecommunications Gateway (via GTS) point-to-point distribution is the alternate path</a:t>
            </a:r>
            <a:endParaRPr sz="2000">
              <a:solidFill>
                <a:srgbClr val="002060"/>
              </a:solidFill>
            </a:endParaRPr>
          </a:p>
          <a:p>
            <a:pPr indent="-330200" lvl="2" marL="1371600" rtl="0" algn="l">
              <a:lnSpc>
                <a:spcPct val="114000"/>
              </a:lnSpc>
              <a:spcBef>
                <a:spcPts val="0"/>
              </a:spcBef>
              <a:spcAft>
                <a:spcPts val="0"/>
              </a:spcAft>
              <a:buClr>
                <a:srgbClr val="002060"/>
              </a:buClr>
              <a:buSzPts val="1600"/>
              <a:buFont typeface="Calibri"/>
              <a:buChar char="■"/>
            </a:pPr>
            <a:r>
              <a:rPr lang="en-US" sz="1800">
                <a:solidFill>
                  <a:srgbClr val="002060"/>
                </a:solidFill>
              </a:rPr>
              <a:t>GTS:  Global Telecommunication System</a:t>
            </a:r>
            <a:endParaRPr sz="1800">
              <a:solidFill>
                <a:srgbClr val="002060"/>
              </a:solidFill>
            </a:endParaRPr>
          </a:p>
          <a:p>
            <a:pPr indent="-171450" lvl="0" marL="228600" rtl="0" algn="l">
              <a:lnSpc>
                <a:spcPct val="100000"/>
              </a:lnSpc>
              <a:spcBef>
                <a:spcPts val="0"/>
              </a:spcBef>
              <a:spcAft>
                <a:spcPts val="0"/>
              </a:spcAft>
              <a:buClr>
                <a:srgbClr val="002060"/>
              </a:buClr>
              <a:buSzPts val="1800"/>
              <a:buFont typeface="Calibri"/>
              <a:buChar char="●"/>
            </a:pPr>
            <a:r>
              <a:rPr b="1" lang="en-US" sz="2400">
                <a:solidFill>
                  <a:srgbClr val="002060"/>
                </a:solidFill>
              </a:rPr>
              <a:t>Researchers:</a:t>
            </a:r>
            <a:endParaRPr b="1" sz="2400">
              <a:solidFill>
                <a:srgbClr val="002060"/>
              </a:solidFill>
            </a:endParaRPr>
          </a:p>
          <a:p>
            <a:pPr indent="-342900" lvl="1" marL="914400" rtl="0" algn="l">
              <a:lnSpc>
                <a:spcPct val="100000"/>
              </a:lnSpc>
              <a:spcBef>
                <a:spcPts val="0"/>
              </a:spcBef>
              <a:spcAft>
                <a:spcPts val="0"/>
              </a:spcAft>
              <a:buClr>
                <a:srgbClr val="002060"/>
              </a:buClr>
              <a:buSzPts val="1800"/>
              <a:buFont typeface="Calibri"/>
              <a:buChar char="○"/>
            </a:pPr>
            <a:r>
              <a:rPr lang="en-US" sz="2200">
                <a:solidFill>
                  <a:srgbClr val="002060"/>
                </a:solidFill>
                <a:highlight>
                  <a:schemeClr val="lt1"/>
                </a:highlight>
              </a:rPr>
              <a:t>NCEI and UCAR’s COSMIC Data Analysis and Archive Center (CDAAC) portal </a:t>
            </a:r>
            <a:endParaRPr sz="2200">
              <a:solidFill>
                <a:srgbClr val="002060"/>
              </a:solidFill>
              <a:highlight>
                <a:schemeClr val="lt1"/>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257cb770325_4_95"/>
          <p:cNvSpPr txBox="1"/>
          <p:nvPr>
            <p:ph type="title"/>
          </p:nvPr>
        </p:nvSpPr>
        <p:spPr>
          <a:xfrm>
            <a:off x="0" y="0"/>
            <a:ext cx="12192000" cy="7371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0099D8"/>
              </a:buClr>
              <a:buSzPts val="3200"/>
              <a:buFont typeface="Arial"/>
              <a:buNone/>
            </a:pPr>
            <a:r>
              <a:rPr lang="en-US" sz="3600">
                <a:solidFill>
                  <a:srgbClr val="002060"/>
                </a:solidFill>
              </a:rPr>
              <a:t>Int’l Partner Agencies Currently Receiving Data</a:t>
            </a:r>
            <a:endParaRPr sz="3600">
              <a:solidFill>
                <a:srgbClr val="002060"/>
              </a:solidFill>
            </a:endParaRPr>
          </a:p>
        </p:txBody>
      </p:sp>
      <p:graphicFrame>
        <p:nvGraphicFramePr>
          <p:cNvPr id="221" name="Google Shape;221;g257cb770325_4_95"/>
          <p:cNvGraphicFramePr/>
          <p:nvPr/>
        </p:nvGraphicFramePr>
        <p:xfrm>
          <a:off x="1451299" y="804663"/>
          <a:ext cx="3000000" cy="3000000"/>
        </p:xfrm>
        <a:graphic>
          <a:graphicData uri="http://schemas.openxmlformats.org/drawingml/2006/table">
            <a:tbl>
              <a:tblPr>
                <a:noFill/>
                <a:tableStyleId>{58BA2374-C4DA-4BB4-B747-62B198B1CAAC}</a:tableStyleId>
              </a:tblPr>
              <a:tblGrid>
                <a:gridCol w="1589200"/>
                <a:gridCol w="6076225"/>
                <a:gridCol w="1863650"/>
              </a:tblGrid>
              <a:tr h="405025">
                <a:tc>
                  <a:txBody>
                    <a:bodyPr/>
                    <a:lstStyle/>
                    <a:p>
                      <a:pPr indent="0" lvl="0" marL="0" marR="0" rtl="0" algn="l">
                        <a:lnSpc>
                          <a:spcPct val="100000"/>
                        </a:lnSpc>
                        <a:spcBef>
                          <a:spcPts val="0"/>
                        </a:spcBef>
                        <a:spcAft>
                          <a:spcPts val="0"/>
                        </a:spcAft>
                        <a:buClr>
                          <a:srgbClr val="083470"/>
                        </a:buClr>
                        <a:buSzPts val="1200"/>
                        <a:buFont typeface="Calibri"/>
                        <a:buNone/>
                      </a:pPr>
                      <a:r>
                        <a:rPr b="1" lang="en-US" sz="1400" u="none" cap="none" strike="noStrike">
                          <a:solidFill>
                            <a:srgbClr val="FFFFFF"/>
                          </a:solidFill>
                        </a:rPr>
                        <a:t>Country/Region</a:t>
                      </a:r>
                      <a:endParaRPr sz="1400" u="none" cap="none" strike="noStrike">
                        <a:solidFill>
                          <a:srgbClr val="FFFFFF"/>
                        </a:solidFill>
                      </a:endParaRPr>
                    </a:p>
                  </a:txBody>
                  <a:tcPr marT="5675" marB="5675" marR="8525" marL="852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ED7D31"/>
                    </a:solidFill>
                  </a:tcPr>
                </a:tc>
                <a:tc>
                  <a:txBody>
                    <a:bodyPr/>
                    <a:lstStyle/>
                    <a:p>
                      <a:pPr indent="0" lvl="0" marL="0" marR="0" rtl="0" algn="ctr">
                        <a:lnSpc>
                          <a:spcPct val="100000"/>
                        </a:lnSpc>
                        <a:spcBef>
                          <a:spcPts val="0"/>
                        </a:spcBef>
                        <a:spcAft>
                          <a:spcPts val="0"/>
                        </a:spcAft>
                        <a:buClr>
                          <a:srgbClr val="083470"/>
                        </a:buClr>
                        <a:buSzPts val="1200"/>
                        <a:buFont typeface="Calibri"/>
                        <a:buNone/>
                      </a:pPr>
                      <a:r>
                        <a:rPr b="1" lang="en-US" sz="1400" u="none" cap="none" strike="noStrike">
                          <a:solidFill>
                            <a:srgbClr val="FFFFFF"/>
                          </a:solidFill>
                        </a:rPr>
                        <a:t>Agency</a:t>
                      </a:r>
                      <a:endParaRPr sz="1400" u="none" cap="none" strike="noStrike">
                        <a:solidFill>
                          <a:srgbClr val="FFFFFF"/>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ED7D31"/>
                    </a:solidFill>
                  </a:tcPr>
                </a:tc>
                <a:tc>
                  <a:txBody>
                    <a:bodyPr/>
                    <a:lstStyle/>
                    <a:p>
                      <a:pPr indent="0" lvl="0" marL="0" marR="0" rtl="0" algn="ctr">
                        <a:lnSpc>
                          <a:spcPct val="100000"/>
                        </a:lnSpc>
                        <a:spcBef>
                          <a:spcPts val="0"/>
                        </a:spcBef>
                        <a:spcAft>
                          <a:spcPts val="0"/>
                        </a:spcAft>
                        <a:buClr>
                          <a:srgbClr val="083470"/>
                        </a:buClr>
                        <a:buSzPts val="1200"/>
                        <a:buFont typeface="Calibri"/>
                        <a:buNone/>
                      </a:pPr>
                      <a:r>
                        <a:rPr b="1" lang="en-US" sz="1400" u="none" cap="none" strike="noStrike">
                          <a:solidFill>
                            <a:srgbClr val="FFFFFF"/>
                          </a:solidFill>
                        </a:rPr>
                        <a:t>Membership</a:t>
                      </a:r>
                      <a:endParaRPr sz="1400" u="none" cap="none" strike="noStrike">
                        <a:solidFill>
                          <a:srgbClr val="FFFFFF"/>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ED7D31"/>
                    </a:solidFill>
                  </a:tcPr>
                </a:tc>
              </a:tr>
              <a:tr h="348675">
                <a:tc>
                  <a:txBody>
                    <a:bodyPr/>
                    <a:lstStyle/>
                    <a:p>
                      <a:pPr indent="0" lvl="0" marL="0" marR="0" rtl="0" algn="l">
                        <a:lnSpc>
                          <a:spcPct val="100000"/>
                        </a:lnSpc>
                        <a:spcBef>
                          <a:spcPts val="0"/>
                        </a:spcBef>
                        <a:spcAft>
                          <a:spcPts val="0"/>
                        </a:spcAft>
                        <a:buClr>
                          <a:srgbClr val="083470"/>
                        </a:buClr>
                        <a:buSzPts val="1200"/>
                        <a:buFont typeface="Calibri"/>
                        <a:buNone/>
                      </a:pPr>
                      <a:r>
                        <a:rPr b="1" lang="en-US" sz="1400" u="none" cap="none" strike="noStrike">
                          <a:solidFill>
                            <a:srgbClr val="002060"/>
                          </a:solidFill>
                        </a:rPr>
                        <a:t>Australia</a:t>
                      </a:r>
                      <a:endParaRPr b="1" sz="1400" u="none" cap="none" strike="noStrike">
                        <a:solidFill>
                          <a:srgbClr val="002060"/>
                        </a:solidFill>
                      </a:endParaRPr>
                    </a:p>
                  </a:txBody>
                  <a:tcPr marT="5675" marB="5675" marR="8525" marL="852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83470"/>
                        </a:buClr>
                        <a:buSzPts val="1200"/>
                        <a:buFont typeface="Calibri"/>
                        <a:buNone/>
                      </a:pPr>
                      <a:r>
                        <a:rPr lang="en-US" sz="1400" u="none" cap="none" strike="noStrike">
                          <a:solidFill>
                            <a:srgbClr val="002060"/>
                          </a:solidFill>
                        </a:rPr>
                        <a:t>Bureau of Meteorology (BOM)</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83470"/>
                        </a:buClr>
                        <a:buSzPts val="1200"/>
                        <a:buFont typeface="Calibri"/>
                        <a:buNone/>
                      </a:pPr>
                      <a:r>
                        <a:rPr lang="en-US" sz="1400" u="none" cap="none" strike="noStrike">
                          <a:solidFill>
                            <a:srgbClr val="002060"/>
                          </a:solidFill>
                        </a:rPr>
                        <a:t>WMO </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8000">
                <a:tc>
                  <a:txBody>
                    <a:bodyPr/>
                    <a:lstStyle/>
                    <a:p>
                      <a:pPr indent="0" lvl="0" marL="0" marR="0" rtl="0" algn="l">
                        <a:lnSpc>
                          <a:spcPct val="100000"/>
                        </a:lnSpc>
                        <a:spcBef>
                          <a:spcPts val="0"/>
                        </a:spcBef>
                        <a:spcAft>
                          <a:spcPts val="0"/>
                        </a:spcAft>
                        <a:buClr>
                          <a:srgbClr val="083470"/>
                        </a:buClr>
                        <a:buSzPts val="1200"/>
                        <a:buFont typeface="Calibri"/>
                        <a:buNone/>
                      </a:pPr>
                      <a:r>
                        <a:rPr b="1" lang="en-US" sz="1400" u="none" cap="none" strike="noStrike">
                          <a:solidFill>
                            <a:srgbClr val="002060"/>
                          </a:solidFill>
                        </a:rPr>
                        <a:t>Canada</a:t>
                      </a:r>
                      <a:endParaRPr b="1" sz="1400" u="none" cap="none" strike="noStrike">
                        <a:solidFill>
                          <a:srgbClr val="002060"/>
                        </a:solidFill>
                      </a:endParaRPr>
                    </a:p>
                  </a:txBody>
                  <a:tcPr marT="5675" marB="5675" marR="8525" marL="852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83470"/>
                        </a:buClr>
                        <a:buSzPts val="1200"/>
                        <a:buFont typeface="Calibri"/>
                        <a:buNone/>
                      </a:pPr>
                      <a:r>
                        <a:rPr lang="en-US" sz="1400" u="none" cap="none" strike="noStrike">
                          <a:solidFill>
                            <a:srgbClr val="002060"/>
                          </a:solidFill>
                        </a:rPr>
                        <a:t>Environment &amp; Climate Change Canada (ECCC) </a:t>
                      </a:r>
                      <a:endParaRPr sz="1400" u="none" cap="none" strike="noStrike">
                        <a:solidFill>
                          <a:srgbClr val="002060"/>
                        </a:solidFill>
                      </a:endParaRPr>
                    </a:p>
                    <a:p>
                      <a:pPr indent="0" lvl="0" marL="0" marR="0" rtl="0" algn="l">
                        <a:lnSpc>
                          <a:spcPct val="100000"/>
                        </a:lnSpc>
                        <a:spcBef>
                          <a:spcPts val="0"/>
                        </a:spcBef>
                        <a:spcAft>
                          <a:spcPts val="0"/>
                        </a:spcAft>
                        <a:buClr>
                          <a:srgbClr val="083470"/>
                        </a:buClr>
                        <a:buSzPts val="1200"/>
                        <a:buFont typeface="Calibri"/>
                        <a:buNone/>
                      </a:pPr>
                      <a:r>
                        <a:rPr lang="en-US" sz="1400" u="none" cap="none" strike="noStrike">
                          <a:solidFill>
                            <a:srgbClr val="002060"/>
                          </a:solidFill>
                        </a:rPr>
                        <a:t>Canadian Meteorological Center (CMC)</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83470"/>
                        </a:buClr>
                        <a:buSzPts val="1200"/>
                        <a:buFont typeface="Calibri"/>
                        <a:buNone/>
                      </a:pPr>
                      <a:r>
                        <a:rPr lang="en-US" sz="1400" u="none" cap="none" strike="noStrike">
                          <a:solidFill>
                            <a:srgbClr val="002060"/>
                          </a:solidFill>
                        </a:rPr>
                        <a:t>WMO </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48675">
                <a:tc>
                  <a:txBody>
                    <a:bodyPr/>
                    <a:lstStyle/>
                    <a:p>
                      <a:pPr indent="0" lvl="0" marL="0" marR="0" rtl="0" algn="l">
                        <a:lnSpc>
                          <a:spcPct val="100000"/>
                        </a:lnSpc>
                        <a:spcBef>
                          <a:spcPts val="0"/>
                        </a:spcBef>
                        <a:spcAft>
                          <a:spcPts val="0"/>
                        </a:spcAft>
                        <a:buClr>
                          <a:srgbClr val="083470"/>
                        </a:buClr>
                        <a:buSzPts val="1200"/>
                        <a:buFont typeface="Calibri"/>
                        <a:buNone/>
                      </a:pPr>
                      <a:r>
                        <a:rPr b="1" lang="en-US" sz="1400" u="none" cap="none" strike="noStrike">
                          <a:solidFill>
                            <a:srgbClr val="002060"/>
                          </a:solidFill>
                        </a:rPr>
                        <a:t>China</a:t>
                      </a:r>
                      <a:endParaRPr b="1" sz="1400" u="none" cap="none" strike="noStrike">
                        <a:solidFill>
                          <a:srgbClr val="002060"/>
                        </a:solidFill>
                      </a:endParaRPr>
                    </a:p>
                  </a:txBody>
                  <a:tcPr marT="5675" marB="5675" marR="8525" marL="852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83470"/>
                        </a:buClr>
                        <a:buSzPts val="1200"/>
                        <a:buFont typeface="Calibri"/>
                        <a:buNone/>
                      </a:pPr>
                      <a:r>
                        <a:rPr lang="en-US" sz="1400" u="none" cap="none" strike="noStrike">
                          <a:solidFill>
                            <a:srgbClr val="002060"/>
                          </a:solidFill>
                        </a:rPr>
                        <a:t>China Meteorological Administration (CMA)</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83470"/>
                        </a:buClr>
                        <a:buSzPts val="1200"/>
                        <a:buFont typeface="Calibri"/>
                        <a:buNone/>
                      </a:pPr>
                      <a:r>
                        <a:rPr lang="en-US" sz="1400" u="none" cap="none" strike="noStrike">
                          <a:solidFill>
                            <a:srgbClr val="002060"/>
                          </a:solidFill>
                        </a:rPr>
                        <a:t>WMO &amp; CGMS</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38000">
                <a:tc>
                  <a:txBody>
                    <a:bodyPr/>
                    <a:lstStyle/>
                    <a:p>
                      <a:pPr indent="0" lvl="0" marL="0" marR="0" rtl="0" algn="l">
                        <a:lnSpc>
                          <a:spcPct val="100000"/>
                        </a:lnSpc>
                        <a:spcBef>
                          <a:spcPts val="0"/>
                        </a:spcBef>
                        <a:spcAft>
                          <a:spcPts val="0"/>
                        </a:spcAft>
                        <a:buClr>
                          <a:srgbClr val="083470"/>
                        </a:buClr>
                        <a:buSzPts val="1200"/>
                        <a:buFont typeface="Calibri"/>
                        <a:buNone/>
                      </a:pPr>
                      <a:r>
                        <a:rPr b="1" lang="en-US" sz="1400" u="none" cap="none" strike="noStrike">
                          <a:solidFill>
                            <a:srgbClr val="002060"/>
                          </a:solidFill>
                        </a:rPr>
                        <a:t>Europe</a:t>
                      </a:r>
                      <a:endParaRPr b="1" sz="1400" u="none" cap="none" strike="noStrike">
                        <a:solidFill>
                          <a:srgbClr val="002060"/>
                        </a:solidFill>
                      </a:endParaRPr>
                    </a:p>
                  </a:txBody>
                  <a:tcPr marT="5675" marB="5675" marR="8525" marL="852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83470"/>
                        </a:buClr>
                        <a:buSzPts val="1200"/>
                        <a:buFont typeface="Calibri"/>
                        <a:buNone/>
                      </a:pPr>
                      <a:r>
                        <a:rPr lang="en-US" sz="1400" u="none" cap="none" strike="noStrike">
                          <a:solidFill>
                            <a:srgbClr val="002060"/>
                          </a:solidFill>
                        </a:rPr>
                        <a:t>European Organisation for the Exploitation of Meteorological Satellites (EUMETSAT)</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83470"/>
                        </a:buClr>
                        <a:buSzPts val="1200"/>
                        <a:buFont typeface="Calibri"/>
                        <a:buNone/>
                      </a:pPr>
                      <a:r>
                        <a:rPr lang="en-US" sz="1400" u="none" cap="none" strike="noStrike">
                          <a:solidFill>
                            <a:srgbClr val="002060"/>
                          </a:solidFill>
                        </a:rPr>
                        <a:t>CGMS</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05025">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002060"/>
                          </a:solidFill>
                        </a:rPr>
                        <a:t>Europe</a:t>
                      </a:r>
                      <a:endParaRPr b="1" sz="1400" u="none" cap="none" strike="noStrike">
                        <a:solidFill>
                          <a:srgbClr val="002060"/>
                        </a:solidFill>
                      </a:endParaRPr>
                    </a:p>
                  </a:txBody>
                  <a:tcPr marT="5675" marB="5675" marR="8525" marL="852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2060"/>
                          </a:solidFill>
                        </a:rPr>
                        <a:t>European Centre for Medium-Range Weather Forecasts (ECMWF)</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2060"/>
                          </a:solidFill>
                        </a:rPr>
                        <a:t>WMO</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48675">
                <a:tc>
                  <a:txBody>
                    <a:bodyPr/>
                    <a:lstStyle/>
                    <a:p>
                      <a:pPr indent="0" lvl="0" marL="0" marR="0" rtl="0" algn="l">
                        <a:lnSpc>
                          <a:spcPct val="100000"/>
                        </a:lnSpc>
                        <a:spcBef>
                          <a:spcPts val="0"/>
                        </a:spcBef>
                        <a:spcAft>
                          <a:spcPts val="0"/>
                        </a:spcAft>
                        <a:buClr>
                          <a:srgbClr val="083470"/>
                        </a:buClr>
                        <a:buSzPts val="1200"/>
                        <a:buFont typeface="Calibri"/>
                        <a:buNone/>
                      </a:pPr>
                      <a:r>
                        <a:rPr b="1" lang="en-US" sz="1400" u="none" cap="none" strike="noStrike">
                          <a:solidFill>
                            <a:srgbClr val="002060"/>
                          </a:solidFill>
                        </a:rPr>
                        <a:t>France</a:t>
                      </a:r>
                      <a:endParaRPr b="1" sz="1400" u="none" cap="none" strike="noStrike">
                        <a:solidFill>
                          <a:srgbClr val="002060"/>
                        </a:solidFill>
                      </a:endParaRPr>
                    </a:p>
                  </a:txBody>
                  <a:tcPr marT="5675" marB="5675" marR="8525" marL="852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83470"/>
                        </a:buClr>
                        <a:buSzPts val="1200"/>
                        <a:buFont typeface="Calibri"/>
                        <a:buNone/>
                      </a:pPr>
                      <a:r>
                        <a:rPr lang="en-US" sz="1400" u="none" cap="none" strike="noStrike">
                          <a:solidFill>
                            <a:srgbClr val="002060"/>
                          </a:solidFill>
                        </a:rPr>
                        <a:t>Centre National d’Etudes Spatiales (CNES)</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83470"/>
                        </a:buClr>
                        <a:buSzPts val="1200"/>
                        <a:buFont typeface="Calibri"/>
                        <a:buNone/>
                      </a:pPr>
                      <a:r>
                        <a:rPr lang="en-US" sz="1400" u="none" cap="none" strike="noStrike">
                          <a:solidFill>
                            <a:srgbClr val="002060"/>
                          </a:solidFill>
                        </a:rPr>
                        <a:t>CGMS</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48675">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002060"/>
                          </a:solidFill>
                        </a:rPr>
                        <a:t>Germany</a:t>
                      </a:r>
                      <a:endParaRPr b="1" sz="1400" u="none" cap="none" strike="noStrike">
                        <a:solidFill>
                          <a:srgbClr val="002060"/>
                        </a:solidFill>
                      </a:endParaRPr>
                    </a:p>
                  </a:txBody>
                  <a:tcPr marT="5675" marB="5675" marR="8525" marL="852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2060"/>
                          </a:solidFill>
                          <a:highlight>
                            <a:srgbClr val="FFFFFF"/>
                          </a:highlight>
                        </a:rPr>
                        <a:t>Deutscher Wetterdienst (DWD)</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2060"/>
                          </a:solidFill>
                        </a:rPr>
                        <a:t>WMO</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48675">
                <a:tc>
                  <a:txBody>
                    <a:bodyPr/>
                    <a:lstStyle/>
                    <a:p>
                      <a:pPr indent="0" lvl="0" marL="0" marR="0" rtl="0" algn="l">
                        <a:lnSpc>
                          <a:spcPct val="100000"/>
                        </a:lnSpc>
                        <a:spcBef>
                          <a:spcPts val="0"/>
                        </a:spcBef>
                        <a:spcAft>
                          <a:spcPts val="0"/>
                        </a:spcAft>
                        <a:buClr>
                          <a:srgbClr val="083470"/>
                        </a:buClr>
                        <a:buSzPts val="1200"/>
                        <a:buFont typeface="Calibri"/>
                        <a:buNone/>
                      </a:pPr>
                      <a:r>
                        <a:rPr b="1" lang="en-US" sz="1400" u="none" cap="none" strike="noStrike">
                          <a:solidFill>
                            <a:srgbClr val="002060"/>
                          </a:solidFill>
                        </a:rPr>
                        <a:t>Hong Kong</a:t>
                      </a:r>
                      <a:endParaRPr b="1" sz="1400" u="none" cap="none" strike="noStrike">
                        <a:solidFill>
                          <a:srgbClr val="002060"/>
                        </a:solidFill>
                      </a:endParaRPr>
                    </a:p>
                  </a:txBody>
                  <a:tcPr marT="5675" marB="5675" marR="8525" marL="852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83470"/>
                        </a:buClr>
                        <a:buSzPts val="1200"/>
                        <a:buFont typeface="Calibri"/>
                        <a:buNone/>
                      </a:pPr>
                      <a:r>
                        <a:rPr lang="en-US" sz="1400" u="none" cap="none" strike="noStrike">
                          <a:solidFill>
                            <a:srgbClr val="002060"/>
                          </a:solidFill>
                        </a:rPr>
                        <a:t>Hong Kong Observatory (Weather Forecasting Office)</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83470"/>
                        </a:buClr>
                        <a:buSzPts val="1200"/>
                        <a:buFont typeface="Calibri"/>
                        <a:buNone/>
                      </a:pPr>
                      <a:r>
                        <a:rPr lang="en-US" sz="1400" u="none" cap="none" strike="noStrike">
                          <a:solidFill>
                            <a:srgbClr val="002060"/>
                          </a:solidFill>
                        </a:rPr>
                        <a:t>WMO</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05025">
                <a:tc>
                  <a:txBody>
                    <a:bodyPr/>
                    <a:lstStyle/>
                    <a:p>
                      <a:pPr indent="0" lvl="0" marL="0" marR="0" rtl="0" algn="l">
                        <a:lnSpc>
                          <a:spcPct val="100000"/>
                        </a:lnSpc>
                        <a:spcBef>
                          <a:spcPts val="0"/>
                        </a:spcBef>
                        <a:spcAft>
                          <a:spcPts val="0"/>
                        </a:spcAft>
                        <a:buClr>
                          <a:srgbClr val="083470"/>
                        </a:buClr>
                        <a:buSzPts val="1200"/>
                        <a:buFont typeface="Calibri"/>
                        <a:buNone/>
                      </a:pPr>
                      <a:r>
                        <a:rPr b="1" lang="en-US" sz="1400" u="none" cap="none" strike="noStrike">
                          <a:solidFill>
                            <a:srgbClr val="002060"/>
                          </a:solidFill>
                        </a:rPr>
                        <a:t>India</a:t>
                      </a:r>
                      <a:endParaRPr b="1" sz="1400" u="none" cap="none" strike="noStrike">
                        <a:solidFill>
                          <a:srgbClr val="002060"/>
                        </a:solidFill>
                      </a:endParaRPr>
                    </a:p>
                  </a:txBody>
                  <a:tcPr marT="5675" marB="5675" marR="8525" marL="852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83470"/>
                        </a:buClr>
                        <a:buSzPts val="1200"/>
                        <a:buFont typeface="Calibri"/>
                        <a:buNone/>
                      </a:pPr>
                      <a:r>
                        <a:rPr lang="en-US" sz="1400" u="none" cap="none" strike="noStrike">
                          <a:solidFill>
                            <a:srgbClr val="002060"/>
                          </a:solidFill>
                        </a:rPr>
                        <a:t>India Meteorological Department </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83470"/>
                        </a:buClr>
                        <a:buSzPts val="1200"/>
                        <a:buFont typeface="Calibri"/>
                        <a:buNone/>
                      </a:pPr>
                      <a:r>
                        <a:rPr lang="en-US" sz="1400" u="none" cap="none" strike="noStrike">
                          <a:solidFill>
                            <a:srgbClr val="002060"/>
                          </a:solidFill>
                        </a:rPr>
                        <a:t>WMO &amp; CGMS</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48675">
                <a:tc>
                  <a:txBody>
                    <a:bodyPr/>
                    <a:lstStyle/>
                    <a:p>
                      <a:pPr indent="0" lvl="0" marL="0" marR="0" rtl="0" algn="l">
                        <a:lnSpc>
                          <a:spcPct val="100000"/>
                        </a:lnSpc>
                        <a:spcBef>
                          <a:spcPts val="0"/>
                        </a:spcBef>
                        <a:spcAft>
                          <a:spcPts val="0"/>
                        </a:spcAft>
                        <a:buClr>
                          <a:srgbClr val="083470"/>
                        </a:buClr>
                        <a:buSzPts val="1200"/>
                        <a:buFont typeface="Calibri"/>
                        <a:buNone/>
                      </a:pPr>
                      <a:r>
                        <a:rPr b="1" lang="en-US" sz="1400" u="none" cap="none" strike="noStrike">
                          <a:solidFill>
                            <a:srgbClr val="002060"/>
                          </a:solidFill>
                        </a:rPr>
                        <a:t>India</a:t>
                      </a:r>
                      <a:endParaRPr b="1" sz="1400" u="none" cap="none" strike="noStrike">
                        <a:solidFill>
                          <a:srgbClr val="002060"/>
                        </a:solidFill>
                      </a:endParaRPr>
                    </a:p>
                  </a:txBody>
                  <a:tcPr marT="5675" marB="5675" marR="8525" marL="852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83470"/>
                        </a:buClr>
                        <a:buSzPts val="1200"/>
                        <a:buFont typeface="Calibri"/>
                        <a:buNone/>
                      </a:pPr>
                      <a:r>
                        <a:rPr lang="en-US" sz="1400" u="none" cap="none" strike="noStrike">
                          <a:solidFill>
                            <a:srgbClr val="002060"/>
                          </a:solidFill>
                        </a:rPr>
                        <a:t>Indian Space Research Agency (ISRO)</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83470"/>
                        </a:buClr>
                        <a:buSzPts val="1200"/>
                        <a:buFont typeface="Calibri"/>
                        <a:buNone/>
                      </a:pPr>
                      <a:r>
                        <a:rPr lang="en-US" sz="1400" u="none" cap="none" strike="noStrike">
                          <a:solidFill>
                            <a:srgbClr val="002060"/>
                          </a:solidFill>
                        </a:rPr>
                        <a:t>CGMS</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48675">
                <a:tc>
                  <a:txBody>
                    <a:bodyPr/>
                    <a:lstStyle/>
                    <a:p>
                      <a:pPr indent="0" lvl="0" marL="0" marR="0" rtl="0" algn="l">
                        <a:lnSpc>
                          <a:spcPct val="100000"/>
                        </a:lnSpc>
                        <a:spcBef>
                          <a:spcPts val="0"/>
                        </a:spcBef>
                        <a:spcAft>
                          <a:spcPts val="0"/>
                        </a:spcAft>
                        <a:buClr>
                          <a:srgbClr val="083470"/>
                        </a:buClr>
                        <a:buSzPts val="1200"/>
                        <a:buFont typeface="Calibri"/>
                        <a:buNone/>
                      </a:pPr>
                      <a:r>
                        <a:rPr b="1" lang="en-US" sz="1400" u="none" cap="none" strike="noStrike">
                          <a:solidFill>
                            <a:srgbClr val="002060"/>
                          </a:solidFill>
                        </a:rPr>
                        <a:t>Japan</a:t>
                      </a:r>
                      <a:endParaRPr b="1" sz="1400" u="none" cap="none" strike="noStrike">
                        <a:solidFill>
                          <a:srgbClr val="002060"/>
                        </a:solidFill>
                      </a:endParaRPr>
                    </a:p>
                  </a:txBody>
                  <a:tcPr marT="5675" marB="5675" marR="8525" marL="852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83470"/>
                        </a:buClr>
                        <a:buSzPts val="1200"/>
                        <a:buFont typeface="Calibri"/>
                        <a:buNone/>
                      </a:pPr>
                      <a:r>
                        <a:rPr lang="en-US" sz="1400" u="none" cap="none" strike="noStrike">
                          <a:solidFill>
                            <a:srgbClr val="002060"/>
                          </a:solidFill>
                        </a:rPr>
                        <a:t>Japan Meteorological Agency (JMA)</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83470"/>
                        </a:buClr>
                        <a:buSzPts val="1200"/>
                        <a:buFont typeface="Calibri"/>
                        <a:buNone/>
                      </a:pPr>
                      <a:r>
                        <a:rPr lang="en-US" sz="1400" u="none" cap="none" strike="noStrike">
                          <a:solidFill>
                            <a:srgbClr val="002060"/>
                          </a:solidFill>
                        </a:rPr>
                        <a:t>WMO &amp; CGMS</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48675">
                <a:tc>
                  <a:txBody>
                    <a:bodyPr/>
                    <a:lstStyle/>
                    <a:p>
                      <a:pPr indent="0" lvl="0" marL="0" marR="0" rtl="0" algn="l">
                        <a:lnSpc>
                          <a:spcPct val="100000"/>
                        </a:lnSpc>
                        <a:spcBef>
                          <a:spcPts val="0"/>
                        </a:spcBef>
                        <a:spcAft>
                          <a:spcPts val="0"/>
                        </a:spcAft>
                        <a:buClr>
                          <a:srgbClr val="083470"/>
                        </a:buClr>
                        <a:buSzPts val="1200"/>
                        <a:buFont typeface="Calibri"/>
                        <a:buNone/>
                      </a:pPr>
                      <a:r>
                        <a:rPr b="1" lang="en-US" sz="1400" u="none" cap="none" strike="noStrike">
                          <a:solidFill>
                            <a:srgbClr val="002060"/>
                          </a:solidFill>
                        </a:rPr>
                        <a:t>Korea</a:t>
                      </a:r>
                      <a:endParaRPr b="1" sz="1400" u="none" cap="none" strike="noStrike">
                        <a:solidFill>
                          <a:srgbClr val="002060"/>
                        </a:solidFill>
                      </a:endParaRPr>
                    </a:p>
                  </a:txBody>
                  <a:tcPr marT="5675" marB="5675" marR="8525" marL="852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83470"/>
                        </a:buClr>
                        <a:buSzPts val="1200"/>
                        <a:buFont typeface="Calibri"/>
                        <a:buNone/>
                      </a:pPr>
                      <a:r>
                        <a:rPr lang="en-US" sz="1400" u="none" cap="none" strike="noStrike">
                          <a:solidFill>
                            <a:srgbClr val="002060"/>
                          </a:solidFill>
                        </a:rPr>
                        <a:t>Korea Meteorological Administration (KMA)</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83470"/>
                        </a:buClr>
                        <a:buSzPts val="1200"/>
                        <a:buFont typeface="Calibri"/>
                        <a:buNone/>
                      </a:pPr>
                      <a:r>
                        <a:rPr lang="en-US" sz="1400" u="none" cap="none" strike="noStrike">
                          <a:solidFill>
                            <a:srgbClr val="002060"/>
                          </a:solidFill>
                        </a:rPr>
                        <a:t>WMO &amp; CGMS</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48675">
                <a:tc>
                  <a:txBody>
                    <a:bodyPr/>
                    <a:lstStyle/>
                    <a:p>
                      <a:pPr indent="0" lvl="0" marL="0" marR="0" rtl="0" algn="l">
                        <a:lnSpc>
                          <a:spcPct val="100000"/>
                        </a:lnSpc>
                        <a:spcBef>
                          <a:spcPts val="0"/>
                        </a:spcBef>
                        <a:spcAft>
                          <a:spcPts val="0"/>
                        </a:spcAft>
                        <a:buClr>
                          <a:srgbClr val="083470"/>
                        </a:buClr>
                        <a:buSzPts val="1200"/>
                        <a:buFont typeface="Calibri"/>
                        <a:buNone/>
                      </a:pPr>
                      <a:r>
                        <a:rPr b="1" lang="en-US" sz="1400" u="none" cap="none" strike="noStrike">
                          <a:solidFill>
                            <a:srgbClr val="002060"/>
                          </a:solidFill>
                        </a:rPr>
                        <a:t>New Zealand</a:t>
                      </a:r>
                      <a:endParaRPr b="1" sz="1400" u="none" cap="none" strike="noStrike">
                        <a:solidFill>
                          <a:srgbClr val="002060"/>
                        </a:solidFill>
                      </a:endParaRPr>
                    </a:p>
                  </a:txBody>
                  <a:tcPr marT="5675" marB="5675" marR="8525" marL="852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83470"/>
                        </a:buClr>
                        <a:buSzPts val="1200"/>
                        <a:buFont typeface="Calibri"/>
                        <a:buNone/>
                      </a:pPr>
                      <a:r>
                        <a:rPr lang="en-US" sz="1400" u="none" cap="none" strike="noStrike">
                          <a:solidFill>
                            <a:srgbClr val="002060"/>
                          </a:solidFill>
                        </a:rPr>
                        <a:t>Meteorological Service of New Zealand (MetService)</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83470"/>
                        </a:buClr>
                        <a:buSzPts val="1200"/>
                        <a:buFont typeface="Calibri"/>
                        <a:buNone/>
                      </a:pPr>
                      <a:r>
                        <a:rPr lang="en-US" sz="1400" u="none" cap="none" strike="noStrike">
                          <a:solidFill>
                            <a:srgbClr val="002060"/>
                          </a:solidFill>
                        </a:rPr>
                        <a:t>WMO</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48675">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002060"/>
                          </a:solidFill>
                        </a:rPr>
                        <a:t>United Kingdom</a:t>
                      </a:r>
                      <a:endParaRPr b="1" sz="1400" u="none" cap="none" strike="noStrike">
                        <a:solidFill>
                          <a:srgbClr val="002060"/>
                        </a:solidFill>
                      </a:endParaRPr>
                    </a:p>
                  </a:txBody>
                  <a:tcPr marT="5675" marB="5675" marR="8525" marL="852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002060"/>
                          </a:solidFill>
                        </a:rPr>
                        <a:t>The Met Office (UKMO)</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2060"/>
                          </a:solidFill>
                        </a:rPr>
                        <a:t>WMO</a:t>
                      </a:r>
                      <a:endParaRPr sz="1400" u="none" cap="none" strike="noStrike">
                        <a:solidFill>
                          <a:srgbClr val="002060"/>
                        </a:solidFill>
                      </a:endParaRPr>
                    </a:p>
                  </a:txBody>
                  <a:tcPr marT="5675" marB="5675" marR="8525" marL="85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1"/>
          <p:cNvSpPr txBox="1"/>
          <p:nvPr>
            <p:ph type="ctrTitle"/>
          </p:nvPr>
        </p:nvSpPr>
        <p:spPr>
          <a:xfrm>
            <a:off x="0" y="-76200"/>
            <a:ext cx="12192000" cy="8802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3200"/>
              <a:buNone/>
            </a:pPr>
            <a:r>
              <a:rPr lang="en-US" sz="3200">
                <a:solidFill>
                  <a:srgbClr val="002060"/>
                </a:solidFill>
              </a:rPr>
              <a:t>           </a:t>
            </a:r>
            <a:r>
              <a:rPr lang="en-US" sz="3600">
                <a:solidFill>
                  <a:srgbClr val="002060"/>
                </a:solidFill>
              </a:rPr>
              <a:t>RO Data Operationally Assimilated by NOAA</a:t>
            </a:r>
            <a:r>
              <a:rPr lang="en-US" sz="3200">
                <a:solidFill>
                  <a:srgbClr val="002060"/>
                </a:solidFill>
              </a:rPr>
              <a:t> </a:t>
            </a:r>
            <a:endParaRPr sz="3200">
              <a:solidFill>
                <a:srgbClr val="002060"/>
              </a:solidFill>
            </a:endParaRPr>
          </a:p>
          <a:p>
            <a:pPr indent="0" lvl="0" marL="0" rtl="0" algn="ctr">
              <a:lnSpc>
                <a:spcPct val="100000"/>
              </a:lnSpc>
              <a:spcBef>
                <a:spcPts val="0"/>
              </a:spcBef>
              <a:spcAft>
                <a:spcPts val="0"/>
              </a:spcAft>
              <a:buSzPts val="3200"/>
              <a:buNone/>
            </a:pPr>
            <a:r>
              <a:rPr i="1" lang="en-US" sz="2000">
                <a:solidFill>
                  <a:srgbClr val="002060"/>
                </a:solidFill>
              </a:rPr>
              <a:t>as of quarter ending:  6/30/2023</a:t>
            </a:r>
            <a:endParaRPr i="1" sz="2000">
              <a:solidFill>
                <a:srgbClr val="002060"/>
              </a:solidFill>
            </a:endParaRPr>
          </a:p>
        </p:txBody>
      </p:sp>
      <p:sp>
        <p:nvSpPr>
          <p:cNvPr id="227" name="Google Shape;227;p31"/>
          <p:cNvSpPr txBox="1"/>
          <p:nvPr>
            <p:ph idx="12" type="sldNum"/>
          </p:nvPr>
        </p:nvSpPr>
        <p:spPr>
          <a:xfrm>
            <a:off x="10609729" y="6461274"/>
            <a:ext cx="744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228" name="Google Shape;228;p31"/>
          <p:cNvGraphicFramePr/>
          <p:nvPr/>
        </p:nvGraphicFramePr>
        <p:xfrm>
          <a:off x="1009222" y="909880"/>
          <a:ext cx="3000000" cy="3000000"/>
        </p:xfrm>
        <a:graphic>
          <a:graphicData uri="http://schemas.openxmlformats.org/drawingml/2006/table">
            <a:tbl>
              <a:tblPr bandRow="1" firstRow="1">
                <a:noFill/>
                <a:tableStyleId>{A2C5F7A1-C05C-4739-8BF8-BB22F28B2DA9}</a:tableStyleId>
              </a:tblPr>
              <a:tblGrid>
                <a:gridCol w="4732550"/>
                <a:gridCol w="2895125"/>
                <a:gridCol w="2545875"/>
              </a:tblGrid>
              <a:tr h="519975">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Mission</a:t>
                      </a:r>
                      <a:endParaRPr sz="180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Daily Occs.</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 of Total Opera</a:t>
                      </a:r>
                      <a:r>
                        <a:rPr lang="en-US" sz="1600" u="none" cap="none" strike="noStrike">
                          <a:latin typeface="Arial"/>
                          <a:ea typeface="Arial"/>
                          <a:cs typeface="Arial"/>
                          <a:sym typeface="Arial"/>
                          <a:extLst>
                            <a:ext uri="http://customooxmlschemas.google.com/">
                              <go:slidesCustomData xmlns:go="http://customooxmlschemas.google.com/" textRoundtripDataId="2"/>
                            </a:ext>
                          </a:extLst>
                        </a:rPr>
                        <a:t>tiona</a:t>
                      </a:r>
                      <a:r>
                        <a:rPr lang="en-US" sz="1600" u="none" cap="none" strike="noStrike">
                          <a:latin typeface="Arial"/>
                          <a:ea typeface="Arial"/>
                          <a:cs typeface="Arial"/>
                          <a:sym typeface="Arial"/>
                        </a:rPr>
                        <a:t>l</a:t>
                      </a:r>
                      <a:endParaRPr sz="1600" u="none" cap="none" strike="noStrike">
                        <a:latin typeface="Arial"/>
                        <a:ea typeface="Arial"/>
                        <a:cs typeface="Arial"/>
                        <a:sym typeface="Arial"/>
                      </a:endParaRPr>
                    </a:p>
                  </a:txBody>
                  <a:tcPr marT="45725" marB="45725" marR="91450" marL="91450" anchor="ctr"/>
                </a:tc>
              </a:tr>
              <a:tr h="3606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COSMIC-2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4,593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42%</a:t>
                      </a:r>
                      <a:endParaRPr sz="1400" u="none" cap="none" strike="noStrike"/>
                    </a:p>
                  </a:txBody>
                  <a:tcPr marT="45725" marB="45725" marR="91450" marL="91450"/>
                </a:tc>
              </a:tr>
              <a:tr h="3606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SPIRE </a:t>
                      </a:r>
                      <a:r>
                        <a:rPr lang="en-US" sz="1600" u="none" cap="none" strike="noStrike">
                          <a:latin typeface="Arial"/>
                          <a:ea typeface="Arial"/>
                          <a:cs typeface="Arial"/>
                          <a:sym typeface="Arial"/>
                        </a:rPr>
                        <a:t>(EUMETSAT &amp; NOAA)</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4,988</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45%</a:t>
                      </a:r>
                      <a:endParaRPr sz="1400" u="none" cap="none" strike="noStrike"/>
                    </a:p>
                  </a:txBody>
                  <a:tcPr marT="45725" marB="45725" marR="91450" marL="91450"/>
                </a:tc>
              </a:tr>
              <a:tr h="3606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METOP-B</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588</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5%</a:t>
                      </a:r>
                      <a:endParaRPr sz="1400" u="none" cap="none" strike="noStrike"/>
                    </a:p>
                  </a:txBody>
                  <a:tcPr marT="45725" marB="45725" marR="91450" marL="91450"/>
                </a:tc>
              </a:tr>
              <a:tr h="3606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METOP-C</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617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6%</a:t>
                      </a:r>
                      <a:endParaRPr sz="1400" u="none" cap="none" strike="noStrike"/>
                    </a:p>
                  </a:txBody>
                  <a:tcPr marT="45725" marB="45725" marR="91450" marL="91450"/>
                </a:tc>
              </a:tr>
              <a:tr h="3606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TERRA</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58</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0.5%</a:t>
                      </a:r>
                      <a:endParaRPr sz="1400" u="none" cap="none" strike="noStrike"/>
                    </a:p>
                  </a:txBody>
                  <a:tcPr marT="45725" marB="45725" marR="91450" marL="91450"/>
                </a:tc>
              </a:tr>
              <a:tr h="3606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KOMPSAT-5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33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0.3%</a:t>
                      </a:r>
                      <a:endParaRPr sz="1400" u="none" cap="none" strike="noStrike"/>
                    </a:p>
                  </a:txBody>
                  <a:tcPr marT="45725" marB="45725" marR="91450" marL="91450"/>
                </a:tc>
              </a:tr>
              <a:tr h="3606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TANDEM</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67</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0.6%</a:t>
                      </a:r>
                      <a:endParaRPr sz="1400" u="none" cap="none" strike="noStrike"/>
                    </a:p>
                  </a:txBody>
                  <a:tcPr marT="45725" marB="45725" marR="91450" marL="91450"/>
                </a:tc>
              </a:tr>
              <a:tr h="3606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PAZRO</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111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1%</a:t>
                      </a:r>
                      <a:endParaRPr sz="1400" u="none" cap="none" strike="noStrike"/>
                    </a:p>
                  </a:txBody>
                  <a:tcPr marT="45725" marB="45725" marR="91450" marL="91450"/>
                </a:tc>
              </a:tr>
              <a:tr h="3606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Total Operational June 30, 2023</a:t>
                      </a:r>
                      <a:endParaRPr sz="1400" u="none" cap="none" strike="noStrike"/>
                    </a:p>
                  </a:txBody>
                  <a:tcPr marT="45725" marB="45725" marR="91450" marL="91450">
                    <a:solidFill>
                      <a:srgbClr val="18B3F8"/>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11,055</a:t>
                      </a:r>
                      <a:endParaRPr sz="1400" u="none" cap="none" strike="noStrike"/>
                    </a:p>
                  </a:txBody>
                  <a:tcPr marT="45725" marB="45725" marR="91450" marL="91450">
                    <a:solidFill>
                      <a:srgbClr val="18B3F8"/>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100%</a:t>
                      </a:r>
                      <a:endParaRPr sz="1400" u="none" cap="none" strike="noStrike"/>
                    </a:p>
                  </a:txBody>
                  <a:tcPr marT="45725" marB="45725" marR="91450" marL="91450">
                    <a:solidFill>
                      <a:srgbClr val="18B3F8"/>
                    </a:solidFill>
                  </a:tcPr>
                </a:tc>
              </a:tr>
              <a:tr h="3606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GRACE-C</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108</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1% of Total Daily</a:t>
                      </a:r>
                      <a:endParaRPr sz="1400" u="none" cap="none" strike="noStrike"/>
                    </a:p>
                  </a:txBody>
                  <a:tcPr marT="45725" marB="45725" marR="91450" marL="91450"/>
                </a:tc>
              </a:tr>
              <a:tr h="3606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GRACE-D</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119</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1% of Total Daily</a:t>
                      </a:r>
                      <a:endParaRPr sz="1400" u="none" cap="none" strike="noStrike"/>
                    </a:p>
                  </a:txBody>
                  <a:tcPr marT="45725" marB="45725" marR="91450" marL="91450"/>
                </a:tc>
              </a:tr>
              <a:tr h="3606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SENTINEL-6A</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894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8% of Total Daily</a:t>
                      </a:r>
                      <a:endParaRPr sz="1400" u="none" cap="none" strike="noStrike"/>
                    </a:p>
                  </a:txBody>
                  <a:tcPr marT="45725" marB="45725" marR="91450" marL="91450"/>
                </a:tc>
              </a:tr>
              <a:tr h="3606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Total Daily June 30, 2023</a:t>
                      </a:r>
                      <a:endParaRPr sz="1800" u="none" cap="none" strike="noStrike">
                        <a:latin typeface="Arial"/>
                        <a:ea typeface="Arial"/>
                        <a:cs typeface="Arial"/>
                        <a:sym typeface="Arial"/>
                      </a:endParaRPr>
                    </a:p>
                  </a:txBody>
                  <a:tcPr marT="45725" marB="45725" marR="91450" marL="91450">
                    <a:solidFill>
                      <a:srgbClr val="18B3F8"/>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12,176</a:t>
                      </a:r>
                      <a:endParaRPr sz="1400" u="none" cap="none" strike="noStrike"/>
                    </a:p>
                  </a:txBody>
                  <a:tcPr marT="45725" marB="45725" marR="91450" marL="91450">
                    <a:solidFill>
                      <a:srgbClr val="18B3F8"/>
                    </a:solidFill>
                  </a:tcPr>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45725" marB="45725" marR="91450" marL="91450">
                    <a:solidFill>
                      <a:srgbClr val="18B3F8"/>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9"/>
          <p:cNvSpPr txBox="1"/>
          <p:nvPr>
            <p:ph type="title"/>
          </p:nvPr>
        </p:nvSpPr>
        <p:spPr>
          <a:xfrm>
            <a:off x="148649" y="50325"/>
            <a:ext cx="11912400" cy="6885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99D8"/>
              </a:buClr>
              <a:buSzPts val="3200"/>
              <a:buFont typeface="Arial"/>
              <a:buNone/>
            </a:pPr>
            <a:r>
              <a:rPr lang="en-US" sz="3600">
                <a:solidFill>
                  <a:srgbClr val="07336F"/>
                </a:solidFill>
              </a:rPr>
              <a:t>Commercial Weather Data Pilot (CWDP) Process</a:t>
            </a:r>
            <a:endParaRPr sz="3600">
              <a:solidFill>
                <a:srgbClr val="07336F"/>
              </a:solidFill>
            </a:endParaRPr>
          </a:p>
        </p:txBody>
      </p:sp>
      <p:grpSp>
        <p:nvGrpSpPr>
          <p:cNvPr id="235" name="Google Shape;235;p19"/>
          <p:cNvGrpSpPr/>
          <p:nvPr/>
        </p:nvGrpSpPr>
        <p:grpSpPr>
          <a:xfrm>
            <a:off x="719529" y="914401"/>
            <a:ext cx="10633051" cy="5097896"/>
            <a:chOff x="1199" y="2220"/>
            <a:chExt cx="10513201" cy="4830755"/>
          </a:xfrm>
        </p:grpSpPr>
        <p:sp>
          <p:nvSpPr>
            <p:cNvPr id="236" name="Google Shape;236;p19"/>
            <p:cNvSpPr/>
            <p:nvPr/>
          </p:nvSpPr>
          <p:spPr>
            <a:xfrm rot="5400000">
              <a:off x="5825550" y="-3348091"/>
              <a:ext cx="1189800" cy="8187900"/>
            </a:xfrm>
            <a:prstGeom prst="round2SameRect">
              <a:avLst>
                <a:gd fmla="val 16667" name="adj1"/>
                <a:gd fmla="val 0" name="adj2"/>
              </a:avLst>
            </a:prstGeom>
            <a:solidFill>
              <a:srgbClr val="CCD3EA">
                <a:alpha val="86666"/>
              </a:srgbClr>
            </a:solidFill>
            <a:ln cap="flat" cmpd="sng" w="25400">
              <a:solidFill>
                <a:srgbClr val="CCD3EA">
                  <a:alpha val="86666"/>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19"/>
            <p:cNvSpPr txBox="1"/>
            <p:nvPr/>
          </p:nvSpPr>
          <p:spPr>
            <a:xfrm>
              <a:off x="2326543" y="209045"/>
              <a:ext cx="8129700" cy="1073700"/>
            </a:xfrm>
            <a:prstGeom prst="rect">
              <a:avLst/>
            </a:prstGeom>
            <a:noFill/>
            <a:ln>
              <a:noFill/>
            </a:ln>
          </p:spPr>
          <p:txBody>
            <a:bodyPr anchorCtr="0" anchor="ctr" bIns="123825" lIns="247650" spcFirstLastPara="1" rIns="247650" wrap="square" tIns="123825">
              <a:noAutofit/>
            </a:bodyPr>
            <a:lstStyle/>
            <a:p>
              <a:pPr indent="-171450" lvl="1" marL="171450" marR="0" rtl="0" algn="l">
                <a:lnSpc>
                  <a:spcPct val="9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Pulse community: Issue </a:t>
              </a:r>
              <a:r>
                <a:rPr b="0" i="1" lang="en-US" sz="1600" u="none" cap="none" strike="noStrike">
                  <a:solidFill>
                    <a:srgbClr val="000000"/>
                  </a:solidFill>
                  <a:latin typeface="Arial"/>
                  <a:ea typeface="Arial"/>
                  <a:cs typeface="Arial"/>
                  <a:sym typeface="Arial"/>
                </a:rPr>
                <a:t>Request for Information</a:t>
              </a:r>
              <a:r>
                <a:rPr b="0" i="0" lang="en-US" sz="1600" u="none" cap="none" strike="noStrike">
                  <a:solidFill>
                    <a:srgbClr val="000000"/>
                  </a:solidFill>
                  <a:latin typeface="Arial"/>
                  <a:ea typeface="Arial"/>
                  <a:cs typeface="Arial"/>
                  <a:sym typeface="Arial"/>
                </a:rPr>
                <a:t> or </a:t>
              </a:r>
              <a:r>
                <a:rPr b="0" i="1" lang="en-US" sz="1600" u="none" cap="none" strike="noStrike">
                  <a:solidFill>
                    <a:srgbClr val="000000"/>
                  </a:solidFill>
                  <a:latin typeface="Arial"/>
                  <a:ea typeface="Arial"/>
                  <a:cs typeface="Arial"/>
                  <a:sym typeface="Arial"/>
                </a:rPr>
                <a:t>Sources Sought </a:t>
              </a:r>
              <a:r>
                <a:rPr b="0" i="0" lang="en-US" sz="1600" u="none" cap="none" strike="noStrike">
                  <a:solidFill>
                    <a:srgbClr val="000000"/>
                  </a:solidFill>
                  <a:latin typeface="Arial"/>
                  <a:ea typeface="Arial"/>
                  <a:cs typeface="Arial"/>
                  <a:sym typeface="Arial"/>
                </a:rPr>
                <a:t>Notice to identify potential data types of interest</a:t>
              </a:r>
              <a:endParaRPr b="0" i="0" sz="1600" u="none" cap="none" strike="noStrike">
                <a:solidFill>
                  <a:srgbClr val="000000"/>
                </a:solidFill>
                <a:latin typeface="Arial"/>
                <a:ea typeface="Arial"/>
                <a:cs typeface="Arial"/>
                <a:sym typeface="Arial"/>
              </a:endParaRPr>
            </a:p>
            <a:p>
              <a:pPr indent="-171450" lvl="1" marL="171450" marR="0" rtl="0" algn="l">
                <a:lnSpc>
                  <a:spcPct val="90000"/>
                </a:lnSpc>
                <a:spcBef>
                  <a:spcPts val="24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Evaluate responses against NOAA goals, requirements, resources and schedules</a:t>
              </a:r>
              <a:endParaRPr b="0" i="0" sz="1600" u="none" cap="none" strike="noStrike">
                <a:solidFill>
                  <a:srgbClr val="000000"/>
                </a:solidFill>
                <a:latin typeface="Arial"/>
                <a:ea typeface="Arial"/>
                <a:cs typeface="Arial"/>
                <a:sym typeface="Arial"/>
              </a:endParaRPr>
            </a:p>
          </p:txBody>
        </p:sp>
        <p:sp>
          <p:nvSpPr>
            <p:cNvPr id="238" name="Google Shape;238;p19"/>
            <p:cNvSpPr/>
            <p:nvPr/>
          </p:nvSpPr>
          <p:spPr>
            <a:xfrm>
              <a:off x="1199" y="2220"/>
              <a:ext cx="2325300" cy="1487400"/>
            </a:xfrm>
            <a:prstGeom prst="roundRect">
              <a:avLst>
                <a:gd fmla="val 16667" name="adj"/>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19"/>
            <p:cNvSpPr txBox="1"/>
            <p:nvPr/>
          </p:nvSpPr>
          <p:spPr>
            <a:xfrm>
              <a:off x="73807" y="74828"/>
              <a:ext cx="2180100" cy="1342200"/>
            </a:xfrm>
            <a:prstGeom prst="rect">
              <a:avLst/>
            </a:prstGeom>
            <a:no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Market Research</a:t>
              </a:r>
              <a:endParaRPr b="0" i="0" sz="3200" u="none" cap="none" strike="noStrike">
                <a:solidFill>
                  <a:schemeClr val="lt1"/>
                </a:solidFill>
                <a:latin typeface="Arial"/>
                <a:ea typeface="Arial"/>
                <a:cs typeface="Arial"/>
                <a:sym typeface="Arial"/>
              </a:endParaRPr>
            </a:p>
          </p:txBody>
        </p:sp>
        <p:sp>
          <p:nvSpPr>
            <p:cNvPr id="240" name="Google Shape;240;p19"/>
            <p:cNvSpPr/>
            <p:nvPr/>
          </p:nvSpPr>
          <p:spPr>
            <a:xfrm rot="5400000">
              <a:off x="5566800" y="-1676325"/>
              <a:ext cx="1707300" cy="8187900"/>
            </a:xfrm>
            <a:prstGeom prst="round2SameRect">
              <a:avLst>
                <a:gd fmla="val 16667" name="adj1"/>
                <a:gd fmla="val 0" name="adj2"/>
              </a:avLst>
            </a:prstGeom>
            <a:solidFill>
              <a:srgbClr val="CCD3EA">
                <a:alpha val="86666"/>
              </a:srgbClr>
            </a:solidFill>
            <a:ln cap="flat" cmpd="sng" w="25400">
              <a:solidFill>
                <a:srgbClr val="CCD3EA">
                  <a:alpha val="86666"/>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19"/>
            <p:cNvSpPr txBox="1"/>
            <p:nvPr/>
          </p:nvSpPr>
          <p:spPr>
            <a:xfrm>
              <a:off x="2326543" y="1647315"/>
              <a:ext cx="8104500" cy="1540500"/>
            </a:xfrm>
            <a:prstGeom prst="rect">
              <a:avLst/>
            </a:prstGeom>
            <a:noFill/>
            <a:ln>
              <a:noFill/>
            </a:ln>
          </p:spPr>
          <p:txBody>
            <a:bodyPr anchorCtr="0" anchor="ctr" bIns="123825" lIns="247650" spcFirstLastPara="1" rIns="247650" wrap="square" tIns="123825">
              <a:noAutofit/>
            </a:bodyPr>
            <a:lstStyle/>
            <a:p>
              <a:pPr indent="-171450" lvl="1" marL="171450" marR="0" rtl="0" algn="l">
                <a:lnSpc>
                  <a:spcPct val="9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Organize team and allocate resources</a:t>
              </a:r>
              <a:endParaRPr b="0" i="0" sz="1600" u="none" cap="none" strike="noStrike">
                <a:solidFill>
                  <a:srgbClr val="000000"/>
                </a:solidFill>
                <a:latin typeface="Arial"/>
                <a:ea typeface="Arial"/>
                <a:cs typeface="Arial"/>
                <a:sym typeface="Arial"/>
              </a:endParaRPr>
            </a:p>
            <a:p>
              <a:pPr indent="-171450" lvl="1" marL="171450" marR="0" rtl="0" algn="l">
                <a:lnSpc>
                  <a:spcPct val="90000"/>
                </a:lnSpc>
                <a:spcBef>
                  <a:spcPts val="24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Develop requirements, engaging user community and experts</a:t>
              </a:r>
              <a:endParaRPr b="0" i="0" sz="1600" u="none" cap="none" strike="noStrike">
                <a:solidFill>
                  <a:srgbClr val="000000"/>
                </a:solidFill>
                <a:latin typeface="Arial"/>
                <a:ea typeface="Arial"/>
                <a:cs typeface="Arial"/>
                <a:sym typeface="Arial"/>
              </a:endParaRPr>
            </a:p>
            <a:p>
              <a:pPr indent="-171450" lvl="1" marL="171450" marR="0" rtl="0" algn="l">
                <a:lnSpc>
                  <a:spcPct val="90000"/>
                </a:lnSpc>
                <a:spcBef>
                  <a:spcPts val="24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Release draft “Statement of Work” </a:t>
              </a:r>
              <a:endParaRPr b="0" i="0" sz="1600" u="none" cap="none" strike="noStrike">
                <a:solidFill>
                  <a:srgbClr val="000000"/>
                </a:solidFill>
                <a:latin typeface="Arial"/>
                <a:ea typeface="Arial"/>
                <a:cs typeface="Arial"/>
                <a:sym typeface="Arial"/>
              </a:endParaRPr>
            </a:p>
            <a:p>
              <a:pPr indent="-171450" lvl="1" marL="171450" marR="0" rtl="0" algn="l">
                <a:lnSpc>
                  <a:spcPct val="90000"/>
                </a:lnSpc>
                <a:spcBef>
                  <a:spcPts val="24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Issue solicitation (“Request for Proposals”)</a:t>
              </a:r>
              <a:endParaRPr b="0" i="0" sz="1600" u="none" cap="none" strike="noStrike">
                <a:solidFill>
                  <a:srgbClr val="000000"/>
                </a:solidFill>
                <a:latin typeface="Arial"/>
                <a:ea typeface="Arial"/>
                <a:cs typeface="Arial"/>
                <a:sym typeface="Arial"/>
              </a:endParaRPr>
            </a:p>
            <a:p>
              <a:pPr indent="-171450" lvl="1" marL="171450" marR="0" rtl="0" algn="l">
                <a:lnSpc>
                  <a:spcPct val="90000"/>
                </a:lnSpc>
                <a:spcBef>
                  <a:spcPts val="24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Evaluate proposals</a:t>
              </a:r>
              <a:endParaRPr b="0" i="0" sz="1600" u="none" cap="none" strike="noStrike">
                <a:solidFill>
                  <a:srgbClr val="000000"/>
                </a:solidFill>
                <a:latin typeface="Arial"/>
                <a:ea typeface="Arial"/>
                <a:cs typeface="Arial"/>
                <a:sym typeface="Arial"/>
              </a:endParaRPr>
            </a:p>
            <a:p>
              <a:pPr indent="-171450" lvl="1" marL="171450" marR="0" rtl="0" algn="l">
                <a:lnSpc>
                  <a:spcPct val="90000"/>
                </a:lnSpc>
                <a:spcBef>
                  <a:spcPts val="24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Award contracts as appropriate</a:t>
              </a:r>
              <a:endParaRPr b="0" i="0" sz="1600" u="none" cap="none" strike="noStrike">
                <a:solidFill>
                  <a:srgbClr val="000000"/>
                </a:solidFill>
                <a:latin typeface="Arial"/>
                <a:ea typeface="Arial"/>
                <a:cs typeface="Arial"/>
                <a:sym typeface="Arial"/>
              </a:endParaRPr>
            </a:p>
          </p:txBody>
        </p:sp>
        <p:sp>
          <p:nvSpPr>
            <p:cNvPr id="242" name="Google Shape;242;p19"/>
            <p:cNvSpPr/>
            <p:nvPr/>
          </p:nvSpPr>
          <p:spPr>
            <a:xfrm>
              <a:off x="1199" y="1673897"/>
              <a:ext cx="2325300" cy="1487400"/>
            </a:xfrm>
            <a:prstGeom prst="roundRect">
              <a:avLst>
                <a:gd fmla="val 16667" name="adj"/>
              </a:avLst>
            </a:prstGeom>
            <a:solidFill>
              <a:srgbClr val="4372C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19"/>
            <p:cNvSpPr txBox="1"/>
            <p:nvPr/>
          </p:nvSpPr>
          <p:spPr>
            <a:xfrm>
              <a:off x="73807" y="1746505"/>
              <a:ext cx="2180100" cy="1342200"/>
            </a:xfrm>
            <a:prstGeom prst="rect">
              <a:avLst/>
            </a:prstGeom>
            <a:no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Pilot Planning</a:t>
              </a:r>
              <a:endParaRPr b="0" i="0" sz="3200" u="none" cap="none" strike="noStrike">
                <a:solidFill>
                  <a:schemeClr val="lt1"/>
                </a:solidFill>
                <a:latin typeface="Arial"/>
                <a:ea typeface="Arial"/>
                <a:cs typeface="Arial"/>
                <a:sym typeface="Arial"/>
              </a:endParaRPr>
            </a:p>
          </p:txBody>
        </p:sp>
        <p:sp>
          <p:nvSpPr>
            <p:cNvPr id="244" name="Google Shape;244;p19"/>
            <p:cNvSpPr/>
            <p:nvPr/>
          </p:nvSpPr>
          <p:spPr>
            <a:xfrm rot="5400000">
              <a:off x="5724000" y="-4721"/>
              <a:ext cx="1392900" cy="8187900"/>
            </a:xfrm>
            <a:prstGeom prst="round2SameRect">
              <a:avLst>
                <a:gd fmla="val 16667" name="adj1"/>
                <a:gd fmla="val 0" name="adj2"/>
              </a:avLst>
            </a:prstGeom>
            <a:solidFill>
              <a:srgbClr val="CCD3EA">
                <a:alpha val="86666"/>
              </a:srgbClr>
            </a:solidFill>
            <a:ln cap="flat" cmpd="sng" w="25400">
              <a:solidFill>
                <a:srgbClr val="CCD3EA">
                  <a:alpha val="86666"/>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19"/>
            <p:cNvSpPr txBox="1"/>
            <p:nvPr/>
          </p:nvSpPr>
          <p:spPr>
            <a:xfrm>
              <a:off x="2326543" y="3460779"/>
              <a:ext cx="8119800" cy="1257000"/>
            </a:xfrm>
            <a:prstGeom prst="rect">
              <a:avLst/>
            </a:prstGeom>
            <a:noFill/>
            <a:ln>
              <a:noFill/>
            </a:ln>
          </p:spPr>
          <p:txBody>
            <a:bodyPr anchorCtr="0" anchor="ctr" bIns="123825" lIns="247650" spcFirstLastPara="1" rIns="247650" wrap="square" tIns="123825">
              <a:noAutofit/>
            </a:bodyPr>
            <a:lstStyle/>
            <a:p>
              <a:pPr indent="-171450" lvl="1" marL="171450" marR="0" rtl="0" algn="l">
                <a:lnSpc>
                  <a:spcPct val="9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Plan for data ingest, processing, dissemination and archive</a:t>
              </a:r>
              <a:endParaRPr b="0" i="0" sz="1600" u="none" cap="none" strike="noStrike">
                <a:solidFill>
                  <a:srgbClr val="000000"/>
                </a:solidFill>
                <a:latin typeface="Arial"/>
                <a:ea typeface="Arial"/>
                <a:cs typeface="Arial"/>
                <a:sym typeface="Arial"/>
              </a:endParaRPr>
            </a:p>
            <a:p>
              <a:pPr indent="-171450" lvl="1" marL="171450" marR="0" rtl="0" algn="l">
                <a:lnSpc>
                  <a:spcPct val="90000"/>
                </a:lnSpc>
                <a:spcBef>
                  <a:spcPts val="24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Conduct data delivery period</a:t>
              </a:r>
              <a:endParaRPr b="0" i="0" sz="1600" u="none" cap="none" strike="noStrike">
                <a:solidFill>
                  <a:srgbClr val="000000"/>
                </a:solidFill>
                <a:latin typeface="Arial"/>
                <a:ea typeface="Arial"/>
                <a:cs typeface="Arial"/>
                <a:sym typeface="Arial"/>
              </a:endParaRPr>
            </a:p>
            <a:p>
              <a:pPr indent="-171450" lvl="1" marL="171450" marR="0" rtl="0" algn="l">
                <a:lnSpc>
                  <a:spcPct val="90000"/>
                </a:lnSpc>
                <a:spcBef>
                  <a:spcPts val="24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Evaluate data quality and impact</a:t>
              </a:r>
              <a:endParaRPr b="0" i="0" sz="1600" u="none" cap="none" strike="noStrike">
                <a:solidFill>
                  <a:srgbClr val="000000"/>
                </a:solidFill>
                <a:latin typeface="Arial"/>
                <a:ea typeface="Arial"/>
                <a:cs typeface="Arial"/>
                <a:sym typeface="Arial"/>
              </a:endParaRPr>
            </a:p>
            <a:p>
              <a:pPr indent="-171450" lvl="1" marL="171450" marR="0" rtl="0" algn="l">
                <a:lnSpc>
                  <a:spcPct val="90000"/>
                </a:lnSpc>
                <a:spcBef>
                  <a:spcPts val="24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Report results to leadership and community at large</a:t>
              </a:r>
              <a:endParaRPr b="0" i="0" sz="1600" u="none" cap="none" strike="noStrike">
                <a:solidFill>
                  <a:srgbClr val="000000"/>
                </a:solidFill>
                <a:latin typeface="Arial"/>
                <a:ea typeface="Arial"/>
                <a:cs typeface="Arial"/>
                <a:sym typeface="Arial"/>
              </a:endParaRPr>
            </a:p>
            <a:p>
              <a:pPr indent="-171450" lvl="1" marL="171450" marR="0" rtl="0" algn="l">
                <a:lnSpc>
                  <a:spcPct val="90000"/>
                </a:lnSpc>
                <a:spcBef>
                  <a:spcPts val="24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Recommend data type for operational purchase when appropriate</a:t>
              </a:r>
              <a:endParaRPr b="0" i="0" sz="1600" u="none" cap="none" strike="noStrike">
                <a:solidFill>
                  <a:srgbClr val="000000"/>
                </a:solidFill>
                <a:latin typeface="Arial"/>
                <a:ea typeface="Arial"/>
                <a:cs typeface="Arial"/>
                <a:sym typeface="Arial"/>
              </a:endParaRPr>
            </a:p>
          </p:txBody>
        </p:sp>
        <p:sp>
          <p:nvSpPr>
            <p:cNvPr id="246" name="Google Shape;246;p19"/>
            <p:cNvSpPr/>
            <p:nvPr/>
          </p:nvSpPr>
          <p:spPr>
            <a:xfrm>
              <a:off x="1199" y="3345575"/>
              <a:ext cx="2325300" cy="1487400"/>
            </a:xfrm>
            <a:prstGeom prst="roundRect">
              <a:avLst>
                <a:gd fmla="val 16667" name="adj"/>
              </a:avLst>
            </a:prstGeom>
            <a:solidFill>
              <a:schemeClr val="accent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19"/>
            <p:cNvSpPr txBox="1"/>
            <p:nvPr/>
          </p:nvSpPr>
          <p:spPr>
            <a:xfrm>
              <a:off x="73807" y="3418183"/>
              <a:ext cx="2180100" cy="1342200"/>
            </a:xfrm>
            <a:prstGeom prst="rect">
              <a:avLst/>
            </a:prstGeom>
            <a:no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Pilot Execution</a:t>
              </a:r>
              <a:endParaRPr b="0" i="0" sz="3200" u="none" cap="none" strike="noStrike">
                <a:solidFill>
                  <a:schemeClr val="lt1"/>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0"/>
          <p:cNvSpPr txBox="1"/>
          <p:nvPr>
            <p:ph type="title"/>
          </p:nvPr>
        </p:nvSpPr>
        <p:spPr>
          <a:xfrm>
            <a:off x="0" y="0"/>
            <a:ext cx="12192000" cy="7062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2400"/>
              <a:buNone/>
            </a:pPr>
            <a:r>
              <a:rPr lang="en-US" sz="3600">
                <a:solidFill>
                  <a:srgbClr val="07336F"/>
                </a:solidFill>
              </a:rPr>
              <a:t>Commercial Weather Data Pilot (CWDP) Studies </a:t>
            </a:r>
            <a:endParaRPr sz="3600">
              <a:solidFill>
                <a:srgbClr val="07336F"/>
              </a:solidFill>
            </a:endParaRPr>
          </a:p>
        </p:txBody>
      </p:sp>
      <p:sp>
        <p:nvSpPr>
          <p:cNvPr id="253" name="Google Shape;253;p20"/>
          <p:cNvSpPr txBox="1"/>
          <p:nvPr/>
        </p:nvSpPr>
        <p:spPr>
          <a:xfrm>
            <a:off x="4018759" y="2535949"/>
            <a:ext cx="4127400" cy="1953000"/>
          </a:xfrm>
          <a:prstGeom prst="rect">
            <a:avLst/>
          </a:prstGeom>
          <a:noFill/>
          <a:ln>
            <a:noFill/>
          </a:ln>
        </p:spPr>
        <p:txBody>
          <a:bodyPr anchorCtr="0" anchor="t" bIns="51425" lIns="51425" spcFirstLastPara="1" rIns="51425" wrap="square" tIns="51425">
            <a:noAutofit/>
          </a:bodyPr>
          <a:lstStyle/>
          <a:p>
            <a:pPr indent="0" lvl="0" marL="0" marR="0" rtl="0" algn="l">
              <a:lnSpc>
                <a:spcPct val="100000"/>
              </a:lnSpc>
              <a:spcBef>
                <a:spcPts val="0"/>
              </a:spcBef>
              <a:spcAft>
                <a:spcPts val="0"/>
              </a:spcAft>
              <a:buClr>
                <a:srgbClr val="000000"/>
              </a:buClr>
              <a:buSzPts val="802"/>
              <a:buFont typeface="Arial"/>
              <a:buNone/>
            </a:pPr>
            <a:r>
              <a:t/>
            </a:r>
            <a:endParaRPr b="0" i="0" sz="802"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2"/>
              <a:buFont typeface="Arial"/>
              <a:buNone/>
            </a:pPr>
            <a:r>
              <a:t/>
            </a:r>
            <a:endParaRPr b="0" i="0" sz="802" u="none" cap="none" strike="noStrike">
              <a:solidFill>
                <a:srgbClr val="000000"/>
              </a:solidFill>
              <a:latin typeface="Arial"/>
              <a:ea typeface="Arial"/>
              <a:cs typeface="Arial"/>
              <a:sym typeface="Arial"/>
            </a:endParaRPr>
          </a:p>
        </p:txBody>
      </p:sp>
      <p:sp>
        <p:nvSpPr>
          <p:cNvPr id="254" name="Google Shape;254;p20"/>
          <p:cNvSpPr txBox="1"/>
          <p:nvPr/>
        </p:nvSpPr>
        <p:spPr>
          <a:xfrm>
            <a:off x="152400" y="870850"/>
            <a:ext cx="12002400" cy="5586600"/>
          </a:xfrm>
          <a:prstGeom prst="rect">
            <a:avLst/>
          </a:prstGeom>
          <a:noFill/>
          <a:ln>
            <a:noFill/>
          </a:ln>
        </p:spPr>
        <p:txBody>
          <a:bodyPr anchorCtr="0" anchor="t" bIns="51425" lIns="51425" spcFirstLastPara="1" rIns="51425" wrap="square" tIns="51425">
            <a:noAutofit/>
          </a:bodyPr>
          <a:lstStyle/>
          <a:p>
            <a:pPr indent="-355600" lvl="0" marL="457200" marR="0" rtl="0" algn="l">
              <a:lnSpc>
                <a:spcPct val="100000"/>
              </a:lnSpc>
              <a:spcBef>
                <a:spcPts val="254"/>
              </a:spcBef>
              <a:spcAft>
                <a:spcPts val="0"/>
              </a:spcAft>
              <a:buClr>
                <a:srgbClr val="07336F"/>
              </a:buClr>
              <a:buSzPts val="2000"/>
              <a:buFont typeface="Calibri"/>
              <a:buChar char="●"/>
            </a:pPr>
            <a:r>
              <a:rPr b="1" lang="en-US" sz="2400">
                <a:solidFill>
                  <a:srgbClr val="07336F"/>
                </a:solidFill>
                <a:latin typeface="Calibri"/>
                <a:ea typeface="Calibri"/>
                <a:cs typeface="Calibri"/>
                <a:sym typeface="Calibri"/>
              </a:rPr>
              <a:t>CWDP FY16 and FY18 Pilots (GNSS RO):</a:t>
            </a:r>
            <a:endParaRPr b="1" i="0" sz="2400" u="none" cap="none" strike="noStrike">
              <a:solidFill>
                <a:srgbClr val="07336F"/>
              </a:solidFill>
              <a:latin typeface="Calibri"/>
              <a:ea typeface="Calibri"/>
              <a:cs typeface="Calibri"/>
              <a:sym typeface="Calibri"/>
            </a:endParaRPr>
          </a:p>
          <a:p>
            <a:pPr indent="-355600" lvl="1" marL="685800" marR="0" rtl="0" algn="l">
              <a:lnSpc>
                <a:spcPct val="100000"/>
              </a:lnSpc>
              <a:spcBef>
                <a:spcPts val="254"/>
              </a:spcBef>
              <a:spcAft>
                <a:spcPts val="0"/>
              </a:spcAft>
              <a:buClr>
                <a:srgbClr val="07336F"/>
              </a:buClr>
              <a:buSzPts val="2000"/>
              <a:buFont typeface="Calibri"/>
              <a:buChar char="○"/>
            </a:pPr>
            <a:r>
              <a:rPr lang="en-US" sz="2000">
                <a:solidFill>
                  <a:srgbClr val="07336F"/>
                </a:solidFill>
                <a:latin typeface="Calibri"/>
                <a:ea typeface="Calibri"/>
                <a:cs typeface="Calibri"/>
                <a:sym typeface="Calibri"/>
              </a:rPr>
              <a:t>Be</a:t>
            </a:r>
            <a:r>
              <a:rPr lang="en-US" sz="2000">
                <a:solidFill>
                  <a:srgbClr val="07336F"/>
                </a:solidFill>
                <a:latin typeface="Calibri"/>
                <a:ea typeface="Calibri"/>
                <a:cs typeface="Calibri"/>
                <a:sym typeface="Calibri"/>
              </a:rPr>
              <a:t>gan in 2016 to assess the operational readiness of radio occultation (RO) data.</a:t>
            </a:r>
            <a:endParaRPr sz="2000">
              <a:solidFill>
                <a:srgbClr val="07336F"/>
              </a:solidFill>
              <a:latin typeface="Calibri"/>
              <a:ea typeface="Calibri"/>
              <a:cs typeface="Calibri"/>
              <a:sym typeface="Calibri"/>
            </a:endParaRPr>
          </a:p>
          <a:p>
            <a:pPr indent="-355600" lvl="1" marL="685800" marR="0" rtl="0" algn="l">
              <a:lnSpc>
                <a:spcPct val="100000"/>
              </a:lnSpc>
              <a:spcBef>
                <a:spcPts val="254"/>
              </a:spcBef>
              <a:spcAft>
                <a:spcPts val="0"/>
              </a:spcAft>
              <a:buClr>
                <a:srgbClr val="07336F"/>
              </a:buClr>
              <a:buSzPts val="2000"/>
              <a:buFont typeface="Calibri"/>
              <a:buChar char="○"/>
            </a:pPr>
            <a:r>
              <a:rPr b="0" i="0" lang="en-US" sz="2000" u="none" cap="none" strike="noStrike">
                <a:solidFill>
                  <a:srgbClr val="07336F"/>
                </a:solidFill>
                <a:latin typeface="Calibri"/>
                <a:ea typeface="Calibri"/>
                <a:cs typeface="Calibri"/>
                <a:sym typeface="Calibri"/>
              </a:rPr>
              <a:t>CDP </a:t>
            </a:r>
            <a:r>
              <a:rPr lang="en-US" sz="2000">
                <a:solidFill>
                  <a:srgbClr val="07336F"/>
                </a:solidFill>
                <a:latin typeface="Calibri"/>
                <a:ea typeface="Calibri"/>
                <a:cs typeface="Calibri"/>
                <a:sym typeface="Calibri"/>
              </a:rPr>
              <a:t>c</a:t>
            </a:r>
            <a:r>
              <a:rPr b="0" i="0" lang="en-US" sz="2000" u="none" cap="none" strike="noStrike">
                <a:solidFill>
                  <a:srgbClr val="07336F"/>
                </a:solidFill>
                <a:latin typeface="Calibri"/>
                <a:ea typeface="Calibri"/>
                <a:cs typeface="Calibri"/>
                <a:sym typeface="Calibri"/>
              </a:rPr>
              <a:t>onducted two successful pilots in 2016 and 2018 for neutral atmosphere RO data.</a:t>
            </a:r>
            <a:endParaRPr b="0" i="0" sz="2000" u="none" cap="none" strike="noStrike">
              <a:solidFill>
                <a:srgbClr val="07336F"/>
              </a:solidFill>
              <a:latin typeface="Calibri"/>
              <a:ea typeface="Calibri"/>
              <a:cs typeface="Calibri"/>
              <a:sym typeface="Calibri"/>
            </a:endParaRPr>
          </a:p>
          <a:p>
            <a:pPr indent="-355600" lvl="1" marL="685800" marR="0" rtl="0" algn="l">
              <a:lnSpc>
                <a:spcPct val="100000"/>
              </a:lnSpc>
              <a:spcBef>
                <a:spcPts val="0"/>
              </a:spcBef>
              <a:spcAft>
                <a:spcPts val="0"/>
              </a:spcAft>
              <a:buClr>
                <a:srgbClr val="07336F"/>
              </a:buClr>
              <a:buSzPts val="2000"/>
              <a:buFont typeface="Calibri"/>
              <a:buChar char="○"/>
            </a:pPr>
            <a:r>
              <a:rPr b="0" i="0" lang="en-US" sz="2000" u="none" cap="none" strike="noStrike">
                <a:solidFill>
                  <a:srgbClr val="07336F"/>
                </a:solidFill>
                <a:latin typeface="Calibri"/>
                <a:ea typeface="Calibri"/>
                <a:cs typeface="Calibri"/>
                <a:sym typeface="Calibri"/>
              </a:rPr>
              <a:t>After the second pilot, NOAA concluded that RO data was ready for operational use</a:t>
            </a:r>
            <a:r>
              <a:rPr lang="en-US" sz="2000">
                <a:solidFill>
                  <a:srgbClr val="07336F"/>
                </a:solidFill>
                <a:latin typeface="Calibri"/>
                <a:ea typeface="Calibri"/>
                <a:cs typeface="Calibri"/>
                <a:sym typeface="Calibri"/>
              </a:rPr>
              <a:t>.</a:t>
            </a:r>
            <a:endParaRPr sz="2000">
              <a:solidFill>
                <a:srgbClr val="07336F"/>
              </a:solidFill>
              <a:latin typeface="Calibri"/>
              <a:ea typeface="Calibri"/>
              <a:cs typeface="Calibri"/>
              <a:sym typeface="Calibri"/>
            </a:endParaRPr>
          </a:p>
          <a:p>
            <a:pPr indent="-317500" lvl="2" marL="1371600" marR="0" rtl="0" algn="l">
              <a:lnSpc>
                <a:spcPct val="100000"/>
              </a:lnSpc>
              <a:spcBef>
                <a:spcPts val="0"/>
              </a:spcBef>
              <a:spcAft>
                <a:spcPts val="0"/>
              </a:spcAft>
              <a:buClr>
                <a:srgbClr val="07336F"/>
              </a:buClr>
              <a:buSzPts val="1400"/>
              <a:buFont typeface="Calibri"/>
              <a:buChar char="■"/>
            </a:pPr>
            <a:r>
              <a:rPr lang="en-US" sz="1800">
                <a:solidFill>
                  <a:srgbClr val="07336F"/>
                </a:solidFill>
                <a:latin typeface="Calibri"/>
                <a:ea typeface="Calibri"/>
                <a:cs typeface="Calibri"/>
                <a:sym typeface="Calibri"/>
              </a:rPr>
              <a:t>R</a:t>
            </a:r>
            <a:r>
              <a:rPr b="0" i="0" lang="en-US" sz="1800" u="none" cap="none" strike="noStrike">
                <a:solidFill>
                  <a:srgbClr val="07336F"/>
                </a:solidFill>
                <a:latin typeface="Calibri"/>
                <a:ea typeface="Calibri"/>
                <a:cs typeface="Calibri"/>
                <a:sym typeface="Calibri"/>
              </a:rPr>
              <a:t>esulted in RODB-1 IDIQ</a:t>
            </a:r>
            <a:endParaRPr b="1" i="0" sz="1800" u="none" cap="none" strike="noStrike">
              <a:solidFill>
                <a:srgbClr val="07336F"/>
              </a:solidFill>
              <a:latin typeface="Calibri"/>
              <a:ea typeface="Calibri"/>
              <a:cs typeface="Calibri"/>
              <a:sym typeface="Calibri"/>
            </a:endParaRPr>
          </a:p>
          <a:p>
            <a:pPr indent="-355600" lvl="0" marL="457200" marR="0" rtl="0" algn="l">
              <a:lnSpc>
                <a:spcPct val="100000"/>
              </a:lnSpc>
              <a:spcBef>
                <a:spcPts val="254"/>
              </a:spcBef>
              <a:spcAft>
                <a:spcPts val="0"/>
              </a:spcAft>
              <a:buClr>
                <a:srgbClr val="07336F"/>
              </a:buClr>
              <a:buSzPts val="2000"/>
              <a:buFont typeface="Calibri"/>
              <a:buChar char="●"/>
            </a:pPr>
            <a:r>
              <a:rPr b="1" i="0" lang="en-US" sz="2400" u="none" cap="none" strike="noStrike">
                <a:solidFill>
                  <a:srgbClr val="07336F"/>
                </a:solidFill>
                <a:latin typeface="Calibri"/>
                <a:ea typeface="Calibri"/>
                <a:cs typeface="Calibri"/>
                <a:sym typeface="Calibri"/>
              </a:rPr>
              <a:t>CWDP FY22 Pilot (Space Weather):</a:t>
            </a:r>
            <a:endParaRPr b="1" i="0" sz="2400" u="none" cap="none" strike="noStrike">
              <a:solidFill>
                <a:srgbClr val="07336F"/>
              </a:solidFill>
              <a:latin typeface="Calibri"/>
              <a:ea typeface="Calibri"/>
              <a:cs typeface="Calibri"/>
              <a:sym typeface="Calibri"/>
            </a:endParaRPr>
          </a:p>
          <a:p>
            <a:pPr indent="-355600" lvl="1" marL="685800" marR="0" rtl="0" algn="l">
              <a:lnSpc>
                <a:spcPct val="100000"/>
              </a:lnSpc>
              <a:spcBef>
                <a:spcPts val="0"/>
              </a:spcBef>
              <a:spcAft>
                <a:spcPts val="0"/>
              </a:spcAft>
              <a:buClr>
                <a:srgbClr val="07336F"/>
              </a:buClr>
              <a:buSzPts val="2000"/>
              <a:buFont typeface="Calibri"/>
              <a:buChar char="○"/>
            </a:pPr>
            <a:r>
              <a:rPr b="0" i="0" lang="en-US" sz="2000" u="none" cap="none" strike="noStrike">
                <a:solidFill>
                  <a:srgbClr val="07336F"/>
                </a:solidFill>
                <a:latin typeface="Calibri"/>
                <a:ea typeface="Calibri"/>
                <a:cs typeface="Calibri"/>
                <a:sym typeface="Calibri"/>
              </a:rPr>
              <a:t>As directed by Congress, per the PROSWIFT Act, NESDIS conducted market research into the availability of commercial Space Weather data for a pilot study.</a:t>
            </a:r>
            <a:endParaRPr b="0" i="0" sz="2000" u="none" cap="none" strike="noStrike">
              <a:solidFill>
                <a:srgbClr val="07336F"/>
              </a:solidFill>
              <a:latin typeface="Calibri"/>
              <a:ea typeface="Calibri"/>
              <a:cs typeface="Calibri"/>
              <a:sym typeface="Calibri"/>
            </a:endParaRPr>
          </a:p>
          <a:p>
            <a:pPr indent="-355600" lvl="1" marL="685800" marR="0" rtl="0" algn="l">
              <a:lnSpc>
                <a:spcPct val="100000"/>
              </a:lnSpc>
              <a:spcBef>
                <a:spcPts val="0"/>
              </a:spcBef>
              <a:spcAft>
                <a:spcPts val="0"/>
              </a:spcAft>
              <a:buClr>
                <a:srgbClr val="07336F"/>
              </a:buClr>
              <a:buSzPts val="2000"/>
              <a:buFont typeface="Calibri"/>
              <a:buChar char="○"/>
            </a:pPr>
            <a:r>
              <a:rPr b="0" i="0" lang="en-US" sz="2000" u="none" cap="none" strike="noStrike">
                <a:solidFill>
                  <a:srgbClr val="07336F"/>
                </a:solidFill>
                <a:latin typeface="Calibri"/>
                <a:ea typeface="Calibri"/>
                <a:cs typeface="Calibri"/>
                <a:sym typeface="Calibri"/>
              </a:rPr>
              <a:t>In Dec 2021, Market Research revealed multiple companies capable of providing GNSS-RO measurements of the ionosphere suitable for pilot studies.</a:t>
            </a:r>
            <a:endParaRPr b="0" i="0" sz="1800" u="none" cap="none" strike="noStrike">
              <a:solidFill>
                <a:srgbClr val="07336F"/>
              </a:solidFill>
              <a:latin typeface="Calibri"/>
              <a:ea typeface="Calibri"/>
              <a:cs typeface="Calibri"/>
              <a:sym typeface="Calibri"/>
            </a:endParaRPr>
          </a:p>
          <a:p>
            <a:pPr indent="-355600" lvl="1" marL="685800" marR="0" rtl="0" algn="l">
              <a:lnSpc>
                <a:spcPct val="100000"/>
              </a:lnSpc>
              <a:spcBef>
                <a:spcPts val="0"/>
              </a:spcBef>
              <a:spcAft>
                <a:spcPts val="0"/>
              </a:spcAft>
              <a:buClr>
                <a:srgbClr val="07336F"/>
              </a:buClr>
              <a:buSzPts val="2000"/>
              <a:buFont typeface="Calibri"/>
              <a:buChar char="○"/>
            </a:pPr>
            <a:r>
              <a:rPr b="0" i="0" lang="en-US" sz="2000" u="none" cap="none" strike="noStrike">
                <a:solidFill>
                  <a:srgbClr val="07336F"/>
                </a:solidFill>
                <a:latin typeface="Calibri"/>
                <a:ea typeface="Calibri"/>
                <a:cs typeface="Calibri"/>
                <a:sym typeface="Calibri"/>
              </a:rPr>
              <a:t>NESDIS released an RFP in May 2022, soliciting Space Weat</a:t>
            </a:r>
            <a:r>
              <a:rPr b="0" i="0" lang="en-US" sz="2000" u="none" cap="none" strike="noStrike">
                <a:solidFill>
                  <a:srgbClr val="07336F"/>
                </a:solidFill>
                <a:latin typeface="Calibri"/>
                <a:ea typeface="Calibri"/>
                <a:cs typeface="Calibri"/>
                <a:sym typeface="Calibri"/>
                <a:extLst>
                  <a:ext uri="http://customooxmlschemas.google.com/">
                    <go:slidesCustomData xmlns:go="http://customooxmlschemas.google.com/" textRoundtripDataId="3"/>
                  </a:ext>
                </a:extLst>
              </a:rPr>
              <a:t>her GNSS-RO observations</a:t>
            </a:r>
            <a:r>
              <a:rPr b="0" i="0" lang="en-US" sz="2000" u="none" cap="none" strike="noStrike">
                <a:solidFill>
                  <a:srgbClr val="07336F"/>
                </a:solidFill>
                <a:latin typeface="Calibri"/>
                <a:ea typeface="Calibri"/>
                <a:cs typeface="Calibri"/>
                <a:sym typeface="Calibri"/>
              </a:rPr>
              <a:t>; Pilot awarded.</a:t>
            </a:r>
            <a:endParaRPr b="0" i="0" sz="2000" u="none" cap="none" strike="noStrike">
              <a:solidFill>
                <a:srgbClr val="07336F"/>
              </a:solidFill>
              <a:latin typeface="Calibri"/>
              <a:ea typeface="Calibri"/>
              <a:cs typeface="Calibri"/>
              <a:sym typeface="Calibri"/>
            </a:endParaRPr>
          </a:p>
          <a:p>
            <a:pPr indent="-355600" lvl="0" marL="457200" marR="0" rtl="0" algn="l">
              <a:lnSpc>
                <a:spcPct val="100000"/>
              </a:lnSpc>
              <a:spcBef>
                <a:spcPts val="254"/>
              </a:spcBef>
              <a:spcAft>
                <a:spcPts val="0"/>
              </a:spcAft>
              <a:buClr>
                <a:srgbClr val="07336F"/>
              </a:buClr>
              <a:buSzPts val="2000"/>
              <a:buFont typeface="Calibri"/>
              <a:buChar char="●"/>
            </a:pPr>
            <a:r>
              <a:rPr b="1" i="0" lang="en-US" sz="2400" u="none" cap="none" strike="noStrike">
                <a:solidFill>
                  <a:srgbClr val="07336F"/>
                </a:solidFill>
                <a:latin typeface="Calibri"/>
                <a:ea typeface="Calibri"/>
                <a:cs typeface="Calibri"/>
                <a:sym typeface="Calibri"/>
              </a:rPr>
              <a:t>CWDP FY24 Pilot (Ocean Surface </a:t>
            </a:r>
            <a:r>
              <a:rPr b="1" i="0" lang="en-US" sz="2400" u="none" cap="none" strike="noStrike">
                <a:solidFill>
                  <a:srgbClr val="07336F"/>
                </a:solidFill>
                <a:latin typeface="Calibri"/>
                <a:ea typeface="Calibri"/>
                <a:cs typeface="Calibri"/>
                <a:sym typeface="Calibri"/>
                <a:extLst>
                  <a:ext uri="http://customooxmlschemas.google.com/">
                    <go:slidesCustomData xmlns:go="http://customooxmlschemas.google.com/" textRoundtripDataId="4"/>
                  </a:ext>
                </a:extLst>
              </a:rPr>
              <a:t>Winds):</a:t>
            </a:r>
            <a:endParaRPr sz="2000">
              <a:solidFill>
                <a:srgbClr val="07336F"/>
              </a:solidFill>
              <a:latin typeface="Calibri"/>
              <a:ea typeface="Calibri"/>
              <a:cs typeface="Calibri"/>
              <a:sym typeface="Calibri"/>
            </a:endParaRPr>
          </a:p>
          <a:p>
            <a:pPr indent="-355600" lvl="1" marL="685800" marR="0" rtl="0" algn="l">
              <a:lnSpc>
                <a:spcPct val="100000"/>
              </a:lnSpc>
              <a:spcBef>
                <a:spcPts val="0"/>
              </a:spcBef>
              <a:spcAft>
                <a:spcPts val="0"/>
              </a:spcAft>
              <a:buClr>
                <a:srgbClr val="07336F"/>
              </a:buClr>
              <a:buSzPts val="2000"/>
              <a:buFont typeface="Calibri"/>
              <a:buChar char="○"/>
            </a:pPr>
            <a:r>
              <a:rPr b="0" i="0" lang="en-US" sz="2000" u="none" cap="none" strike="noStrike">
                <a:solidFill>
                  <a:srgbClr val="07336F"/>
                </a:solidFill>
                <a:latin typeface="Calibri"/>
                <a:ea typeface="Calibri"/>
                <a:cs typeface="Calibri"/>
                <a:sym typeface="Calibri"/>
              </a:rPr>
              <a:t>Recently awarded a pilot to deliver GNSS Reflectometry (GNSS-R) data to derive ocean wind speed products.</a:t>
            </a:r>
            <a:endParaRPr b="1" i="0" sz="2400" u="none" cap="none" strike="noStrike">
              <a:solidFill>
                <a:srgbClr val="07336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28b6fe292a2_0_1044"/>
          <p:cNvSpPr txBox="1"/>
          <p:nvPr>
            <p:ph type="title"/>
          </p:nvPr>
        </p:nvSpPr>
        <p:spPr>
          <a:xfrm>
            <a:off x="8225" y="10775"/>
            <a:ext cx="12147600" cy="818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99D8"/>
              </a:buClr>
              <a:buSzPts val="1800"/>
              <a:buNone/>
            </a:pPr>
            <a:r>
              <a:rPr lang="en-US" sz="3600">
                <a:solidFill>
                  <a:srgbClr val="002060"/>
                </a:solidFill>
              </a:rPr>
              <a:t>Space Weather Data Pilot Overview</a:t>
            </a:r>
            <a:endParaRPr sz="3600">
              <a:solidFill>
                <a:srgbClr val="002060"/>
              </a:solidFill>
            </a:endParaRPr>
          </a:p>
        </p:txBody>
      </p:sp>
      <p:sp>
        <p:nvSpPr>
          <p:cNvPr id="261" name="Google Shape;261;g28b6fe292a2_0_1044"/>
          <p:cNvSpPr txBox="1"/>
          <p:nvPr>
            <p:ph idx="1" type="body"/>
          </p:nvPr>
        </p:nvSpPr>
        <p:spPr>
          <a:xfrm>
            <a:off x="228600" y="728350"/>
            <a:ext cx="11927100" cy="5232900"/>
          </a:xfrm>
          <a:prstGeom prst="rect">
            <a:avLst/>
          </a:prstGeom>
          <a:noFill/>
          <a:ln>
            <a:noFill/>
          </a:ln>
        </p:spPr>
        <p:txBody>
          <a:bodyPr anchorCtr="0" anchor="t" bIns="45700" lIns="91425" spcFirstLastPara="1" rIns="91425" wrap="square" tIns="45700">
            <a:normAutofit lnSpcReduction="10000"/>
          </a:bodyPr>
          <a:lstStyle/>
          <a:p>
            <a:pPr indent="-355600" lvl="0" marL="457200" rtl="0" algn="l">
              <a:lnSpc>
                <a:spcPct val="100000"/>
              </a:lnSpc>
              <a:spcBef>
                <a:spcPts val="388"/>
              </a:spcBef>
              <a:spcAft>
                <a:spcPts val="0"/>
              </a:spcAft>
              <a:buClr>
                <a:srgbClr val="07336F"/>
              </a:buClr>
              <a:buSzPts val="2000"/>
              <a:buFont typeface="Calibri"/>
              <a:buChar char="●"/>
            </a:pPr>
            <a:r>
              <a:rPr b="1" lang="en-US" sz="2400">
                <a:solidFill>
                  <a:srgbClr val="07336F"/>
                </a:solidFill>
              </a:rPr>
              <a:t>Objective:</a:t>
            </a:r>
            <a:r>
              <a:rPr lang="en-US" sz="2400">
                <a:solidFill>
                  <a:srgbClr val="07336F"/>
                </a:solidFill>
              </a:rPr>
              <a:t>  Derive ionospheric products that meet current and anticipated operational  space weather model and application needs.</a:t>
            </a:r>
            <a:endParaRPr sz="2400">
              <a:solidFill>
                <a:srgbClr val="07336F"/>
              </a:solidFill>
            </a:endParaRPr>
          </a:p>
          <a:p>
            <a:pPr indent="-330200" lvl="1" marL="914400" rtl="0" algn="l">
              <a:lnSpc>
                <a:spcPct val="100000"/>
              </a:lnSpc>
              <a:spcBef>
                <a:spcPts val="388"/>
              </a:spcBef>
              <a:spcAft>
                <a:spcPts val="0"/>
              </a:spcAft>
              <a:buClr>
                <a:srgbClr val="07336F"/>
              </a:buClr>
              <a:buSzPts val="1600"/>
              <a:buFont typeface="Calibri"/>
              <a:buChar char="○"/>
            </a:pPr>
            <a:r>
              <a:rPr lang="en-US" sz="2000">
                <a:solidFill>
                  <a:srgbClr val="07336F"/>
                </a:solidFill>
              </a:rPr>
              <a:t>Total Electron Content (TEC)</a:t>
            </a:r>
            <a:endParaRPr sz="2000">
              <a:solidFill>
                <a:srgbClr val="07336F"/>
              </a:solidFill>
            </a:endParaRPr>
          </a:p>
          <a:p>
            <a:pPr indent="-317500" lvl="2" marL="1371600" rtl="0" algn="l">
              <a:lnSpc>
                <a:spcPct val="100000"/>
              </a:lnSpc>
              <a:spcBef>
                <a:spcPts val="0"/>
              </a:spcBef>
              <a:spcAft>
                <a:spcPts val="0"/>
              </a:spcAft>
              <a:buClr>
                <a:srgbClr val="07336F"/>
              </a:buClr>
              <a:buSzPts val="1400"/>
              <a:buFont typeface="Calibri"/>
              <a:buChar char="o"/>
            </a:pPr>
            <a:r>
              <a:rPr lang="en-US" sz="1600">
                <a:solidFill>
                  <a:srgbClr val="07336F"/>
                </a:solidFill>
              </a:rPr>
              <a:t>TEC observations help specify the electron density structure in the ionosphere/plasmasphere</a:t>
            </a:r>
            <a:endParaRPr sz="1600">
              <a:solidFill>
                <a:srgbClr val="07336F"/>
              </a:solidFill>
            </a:endParaRPr>
          </a:p>
          <a:p>
            <a:pPr indent="-317500" lvl="2" marL="1371600" rtl="0" algn="l">
              <a:lnSpc>
                <a:spcPct val="100000"/>
              </a:lnSpc>
              <a:spcBef>
                <a:spcPts val="0"/>
              </a:spcBef>
              <a:spcAft>
                <a:spcPts val="0"/>
              </a:spcAft>
              <a:buClr>
                <a:srgbClr val="07336F"/>
              </a:buClr>
              <a:buSzPts val="1400"/>
              <a:buFont typeface="Calibri"/>
              <a:buChar char="o"/>
            </a:pPr>
            <a:r>
              <a:rPr lang="en-US" sz="1600">
                <a:solidFill>
                  <a:srgbClr val="07336F"/>
                </a:solidFill>
              </a:rPr>
              <a:t>From TEC, can derive vertical electron density profiles; useful for radio wave propagation and satellite navigation applications</a:t>
            </a:r>
            <a:endParaRPr sz="1600">
              <a:solidFill>
                <a:srgbClr val="07336F"/>
              </a:solidFill>
            </a:endParaRPr>
          </a:p>
          <a:p>
            <a:pPr indent="-330200" lvl="1" marL="914400" rtl="0" algn="l">
              <a:lnSpc>
                <a:spcPct val="100000"/>
              </a:lnSpc>
              <a:spcBef>
                <a:spcPts val="0"/>
              </a:spcBef>
              <a:spcAft>
                <a:spcPts val="0"/>
              </a:spcAft>
              <a:buClr>
                <a:srgbClr val="07336F"/>
              </a:buClr>
              <a:buSzPts val="1600"/>
              <a:buFont typeface="Calibri"/>
              <a:buChar char="○"/>
            </a:pPr>
            <a:r>
              <a:rPr lang="en-US" sz="2000">
                <a:solidFill>
                  <a:srgbClr val="07336F"/>
                </a:solidFill>
              </a:rPr>
              <a:t>Scintillation Phase and Amplitude </a:t>
            </a:r>
            <a:r>
              <a:rPr lang="en-US" sz="1800">
                <a:solidFill>
                  <a:srgbClr val="07336F"/>
                </a:solidFill>
              </a:rPr>
              <a:t>- High rate data (</a:t>
            </a:r>
            <a:r>
              <a:rPr lang="en-US" sz="1800" u="sng">
                <a:solidFill>
                  <a:srgbClr val="07336F"/>
                </a:solidFill>
              </a:rPr>
              <a:t>&gt;</a:t>
            </a:r>
            <a:r>
              <a:rPr lang="en-US" sz="1800">
                <a:solidFill>
                  <a:srgbClr val="07336F"/>
                </a:solidFill>
              </a:rPr>
              <a:t> 50 Hz)</a:t>
            </a:r>
            <a:endParaRPr sz="1800">
              <a:solidFill>
                <a:srgbClr val="07336F"/>
              </a:solidFill>
            </a:endParaRPr>
          </a:p>
          <a:p>
            <a:pPr indent="-317500" lvl="2" marL="1371600" rtl="0" algn="l">
              <a:lnSpc>
                <a:spcPct val="100000"/>
              </a:lnSpc>
              <a:spcBef>
                <a:spcPts val="0"/>
              </a:spcBef>
              <a:spcAft>
                <a:spcPts val="0"/>
              </a:spcAft>
              <a:buClr>
                <a:srgbClr val="07336F"/>
              </a:buClr>
              <a:buSzPts val="1400"/>
              <a:buFont typeface="Calibri"/>
              <a:buChar char="o"/>
            </a:pPr>
            <a:r>
              <a:rPr lang="en-US" sz="1600">
                <a:solidFill>
                  <a:srgbClr val="07336F"/>
                </a:solidFill>
              </a:rPr>
              <a:t>Scintillation refers to rapid, localized, intense fluctuations in the ionospheric state </a:t>
            </a:r>
            <a:endParaRPr sz="1600">
              <a:solidFill>
                <a:srgbClr val="07336F"/>
              </a:solidFill>
            </a:endParaRPr>
          </a:p>
          <a:p>
            <a:pPr indent="-317500" lvl="2" marL="1371600" rtl="0" algn="l">
              <a:lnSpc>
                <a:spcPct val="100000"/>
              </a:lnSpc>
              <a:spcBef>
                <a:spcPts val="0"/>
              </a:spcBef>
              <a:spcAft>
                <a:spcPts val="0"/>
              </a:spcAft>
              <a:buClr>
                <a:srgbClr val="07336F"/>
              </a:buClr>
              <a:buSzPts val="1400"/>
              <a:buFont typeface="Calibri"/>
              <a:buChar char="o"/>
            </a:pPr>
            <a:r>
              <a:rPr lang="en-US" sz="1600">
                <a:solidFill>
                  <a:srgbClr val="07336F"/>
                </a:solidFill>
              </a:rPr>
              <a:t>Scintillation affects the power and phase of radio signals propagating through the ionosphere; also affects satellite navigation</a:t>
            </a:r>
            <a:endParaRPr sz="1600">
              <a:solidFill>
                <a:srgbClr val="07336F"/>
              </a:solidFill>
            </a:endParaRPr>
          </a:p>
          <a:p>
            <a:pPr indent="-330200" lvl="1" marL="914400" rtl="0" algn="l">
              <a:lnSpc>
                <a:spcPct val="100000"/>
              </a:lnSpc>
              <a:spcBef>
                <a:spcPts val="0"/>
              </a:spcBef>
              <a:spcAft>
                <a:spcPts val="0"/>
              </a:spcAft>
              <a:buClr>
                <a:srgbClr val="07336F"/>
              </a:buClr>
              <a:buSzPts val="1600"/>
              <a:buFont typeface="Calibri"/>
              <a:buChar char="○"/>
            </a:pPr>
            <a:r>
              <a:rPr lang="en-US" sz="2000">
                <a:solidFill>
                  <a:srgbClr val="07336F"/>
                </a:solidFill>
              </a:rPr>
              <a:t>Max daily median latency 30 minutes</a:t>
            </a:r>
            <a:endParaRPr sz="2000">
              <a:solidFill>
                <a:srgbClr val="07336F"/>
              </a:solidFill>
            </a:endParaRPr>
          </a:p>
          <a:p>
            <a:pPr indent="-355600" lvl="0" marL="457200" rtl="0" algn="l">
              <a:lnSpc>
                <a:spcPct val="100000"/>
              </a:lnSpc>
              <a:spcBef>
                <a:spcPts val="0"/>
              </a:spcBef>
              <a:spcAft>
                <a:spcPts val="0"/>
              </a:spcAft>
              <a:buClr>
                <a:srgbClr val="07336F"/>
              </a:buClr>
              <a:buSzPts val="2000"/>
              <a:buChar char="●"/>
            </a:pPr>
            <a:r>
              <a:rPr lang="en-US" sz="2400">
                <a:solidFill>
                  <a:srgbClr val="07336F"/>
                </a:solidFill>
              </a:rPr>
              <a:t>On July 14, 2022, NOAA awarded contracts to three companies:</a:t>
            </a:r>
            <a:endParaRPr sz="2400">
              <a:solidFill>
                <a:srgbClr val="07336F"/>
              </a:solidFill>
            </a:endParaRPr>
          </a:p>
          <a:p>
            <a:pPr indent="-330200" lvl="1" marL="914400" rtl="0" algn="l">
              <a:lnSpc>
                <a:spcPct val="100000"/>
              </a:lnSpc>
              <a:spcBef>
                <a:spcPts val="0"/>
              </a:spcBef>
              <a:spcAft>
                <a:spcPts val="0"/>
              </a:spcAft>
              <a:buClr>
                <a:srgbClr val="07336F"/>
              </a:buClr>
              <a:buSzPts val="1600"/>
              <a:buFont typeface="Calibri"/>
              <a:buChar char="○"/>
            </a:pPr>
            <a:r>
              <a:rPr lang="en-US" sz="2000">
                <a:solidFill>
                  <a:srgbClr val="07336F"/>
                </a:solidFill>
              </a:rPr>
              <a:t>GeoOptics Inc. (Pasadena, CA)  </a:t>
            </a:r>
            <a:endParaRPr sz="2000">
              <a:solidFill>
                <a:srgbClr val="07336F"/>
              </a:solidFill>
            </a:endParaRPr>
          </a:p>
          <a:p>
            <a:pPr indent="-330200" lvl="1" marL="914400" rtl="0" algn="l">
              <a:lnSpc>
                <a:spcPct val="100000"/>
              </a:lnSpc>
              <a:spcBef>
                <a:spcPts val="0"/>
              </a:spcBef>
              <a:spcAft>
                <a:spcPts val="0"/>
              </a:spcAft>
              <a:buClr>
                <a:srgbClr val="07336F"/>
              </a:buClr>
              <a:buSzPts val="1600"/>
              <a:buFont typeface="Calibri"/>
              <a:buChar char="○"/>
            </a:pPr>
            <a:r>
              <a:rPr lang="en-US" sz="2000">
                <a:solidFill>
                  <a:srgbClr val="07336F"/>
                </a:solidFill>
              </a:rPr>
              <a:t>Space Sciences and Engineering LLC, dba PlanetiQ (Golden, CO)  </a:t>
            </a:r>
            <a:endParaRPr sz="2000">
              <a:solidFill>
                <a:srgbClr val="07336F"/>
              </a:solidFill>
            </a:endParaRPr>
          </a:p>
          <a:p>
            <a:pPr indent="-330200" lvl="1" marL="914400" rtl="0" algn="l">
              <a:lnSpc>
                <a:spcPct val="100000"/>
              </a:lnSpc>
              <a:spcBef>
                <a:spcPts val="0"/>
              </a:spcBef>
              <a:spcAft>
                <a:spcPts val="0"/>
              </a:spcAft>
              <a:buClr>
                <a:srgbClr val="07336F"/>
              </a:buClr>
              <a:buSzPts val="1600"/>
              <a:buFont typeface="Calibri"/>
              <a:buChar char="○"/>
            </a:pPr>
            <a:r>
              <a:rPr lang="en-US" sz="2000">
                <a:solidFill>
                  <a:srgbClr val="07336F"/>
                </a:solidFill>
              </a:rPr>
              <a:t>Spire Global Subsidiary, Inc (San Francisco, CA)  </a:t>
            </a:r>
            <a:endParaRPr sz="2000">
              <a:solidFill>
                <a:srgbClr val="07336F"/>
              </a:solidFill>
            </a:endParaRPr>
          </a:p>
          <a:p>
            <a:pPr indent="-355600" lvl="0" marL="457200" rtl="0" algn="l">
              <a:lnSpc>
                <a:spcPct val="100000"/>
              </a:lnSpc>
              <a:spcBef>
                <a:spcPts val="0"/>
              </a:spcBef>
              <a:spcAft>
                <a:spcPts val="0"/>
              </a:spcAft>
              <a:buClr>
                <a:srgbClr val="07336F"/>
              </a:buClr>
              <a:buSzPts val="2000"/>
              <a:buFont typeface="Calibri"/>
              <a:buChar char="●"/>
            </a:pPr>
            <a:r>
              <a:rPr lang="en-US" sz="2400">
                <a:solidFill>
                  <a:srgbClr val="07336F"/>
                </a:solidFill>
              </a:rPr>
              <a:t>Began Aug 1, 2022 for one year</a:t>
            </a:r>
            <a:endParaRPr sz="2400">
              <a:solidFill>
                <a:srgbClr val="07336F"/>
              </a:solidFill>
            </a:endParaRPr>
          </a:p>
          <a:p>
            <a:pPr indent="-355600" lvl="0" marL="457200" rtl="0" algn="l">
              <a:lnSpc>
                <a:spcPct val="100000"/>
              </a:lnSpc>
              <a:spcBef>
                <a:spcPts val="0"/>
              </a:spcBef>
              <a:spcAft>
                <a:spcPts val="0"/>
              </a:spcAft>
              <a:buClr>
                <a:srgbClr val="07336F"/>
              </a:buClr>
              <a:buSzPts val="2000"/>
              <a:buFont typeface="Calibri"/>
              <a:buChar char="●"/>
            </a:pPr>
            <a:r>
              <a:rPr lang="en-US" sz="2400">
                <a:solidFill>
                  <a:srgbClr val="07336F"/>
                </a:solidFill>
              </a:rPr>
              <a:t>License sharing - Limited to U.S. Gov, National/WMO Met centers, CGMS members for non-commercial use only</a:t>
            </a:r>
            <a:endParaRPr sz="2400">
              <a:solidFill>
                <a:srgbClr val="07336F"/>
              </a:solidFill>
            </a:endParaRPr>
          </a:p>
          <a:p>
            <a:pPr indent="-355600" lvl="0" marL="457200" rtl="0" algn="l">
              <a:lnSpc>
                <a:spcPct val="100000"/>
              </a:lnSpc>
              <a:spcBef>
                <a:spcPts val="0"/>
              </a:spcBef>
              <a:spcAft>
                <a:spcPts val="0"/>
              </a:spcAft>
              <a:buClr>
                <a:srgbClr val="07336F"/>
              </a:buClr>
              <a:buSzPts val="2000"/>
              <a:buFont typeface="Calibri"/>
              <a:buChar char="●"/>
            </a:pPr>
            <a:r>
              <a:rPr lang="en-US" sz="2400">
                <a:solidFill>
                  <a:srgbClr val="07336F"/>
                </a:solidFill>
              </a:rPr>
              <a:t>Based on post-award developments, GeoOptics effort bilaterally concluded Nov 2022</a:t>
            </a:r>
            <a:endParaRPr sz="2400">
              <a:solidFill>
                <a:srgbClr val="07336F"/>
              </a:solidFill>
            </a:endParaRPr>
          </a:p>
        </p:txBody>
      </p:sp>
      <p:pic>
        <p:nvPicPr>
          <p:cNvPr descr="GeoOptics - Headquarters Locations, Products, Competitors, Financials,  Employees" id="262" name="Google Shape;262;g28b6fe292a2_0_1044"/>
          <p:cNvPicPr preferRelativeResize="0"/>
          <p:nvPr/>
        </p:nvPicPr>
        <p:blipFill rotWithShape="1">
          <a:blip r:embed="rId3">
            <a:alphaModFix/>
          </a:blip>
          <a:srcRect b="0" l="0" r="0" t="0"/>
          <a:stretch/>
        </p:blipFill>
        <p:spPr>
          <a:xfrm>
            <a:off x="7230199" y="5696275"/>
            <a:ext cx="3130952" cy="689425"/>
          </a:xfrm>
          <a:prstGeom prst="rect">
            <a:avLst/>
          </a:prstGeom>
          <a:noFill/>
          <a:ln>
            <a:noFill/>
          </a:ln>
        </p:spPr>
      </p:pic>
      <p:pic>
        <p:nvPicPr>
          <p:cNvPr descr="PlanetiQ | Facebook" id="263" name="Google Shape;263;g28b6fe292a2_0_1044"/>
          <p:cNvPicPr preferRelativeResize="0"/>
          <p:nvPr/>
        </p:nvPicPr>
        <p:blipFill rotWithShape="1">
          <a:blip r:embed="rId4">
            <a:alphaModFix/>
          </a:blip>
          <a:srcRect b="0" l="0" r="0" t="0"/>
          <a:stretch/>
        </p:blipFill>
        <p:spPr>
          <a:xfrm>
            <a:off x="4448795" y="5707917"/>
            <a:ext cx="2431345" cy="610937"/>
          </a:xfrm>
          <a:prstGeom prst="rect">
            <a:avLst/>
          </a:prstGeom>
          <a:noFill/>
          <a:ln>
            <a:noFill/>
          </a:ln>
        </p:spPr>
      </p:pic>
      <p:pic>
        <p:nvPicPr>
          <p:cNvPr id="264" name="Google Shape;264;g28b6fe292a2_0_1044"/>
          <p:cNvPicPr preferRelativeResize="0"/>
          <p:nvPr/>
        </p:nvPicPr>
        <p:blipFill rotWithShape="1">
          <a:blip r:embed="rId5">
            <a:alphaModFix/>
          </a:blip>
          <a:srcRect b="0" l="0" r="0" t="0"/>
          <a:stretch/>
        </p:blipFill>
        <p:spPr>
          <a:xfrm>
            <a:off x="1549550" y="5668675"/>
            <a:ext cx="2626575" cy="689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cxnSp>
        <p:nvCxnSpPr>
          <p:cNvPr id="270" name="Google Shape;270;g28b6fe292a2_0_1106"/>
          <p:cNvCxnSpPr/>
          <p:nvPr/>
        </p:nvCxnSpPr>
        <p:spPr>
          <a:xfrm>
            <a:off x="1955230" y="5470047"/>
            <a:ext cx="6752400" cy="0"/>
          </a:xfrm>
          <a:prstGeom prst="straightConnector1">
            <a:avLst/>
          </a:prstGeom>
          <a:noFill/>
          <a:ln cap="flat" cmpd="sng" w="19050">
            <a:solidFill>
              <a:schemeClr val="accent6"/>
            </a:solidFill>
            <a:prstDash val="solid"/>
            <a:miter lim="800000"/>
            <a:headEnd len="med" w="med" type="triangle"/>
            <a:tailEnd len="med" w="med" type="triangle"/>
          </a:ln>
        </p:spPr>
      </p:cxnSp>
      <p:sp>
        <p:nvSpPr>
          <p:cNvPr id="271" name="Google Shape;271;g28b6fe292a2_0_1106"/>
          <p:cNvSpPr/>
          <p:nvPr/>
        </p:nvSpPr>
        <p:spPr>
          <a:xfrm>
            <a:off x="244650" y="1009975"/>
            <a:ext cx="11808300" cy="4988100"/>
          </a:xfrm>
          <a:prstGeom prst="rect">
            <a:avLst/>
          </a:prstGeom>
          <a:solidFill>
            <a:srgbClr val="000000">
              <a:alpha val="0"/>
            </a:srgbClr>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28b6fe292a2_0_1106"/>
          <p:cNvSpPr/>
          <p:nvPr/>
        </p:nvSpPr>
        <p:spPr>
          <a:xfrm>
            <a:off x="1955230" y="1669594"/>
            <a:ext cx="6752400" cy="3669000"/>
          </a:xfrm>
          <a:prstGeom prst="rect">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3" name="Google Shape;273;g28b6fe292a2_0_1106"/>
          <p:cNvSpPr/>
          <p:nvPr/>
        </p:nvSpPr>
        <p:spPr>
          <a:xfrm>
            <a:off x="829852" y="1592489"/>
            <a:ext cx="562800" cy="275100"/>
          </a:xfrm>
          <a:prstGeom prst="rect">
            <a:avLst/>
          </a:prstGeom>
          <a:solidFill>
            <a:srgbClr val="BFBFB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Jun</a:t>
            </a:r>
            <a:endParaRPr b="0" i="0" sz="1200" u="none" cap="none" strike="noStrike">
              <a:solidFill>
                <a:srgbClr val="000000"/>
              </a:solidFill>
              <a:latin typeface="Arial"/>
              <a:ea typeface="Arial"/>
              <a:cs typeface="Arial"/>
              <a:sym typeface="Arial"/>
            </a:endParaRPr>
          </a:p>
        </p:txBody>
      </p:sp>
      <p:sp>
        <p:nvSpPr>
          <p:cNvPr id="274" name="Google Shape;274;g28b6fe292a2_0_1106"/>
          <p:cNvSpPr/>
          <p:nvPr/>
        </p:nvSpPr>
        <p:spPr>
          <a:xfrm>
            <a:off x="1392543" y="1592489"/>
            <a:ext cx="562800" cy="27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Jul</a:t>
            </a:r>
            <a:endParaRPr b="0" i="0" sz="1200" u="none" cap="none" strike="noStrike">
              <a:solidFill>
                <a:srgbClr val="000000"/>
              </a:solidFill>
              <a:latin typeface="Arial"/>
              <a:ea typeface="Arial"/>
              <a:cs typeface="Arial"/>
              <a:sym typeface="Arial"/>
            </a:endParaRPr>
          </a:p>
        </p:txBody>
      </p:sp>
      <p:sp>
        <p:nvSpPr>
          <p:cNvPr id="275" name="Google Shape;275;g28b6fe292a2_0_1106"/>
          <p:cNvSpPr/>
          <p:nvPr/>
        </p:nvSpPr>
        <p:spPr>
          <a:xfrm>
            <a:off x="1955234" y="1592489"/>
            <a:ext cx="562800" cy="275100"/>
          </a:xfrm>
          <a:prstGeom prst="rect">
            <a:avLst/>
          </a:prstGeom>
          <a:solidFill>
            <a:srgbClr val="BFBFB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Aug</a:t>
            </a:r>
            <a:endParaRPr b="0" i="0" sz="1200" u="none" cap="none" strike="noStrike">
              <a:solidFill>
                <a:srgbClr val="000000"/>
              </a:solidFill>
              <a:latin typeface="Arial"/>
              <a:ea typeface="Arial"/>
              <a:cs typeface="Arial"/>
              <a:sym typeface="Arial"/>
            </a:endParaRPr>
          </a:p>
        </p:txBody>
      </p:sp>
      <p:sp>
        <p:nvSpPr>
          <p:cNvPr id="276" name="Google Shape;276;g28b6fe292a2_0_1106"/>
          <p:cNvSpPr/>
          <p:nvPr/>
        </p:nvSpPr>
        <p:spPr>
          <a:xfrm>
            <a:off x="2517925" y="1592489"/>
            <a:ext cx="562800" cy="27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Sep</a:t>
            </a:r>
            <a:endParaRPr b="0" i="0" sz="1200" u="none" cap="none" strike="noStrike">
              <a:solidFill>
                <a:srgbClr val="000000"/>
              </a:solidFill>
              <a:latin typeface="Arial"/>
              <a:ea typeface="Arial"/>
              <a:cs typeface="Arial"/>
              <a:sym typeface="Arial"/>
            </a:endParaRPr>
          </a:p>
        </p:txBody>
      </p:sp>
      <p:sp>
        <p:nvSpPr>
          <p:cNvPr id="277" name="Google Shape;277;g28b6fe292a2_0_1106"/>
          <p:cNvSpPr/>
          <p:nvPr/>
        </p:nvSpPr>
        <p:spPr>
          <a:xfrm>
            <a:off x="3080616" y="1592489"/>
            <a:ext cx="562800" cy="275100"/>
          </a:xfrm>
          <a:prstGeom prst="rect">
            <a:avLst/>
          </a:prstGeom>
          <a:solidFill>
            <a:srgbClr val="BFBFB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Oct</a:t>
            </a:r>
            <a:endParaRPr b="0" i="0" sz="1200" u="none" cap="none" strike="noStrike">
              <a:solidFill>
                <a:srgbClr val="000000"/>
              </a:solidFill>
              <a:latin typeface="Arial"/>
              <a:ea typeface="Arial"/>
              <a:cs typeface="Arial"/>
              <a:sym typeface="Arial"/>
            </a:endParaRPr>
          </a:p>
        </p:txBody>
      </p:sp>
      <p:sp>
        <p:nvSpPr>
          <p:cNvPr id="278" name="Google Shape;278;g28b6fe292a2_0_1106"/>
          <p:cNvSpPr/>
          <p:nvPr/>
        </p:nvSpPr>
        <p:spPr>
          <a:xfrm>
            <a:off x="3643307" y="1592489"/>
            <a:ext cx="562800" cy="27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Nov</a:t>
            </a:r>
            <a:endParaRPr b="0" i="0" sz="1200" u="none" cap="none" strike="noStrike">
              <a:solidFill>
                <a:srgbClr val="000000"/>
              </a:solidFill>
              <a:latin typeface="Arial"/>
              <a:ea typeface="Arial"/>
              <a:cs typeface="Arial"/>
              <a:sym typeface="Arial"/>
            </a:endParaRPr>
          </a:p>
        </p:txBody>
      </p:sp>
      <p:sp>
        <p:nvSpPr>
          <p:cNvPr id="279" name="Google Shape;279;g28b6fe292a2_0_1106"/>
          <p:cNvSpPr/>
          <p:nvPr/>
        </p:nvSpPr>
        <p:spPr>
          <a:xfrm>
            <a:off x="4205999" y="1592489"/>
            <a:ext cx="562800" cy="275100"/>
          </a:xfrm>
          <a:prstGeom prst="rect">
            <a:avLst/>
          </a:prstGeom>
          <a:solidFill>
            <a:srgbClr val="BFBFB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Dec</a:t>
            </a:r>
            <a:endParaRPr b="0" i="0" sz="1200" u="none" cap="none" strike="noStrike">
              <a:solidFill>
                <a:srgbClr val="000000"/>
              </a:solidFill>
              <a:latin typeface="Arial"/>
              <a:ea typeface="Arial"/>
              <a:cs typeface="Arial"/>
              <a:sym typeface="Arial"/>
            </a:endParaRPr>
          </a:p>
        </p:txBody>
      </p:sp>
      <p:sp>
        <p:nvSpPr>
          <p:cNvPr id="280" name="Google Shape;280;g28b6fe292a2_0_1106"/>
          <p:cNvSpPr/>
          <p:nvPr/>
        </p:nvSpPr>
        <p:spPr>
          <a:xfrm>
            <a:off x="4768690" y="1592489"/>
            <a:ext cx="562800" cy="27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Jan </a:t>
            </a:r>
            <a:endParaRPr b="0" i="0" sz="1200" u="none" cap="none" strike="noStrike">
              <a:solidFill>
                <a:srgbClr val="000000"/>
              </a:solidFill>
              <a:latin typeface="Arial"/>
              <a:ea typeface="Arial"/>
              <a:cs typeface="Arial"/>
              <a:sym typeface="Arial"/>
            </a:endParaRPr>
          </a:p>
        </p:txBody>
      </p:sp>
      <p:sp>
        <p:nvSpPr>
          <p:cNvPr id="281" name="Google Shape;281;g28b6fe292a2_0_1106"/>
          <p:cNvSpPr/>
          <p:nvPr/>
        </p:nvSpPr>
        <p:spPr>
          <a:xfrm>
            <a:off x="5331373" y="1592489"/>
            <a:ext cx="562800" cy="275100"/>
          </a:xfrm>
          <a:prstGeom prst="rect">
            <a:avLst/>
          </a:prstGeom>
          <a:solidFill>
            <a:srgbClr val="BFBFB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Feb</a:t>
            </a:r>
            <a:endParaRPr b="0" i="0" sz="1200" u="none" cap="none" strike="noStrike">
              <a:solidFill>
                <a:srgbClr val="000000"/>
              </a:solidFill>
              <a:latin typeface="Arial"/>
              <a:ea typeface="Arial"/>
              <a:cs typeface="Arial"/>
              <a:sym typeface="Arial"/>
            </a:endParaRPr>
          </a:p>
        </p:txBody>
      </p:sp>
      <p:sp>
        <p:nvSpPr>
          <p:cNvPr id="282" name="Google Shape;282;g28b6fe292a2_0_1106"/>
          <p:cNvSpPr/>
          <p:nvPr/>
        </p:nvSpPr>
        <p:spPr>
          <a:xfrm>
            <a:off x="5894064" y="1592489"/>
            <a:ext cx="562800" cy="27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Mar</a:t>
            </a:r>
            <a:endParaRPr b="0" i="0" sz="1200" u="none" cap="none" strike="noStrike">
              <a:solidFill>
                <a:srgbClr val="000000"/>
              </a:solidFill>
              <a:latin typeface="Arial"/>
              <a:ea typeface="Arial"/>
              <a:cs typeface="Arial"/>
              <a:sym typeface="Arial"/>
            </a:endParaRPr>
          </a:p>
        </p:txBody>
      </p:sp>
      <p:sp>
        <p:nvSpPr>
          <p:cNvPr id="283" name="Google Shape;283;g28b6fe292a2_0_1106"/>
          <p:cNvSpPr/>
          <p:nvPr/>
        </p:nvSpPr>
        <p:spPr>
          <a:xfrm>
            <a:off x="6456755" y="1592489"/>
            <a:ext cx="562800" cy="275100"/>
          </a:xfrm>
          <a:prstGeom prst="rect">
            <a:avLst/>
          </a:prstGeom>
          <a:solidFill>
            <a:srgbClr val="BFBFB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Apr</a:t>
            </a:r>
            <a:endParaRPr b="0" i="0" sz="1200" u="none" cap="none" strike="noStrike">
              <a:solidFill>
                <a:srgbClr val="000000"/>
              </a:solidFill>
              <a:latin typeface="Arial"/>
              <a:ea typeface="Arial"/>
              <a:cs typeface="Arial"/>
              <a:sym typeface="Arial"/>
            </a:endParaRPr>
          </a:p>
        </p:txBody>
      </p:sp>
      <p:sp>
        <p:nvSpPr>
          <p:cNvPr id="284" name="Google Shape;284;g28b6fe292a2_0_1106"/>
          <p:cNvSpPr/>
          <p:nvPr/>
        </p:nvSpPr>
        <p:spPr>
          <a:xfrm>
            <a:off x="7019446" y="1592489"/>
            <a:ext cx="562800" cy="27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May</a:t>
            </a:r>
            <a:endParaRPr b="0" i="0" sz="1200" u="none" cap="none" strike="noStrike">
              <a:solidFill>
                <a:srgbClr val="000000"/>
              </a:solidFill>
              <a:latin typeface="Arial"/>
              <a:ea typeface="Arial"/>
              <a:cs typeface="Arial"/>
              <a:sym typeface="Arial"/>
            </a:endParaRPr>
          </a:p>
        </p:txBody>
      </p:sp>
      <p:sp>
        <p:nvSpPr>
          <p:cNvPr id="285" name="Google Shape;285;g28b6fe292a2_0_1106"/>
          <p:cNvSpPr/>
          <p:nvPr/>
        </p:nvSpPr>
        <p:spPr>
          <a:xfrm>
            <a:off x="7582137" y="1592489"/>
            <a:ext cx="562800" cy="275100"/>
          </a:xfrm>
          <a:prstGeom prst="rect">
            <a:avLst/>
          </a:prstGeom>
          <a:solidFill>
            <a:srgbClr val="BFBFB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Jun</a:t>
            </a:r>
            <a:endParaRPr b="0" i="0" sz="1200" u="none" cap="none" strike="noStrike">
              <a:solidFill>
                <a:srgbClr val="000000"/>
              </a:solidFill>
              <a:latin typeface="Arial"/>
              <a:ea typeface="Arial"/>
              <a:cs typeface="Arial"/>
              <a:sym typeface="Arial"/>
            </a:endParaRPr>
          </a:p>
        </p:txBody>
      </p:sp>
      <p:sp>
        <p:nvSpPr>
          <p:cNvPr id="286" name="Google Shape;286;g28b6fe292a2_0_1106"/>
          <p:cNvSpPr/>
          <p:nvPr/>
        </p:nvSpPr>
        <p:spPr>
          <a:xfrm>
            <a:off x="8144829" y="1592489"/>
            <a:ext cx="562800" cy="27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Jul</a:t>
            </a:r>
            <a:endParaRPr b="0" i="0" sz="1200" u="none" cap="none" strike="noStrike">
              <a:solidFill>
                <a:srgbClr val="000000"/>
              </a:solidFill>
              <a:latin typeface="Arial"/>
              <a:ea typeface="Arial"/>
              <a:cs typeface="Arial"/>
              <a:sym typeface="Arial"/>
            </a:endParaRPr>
          </a:p>
        </p:txBody>
      </p:sp>
      <p:sp>
        <p:nvSpPr>
          <p:cNvPr id="287" name="Google Shape;287;g28b6fe292a2_0_1106"/>
          <p:cNvSpPr/>
          <p:nvPr/>
        </p:nvSpPr>
        <p:spPr>
          <a:xfrm>
            <a:off x="8707520" y="1592489"/>
            <a:ext cx="562800" cy="275100"/>
          </a:xfrm>
          <a:prstGeom prst="rect">
            <a:avLst/>
          </a:prstGeom>
          <a:solidFill>
            <a:srgbClr val="BFBFB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Aug</a:t>
            </a:r>
            <a:endParaRPr b="0" i="0" sz="1200" u="none" cap="none" strike="noStrike">
              <a:solidFill>
                <a:srgbClr val="000000"/>
              </a:solidFill>
              <a:latin typeface="Arial"/>
              <a:ea typeface="Arial"/>
              <a:cs typeface="Arial"/>
              <a:sym typeface="Arial"/>
            </a:endParaRPr>
          </a:p>
        </p:txBody>
      </p:sp>
      <p:sp>
        <p:nvSpPr>
          <p:cNvPr id="288" name="Google Shape;288;g28b6fe292a2_0_1106"/>
          <p:cNvSpPr/>
          <p:nvPr/>
        </p:nvSpPr>
        <p:spPr>
          <a:xfrm>
            <a:off x="9270211" y="1592489"/>
            <a:ext cx="562800" cy="27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Sep</a:t>
            </a:r>
            <a:endParaRPr b="0" i="0" sz="1200" u="none" cap="none" strike="noStrike">
              <a:solidFill>
                <a:srgbClr val="000000"/>
              </a:solidFill>
              <a:latin typeface="Arial"/>
              <a:ea typeface="Arial"/>
              <a:cs typeface="Arial"/>
              <a:sym typeface="Arial"/>
            </a:endParaRPr>
          </a:p>
        </p:txBody>
      </p:sp>
      <p:sp>
        <p:nvSpPr>
          <p:cNvPr id="289" name="Google Shape;289;g28b6fe292a2_0_1106"/>
          <p:cNvSpPr/>
          <p:nvPr/>
        </p:nvSpPr>
        <p:spPr>
          <a:xfrm>
            <a:off x="267165" y="1592489"/>
            <a:ext cx="562800" cy="27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May</a:t>
            </a:r>
            <a:endParaRPr b="0" i="0" sz="1200" u="none" cap="none" strike="noStrike">
              <a:solidFill>
                <a:srgbClr val="000000"/>
              </a:solidFill>
              <a:latin typeface="Arial"/>
              <a:ea typeface="Arial"/>
              <a:cs typeface="Arial"/>
              <a:sym typeface="Arial"/>
            </a:endParaRPr>
          </a:p>
        </p:txBody>
      </p:sp>
      <p:sp>
        <p:nvSpPr>
          <p:cNvPr id="290" name="Google Shape;290;g28b6fe292a2_0_1106"/>
          <p:cNvSpPr/>
          <p:nvPr/>
        </p:nvSpPr>
        <p:spPr>
          <a:xfrm>
            <a:off x="602804" y="2201219"/>
            <a:ext cx="405600" cy="415500"/>
          </a:xfrm>
          <a:prstGeom prst="rect">
            <a:avLst/>
          </a:prstGeom>
          <a:solidFill>
            <a:srgbClr val="88888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g28b6fe292a2_0_1106"/>
          <p:cNvSpPr txBox="1"/>
          <p:nvPr/>
        </p:nvSpPr>
        <p:spPr>
          <a:xfrm rot="-2695928">
            <a:off x="397260" y="2630828"/>
            <a:ext cx="537331" cy="431053"/>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RFP</a:t>
            </a:r>
            <a:endParaRPr b="0" i="0" sz="1600" u="none" cap="none" strike="noStrike">
              <a:solidFill>
                <a:srgbClr val="000000"/>
              </a:solidFill>
              <a:latin typeface="Calibri"/>
              <a:ea typeface="Calibri"/>
              <a:cs typeface="Calibri"/>
              <a:sym typeface="Calibri"/>
            </a:endParaRPr>
          </a:p>
        </p:txBody>
      </p:sp>
      <p:sp>
        <p:nvSpPr>
          <p:cNvPr id="292" name="Google Shape;292;g28b6fe292a2_0_1106"/>
          <p:cNvSpPr/>
          <p:nvPr/>
        </p:nvSpPr>
        <p:spPr>
          <a:xfrm>
            <a:off x="1008299" y="2201219"/>
            <a:ext cx="384300" cy="415500"/>
          </a:xfrm>
          <a:prstGeom prst="rect">
            <a:avLst/>
          </a:prstGeom>
          <a:solidFill>
            <a:srgbClr val="88888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g28b6fe292a2_0_1106"/>
          <p:cNvSpPr/>
          <p:nvPr/>
        </p:nvSpPr>
        <p:spPr>
          <a:xfrm>
            <a:off x="1392698" y="2201217"/>
            <a:ext cx="562800" cy="415500"/>
          </a:xfrm>
          <a:prstGeom prst="rect">
            <a:avLst/>
          </a:prstGeom>
          <a:solidFill>
            <a:srgbClr val="88888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g28b6fe292a2_0_1106"/>
          <p:cNvSpPr/>
          <p:nvPr/>
        </p:nvSpPr>
        <p:spPr>
          <a:xfrm>
            <a:off x="1955372" y="2819311"/>
            <a:ext cx="1687800" cy="415500"/>
          </a:xfrm>
          <a:prstGeom prst="rect">
            <a:avLst/>
          </a:prstGeom>
          <a:solidFill>
            <a:srgbClr val="66666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Preparation</a:t>
            </a:r>
            <a:endParaRPr b="0" i="0" sz="1600" u="none" cap="none" strike="noStrike">
              <a:solidFill>
                <a:schemeClr val="lt1"/>
              </a:solidFill>
              <a:latin typeface="Arial"/>
              <a:ea typeface="Arial"/>
              <a:cs typeface="Arial"/>
              <a:sym typeface="Arial"/>
            </a:endParaRPr>
          </a:p>
        </p:txBody>
      </p:sp>
      <p:sp>
        <p:nvSpPr>
          <p:cNvPr id="295" name="Google Shape;295;g28b6fe292a2_0_1106"/>
          <p:cNvSpPr/>
          <p:nvPr/>
        </p:nvSpPr>
        <p:spPr>
          <a:xfrm>
            <a:off x="3643307" y="3431051"/>
            <a:ext cx="3376500" cy="415500"/>
          </a:xfrm>
          <a:prstGeom prst="rect">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Data Delivery Period</a:t>
            </a:r>
            <a:endParaRPr b="0" i="0" sz="1600" u="none" cap="none" strike="noStrike">
              <a:solidFill>
                <a:schemeClr val="lt1"/>
              </a:solidFill>
              <a:latin typeface="Arial"/>
              <a:ea typeface="Arial"/>
              <a:cs typeface="Arial"/>
              <a:sym typeface="Arial"/>
            </a:endParaRPr>
          </a:p>
        </p:txBody>
      </p:sp>
      <p:sp>
        <p:nvSpPr>
          <p:cNvPr id="296" name="Google Shape;296;g28b6fe292a2_0_1106"/>
          <p:cNvSpPr/>
          <p:nvPr/>
        </p:nvSpPr>
        <p:spPr>
          <a:xfrm>
            <a:off x="6892450" y="4042800"/>
            <a:ext cx="1815000" cy="415500"/>
          </a:xfrm>
          <a:prstGeom prst="rect">
            <a:avLst/>
          </a:prstGeom>
          <a:solidFill>
            <a:srgbClr val="666666"/>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Evaluation</a:t>
            </a:r>
            <a:endParaRPr b="0" i="0" sz="1600" u="none" cap="none" strike="noStrike">
              <a:solidFill>
                <a:schemeClr val="lt1"/>
              </a:solidFill>
              <a:latin typeface="Arial"/>
              <a:ea typeface="Arial"/>
              <a:cs typeface="Arial"/>
              <a:sym typeface="Arial"/>
            </a:endParaRPr>
          </a:p>
        </p:txBody>
      </p:sp>
      <p:sp>
        <p:nvSpPr>
          <p:cNvPr id="297" name="Google Shape;297;g28b6fe292a2_0_1106"/>
          <p:cNvSpPr txBox="1"/>
          <p:nvPr/>
        </p:nvSpPr>
        <p:spPr>
          <a:xfrm rot="-2690945">
            <a:off x="208166" y="2867348"/>
            <a:ext cx="1208096" cy="431054"/>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Evaluation</a:t>
            </a:r>
            <a:endParaRPr b="0" i="0" sz="1600" u="none" cap="none" strike="noStrike">
              <a:solidFill>
                <a:srgbClr val="000000"/>
              </a:solidFill>
              <a:latin typeface="Calibri"/>
              <a:ea typeface="Calibri"/>
              <a:cs typeface="Calibri"/>
              <a:sym typeface="Calibri"/>
            </a:endParaRPr>
          </a:p>
        </p:txBody>
      </p:sp>
      <p:sp>
        <p:nvSpPr>
          <p:cNvPr id="298" name="Google Shape;298;g28b6fe292a2_0_1106"/>
          <p:cNvSpPr txBox="1"/>
          <p:nvPr/>
        </p:nvSpPr>
        <p:spPr>
          <a:xfrm rot="-2809989">
            <a:off x="912872" y="2811527"/>
            <a:ext cx="921761" cy="431061"/>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Award</a:t>
            </a:r>
            <a:endParaRPr b="0" i="0" sz="1600" u="none" cap="none" strike="noStrike">
              <a:solidFill>
                <a:srgbClr val="000000"/>
              </a:solidFill>
              <a:latin typeface="Calibri"/>
              <a:ea typeface="Calibri"/>
              <a:cs typeface="Calibri"/>
              <a:sym typeface="Calibri"/>
            </a:endParaRPr>
          </a:p>
        </p:txBody>
      </p:sp>
      <p:sp>
        <p:nvSpPr>
          <p:cNvPr id="299" name="Google Shape;299;g28b6fe292a2_0_1106"/>
          <p:cNvSpPr/>
          <p:nvPr/>
        </p:nvSpPr>
        <p:spPr>
          <a:xfrm>
            <a:off x="9832898" y="1592489"/>
            <a:ext cx="562800" cy="275100"/>
          </a:xfrm>
          <a:prstGeom prst="rect">
            <a:avLst/>
          </a:prstGeom>
          <a:solidFill>
            <a:srgbClr val="BFBFB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Oct</a:t>
            </a:r>
            <a:endParaRPr b="0" i="0" sz="1200" u="none" cap="none" strike="noStrike">
              <a:solidFill>
                <a:srgbClr val="000000"/>
              </a:solidFill>
              <a:latin typeface="Arial"/>
              <a:ea typeface="Arial"/>
              <a:cs typeface="Arial"/>
              <a:sym typeface="Arial"/>
            </a:endParaRPr>
          </a:p>
        </p:txBody>
      </p:sp>
      <p:sp>
        <p:nvSpPr>
          <p:cNvPr id="300" name="Google Shape;300;g28b6fe292a2_0_1106"/>
          <p:cNvSpPr/>
          <p:nvPr/>
        </p:nvSpPr>
        <p:spPr>
          <a:xfrm>
            <a:off x="4768990" y="1776004"/>
            <a:ext cx="562800" cy="351300"/>
          </a:xfrm>
          <a:prstGeom prst="rect">
            <a:avLst/>
          </a:prstGeom>
          <a:solidFill>
            <a:srgbClr val="000000">
              <a:alpha val="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2023</a:t>
            </a:r>
            <a:endParaRPr b="0" i="0" sz="1000" u="none" cap="none" strike="noStrike">
              <a:solidFill>
                <a:schemeClr val="dk1"/>
              </a:solidFill>
              <a:latin typeface="Arial"/>
              <a:ea typeface="Arial"/>
              <a:cs typeface="Arial"/>
              <a:sym typeface="Arial"/>
            </a:endParaRPr>
          </a:p>
        </p:txBody>
      </p:sp>
      <p:sp>
        <p:nvSpPr>
          <p:cNvPr id="301" name="Google Shape;301;g28b6fe292a2_0_1106"/>
          <p:cNvSpPr/>
          <p:nvPr/>
        </p:nvSpPr>
        <p:spPr>
          <a:xfrm>
            <a:off x="4213390" y="1776004"/>
            <a:ext cx="562800" cy="351300"/>
          </a:xfrm>
          <a:prstGeom prst="rect">
            <a:avLst/>
          </a:prstGeom>
          <a:solidFill>
            <a:srgbClr val="000000">
              <a:alpha val="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2022</a:t>
            </a:r>
            <a:endParaRPr b="0" i="0" sz="1000" u="none" cap="none" strike="noStrike">
              <a:solidFill>
                <a:schemeClr val="dk1"/>
              </a:solidFill>
              <a:latin typeface="Arial"/>
              <a:ea typeface="Arial"/>
              <a:cs typeface="Arial"/>
              <a:sym typeface="Arial"/>
            </a:endParaRPr>
          </a:p>
        </p:txBody>
      </p:sp>
      <p:sp>
        <p:nvSpPr>
          <p:cNvPr id="302" name="Google Shape;302;g28b6fe292a2_0_1106"/>
          <p:cNvSpPr/>
          <p:nvPr/>
        </p:nvSpPr>
        <p:spPr>
          <a:xfrm>
            <a:off x="3643298" y="5378017"/>
            <a:ext cx="3048000" cy="18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600" u="none" cap="none" strike="noStrike">
                <a:solidFill>
                  <a:schemeClr val="accent6"/>
                </a:solidFill>
                <a:latin typeface="Arial"/>
                <a:ea typeface="Arial"/>
                <a:cs typeface="Arial"/>
                <a:sym typeface="Arial"/>
              </a:rPr>
              <a:t>Contract Period of Performance</a:t>
            </a:r>
            <a:endParaRPr b="0" i="0" sz="1600" u="none" cap="none" strike="noStrike">
              <a:solidFill>
                <a:srgbClr val="000000"/>
              </a:solidFill>
              <a:latin typeface="Arial"/>
              <a:ea typeface="Arial"/>
              <a:cs typeface="Arial"/>
              <a:sym typeface="Arial"/>
            </a:endParaRPr>
          </a:p>
        </p:txBody>
      </p:sp>
      <p:sp>
        <p:nvSpPr>
          <p:cNvPr id="303" name="Google Shape;303;g28b6fe292a2_0_1106"/>
          <p:cNvSpPr txBox="1"/>
          <p:nvPr>
            <p:ph type="title"/>
          </p:nvPr>
        </p:nvSpPr>
        <p:spPr>
          <a:xfrm>
            <a:off x="0" y="-11976"/>
            <a:ext cx="12192000" cy="825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99D8"/>
              </a:buClr>
              <a:buSzPts val="3556"/>
              <a:buFont typeface="Arial"/>
              <a:buNone/>
            </a:pPr>
            <a:r>
              <a:rPr lang="en-US" sz="3600">
                <a:solidFill>
                  <a:srgbClr val="002060"/>
                </a:solidFill>
              </a:rPr>
              <a:t>Space Weather Data Pilot Schedule</a:t>
            </a:r>
            <a:endParaRPr sz="3600">
              <a:solidFill>
                <a:srgbClr val="002060"/>
              </a:solidFill>
            </a:endParaRPr>
          </a:p>
        </p:txBody>
      </p:sp>
      <p:sp>
        <p:nvSpPr>
          <p:cNvPr id="304" name="Google Shape;304;g28b6fe292a2_0_1106"/>
          <p:cNvSpPr/>
          <p:nvPr/>
        </p:nvSpPr>
        <p:spPr>
          <a:xfrm rot="-5400000">
            <a:off x="10908277" y="3863962"/>
            <a:ext cx="424386" cy="1987740"/>
          </a:xfrm>
          <a:prstGeom prst="flowChartDocument">
            <a:avLst/>
          </a:prstGeom>
          <a:solidFill>
            <a:srgbClr val="888888"/>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28b6fe292a2_0_1106"/>
          <p:cNvSpPr txBox="1"/>
          <p:nvPr/>
        </p:nvSpPr>
        <p:spPr>
          <a:xfrm>
            <a:off x="1197800" y="6032650"/>
            <a:ext cx="99744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Final Space Weather Pilot Evaluation </a:t>
            </a:r>
            <a:r>
              <a:rPr b="1" i="1" lang="en-US" sz="1600" u="none" cap="none" strike="noStrike">
                <a:solidFill>
                  <a:srgbClr val="000000"/>
                </a:solidFill>
                <a:latin typeface="Calibri"/>
                <a:ea typeface="Calibri"/>
                <a:cs typeface="Calibri"/>
                <a:sym typeface="Calibri"/>
              </a:rPr>
              <a:t>estimated</a:t>
            </a:r>
            <a:r>
              <a:rPr b="1" i="0" lang="en-US" sz="1600" u="none" cap="none" strike="noStrike">
                <a:solidFill>
                  <a:srgbClr val="000000"/>
                </a:solidFill>
                <a:latin typeface="Calibri"/>
                <a:ea typeface="Calibri"/>
                <a:cs typeface="Calibri"/>
                <a:sym typeface="Calibri"/>
              </a:rPr>
              <a:t> completion for Spring 2024.</a:t>
            </a:r>
            <a:endParaRPr b="1" i="0" sz="1600" u="none" cap="none" strike="noStrike">
              <a:solidFill>
                <a:srgbClr val="000000"/>
              </a:solidFill>
              <a:latin typeface="Calibri"/>
              <a:ea typeface="Calibri"/>
              <a:cs typeface="Calibri"/>
              <a:sym typeface="Calibri"/>
            </a:endParaRPr>
          </a:p>
        </p:txBody>
      </p:sp>
      <p:sp>
        <p:nvSpPr>
          <p:cNvPr id="306" name="Google Shape;306;g28b6fe292a2_0_1106"/>
          <p:cNvSpPr/>
          <p:nvPr/>
        </p:nvSpPr>
        <p:spPr>
          <a:xfrm>
            <a:off x="10387936" y="1592489"/>
            <a:ext cx="562800" cy="27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Nov</a:t>
            </a:r>
            <a:endParaRPr b="0" i="0" sz="1200" u="none" cap="none" strike="noStrike">
              <a:solidFill>
                <a:srgbClr val="000000"/>
              </a:solidFill>
              <a:latin typeface="Arial"/>
              <a:ea typeface="Arial"/>
              <a:cs typeface="Arial"/>
              <a:sym typeface="Arial"/>
            </a:endParaRPr>
          </a:p>
        </p:txBody>
      </p:sp>
      <p:sp>
        <p:nvSpPr>
          <p:cNvPr id="307" name="Google Shape;307;g28b6fe292a2_0_1106"/>
          <p:cNvSpPr/>
          <p:nvPr/>
        </p:nvSpPr>
        <p:spPr>
          <a:xfrm>
            <a:off x="6892450" y="4654525"/>
            <a:ext cx="4950900" cy="415500"/>
          </a:xfrm>
          <a:prstGeom prst="rect">
            <a:avLst/>
          </a:prstGeom>
          <a:solidFill>
            <a:srgbClr val="88888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Gov Partners:  Archive, Assess, Evaluate, Report</a:t>
            </a:r>
            <a:endParaRPr b="0" i="0" sz="1600" u="none" cap="none" strike="noStrike">
              <a:solidFill>
                <a:schemeClr val="lt1"/>
              </a:solidFill>
              <a:latin typeface="Arial"/>
              <a:ea typeface="Arial"/>
              <a:cs typeface="Arial"/>
              <a:sym typeface="Arial"/>
            </a:endParaRPr>
          </a:p>
        </p:txBody>
      </p:sp>
      <p:sp>
        <p:nvSpPr>
          <p:cNvPr id="308" name="Google Shape;308;g28b6fe292a2_0_1106"/>
          <p:cNvSpPr/>
          <p:nvPr/>
        </p:nvSpPr>
        <p:spPr>
          <a:xfrm>
            <a:off x="10958273" y="1592489"/>
            <a:ext cx="562800" cy="275100"/>
          </a:xfrm>
          <a:prstGeom prst="rect">
            <a:avLst/>
          </a:prstGeom>
          <a:solidFill>
            <a:srgbClr val="BFBFB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Dec</a:t>
            </a:r>
            <a:endParaRPr b="0" i="0" sz="1200" u="none" cap="none" strike="noStrike">
              <a:solidFill>
                <a:srgbClr val="000000"/>
              </a:solidFill>
              <a:latin typeface="Arial"/>
              <a:ea typeface="Arial"/>
              <a:cs typeface="Arial"/>
              <a:sym typeface="Arial"/>
            </a:endParaRPr>
          </a:p>
        </p:txBody>
      </p:sp>
      <p:sp>
        <p:nvSpPr>
          <p:cNvPr id="309" name="Google Shape;309;g28b6fe292a2_0_1106"/>
          <p:cNvSpPr/>
          <p:nvPr/>
        </p:nvSpPr>
        <p:spPr>
          <a:xfrm>
            <a:off x="11530936" y="1592489"/>
            <a:ext cx="562800" cy="27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Jan</a:t>
            </a:r>
            <a:endParaRPr b="0" i="0" sz="1200" u="none" cap="none" strike="noStrike">
              <a:solidFill>
                <a:srgbClr val="000000"/>
              </a:solidFill>
              <a:latin typeface="Arial"/>
              <a:ea typeface="Arial"/>
              <a:cs typeface="Arial"/>
              <a:sym typeface="Arial"/>
            </a:endParaRPr>
          </a:p>
        </p:txBody>
      </p:sp>
      <p:sp>
        <p:nvSpPr>
          <p:cNvPr id="310" name="Google Shape;310;g28b6fe292a2_0_1106"/>
          <p:cNvSpPr/>
          <p:nvPr/>
        </p:nvSpPr>
        <p:spPr>
          <a:xfrm>
            <a:off x="11550790" y="1776004"/>
            <a:ext cx="562800" cy="351300"/>
          </a:xfrm>
          <a:prstGeom prst="rect">
            <a:avLst/>
          </a:prstGeom>
          <a:solidFill>
            <a:srgbClr val="000000">
              <a:alpha val="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2024</a:t>
            </a:r>
            <a:endParaRPr b="0" i="0" sz="1000" u="none" cap="none" strike="noStrike">
              <a:solidFill>
                <a:schemeClr val="dk1"/>
              </a:solidFill>
              <a:latin typeface="Arial"/>
              <a:ea typeface="Arial"/>
              <a:cs typeface="Arial"/>
              <a:sym typeface="Arial"/>
            </a:endParaRPr>
          </a:p>
        </p:txBody>
      </p:sp>
      <p:cxnSp>
        <p:nvCxnSpPr>
          <p:cNvPr id="311" name="Google Shape;311;g28b6fe292a2_0_1106"/>
          <p:cNvCxnSpPr/>
          <p:nvPr/>
        </p:nvCxnSpPr>
        <p:spPr>
          <a:xfrm>
            <a:off x="10361048" y="1884118"/>
            <a:ext cx="0" cy="3746100"/>
          </a:xfrm>
          <a:prstGeom prst="straightConnector1">
            <a:avLst/>
          </a:prstGeom>
          <a:noFill/>
          <a:ln cap="flat" cmpd="sng" w="9525">
            <a:solidFill>
              <a:srgbClr val="C00000"/>
            </a:solidFill>
            <a:prstDash val="dash"/>
            <a:miter lim="800000"/>
            <a:headEnd len="sm" w="sm" type="none"/>
            <a:tailEnd len="sm" w="sm" type="none"/>
          </a:ln>
        </p:spPr>
      </p:cxnSp>
      <p:grpSp>
        <p:nvGrpSpPr>
          <p:cNvPr id="312" name="Google Shape;312;g28b6fe292a2_0_1106"/>
          <p:cNvGrpSpPr/>
          <p:nvPr/>
        </p:nvGrpSpPr>
        <p:grpSpPr>
          <a:xfrm>
            <a:off x="10035362" y="1169299"/>
            <a:ext cx="948600" cy="399464"/>
            <a:chOff x="8011102" y="914196"/>
            <a:chExt cx="948600" cy="399464"/>
          </a:xfrm>
        </p:grpSpPr>
        <p:sp>
          <p:nvSpPr>
            <p:cNvPr id="313" name="Google Shape;313;g28b6fe292a2_0_1106"/>
            <p:cNvSpPr txBox="1"/>
            <p:nvPr/>
          </p:nvSpPr>
          <p:spPr>
            <a:xfrm>
              <a:off x="8011102" y="914196"/>
              <a:ext cx="948600" cy="323100"/>
            </a:xfrm>
            <a:prstGeom prst="rect">
              <a:avLst/>
            </a:prstGeom>
            <a:noFill/>
            <a:ln>
              <a:noFill/>
            </a:ln>
          </p:spPr>
          <p:txBody>
            <a:bodyPr anchorCtr="0" anchor="t" bIns="45700" lIns="91400" spcFirstLastPara="1" rIns="91400"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500" u="none" cap="none" strike="noStrike">
                  <a:solidFill>
                    <a:srgbClr val="C00000"/>
                  </a:solidFill>
                  <a:latin typeface="Calibri"/>
                  <a:ea typeface="Calibri"/>
                  <a:cs typeface="Calibri"/>
                  <a:sym typeface="Calibri"/>
                </a:rPr>
                <a:t>Today</a:t>
              </a:r>
              <a:endParaRPr b="0" i="0" sz="1700" u="none" cap="none" strike="noStrike">
                <a:solidFill>
                  <a:srgbClr val="000000"/>
                </a:solidFill>
                <a:latin typeface="Arial"/>
                <a:ea typeface="Arial"/>
                <a:cs typeface="Arial"/>
                <a:sym typeface="Arial"/>
              </a:endParaRPr>
            </a:p>
          </p:txBody>
        </p:sp>
        <p:cxnSp>
          <p:nvCxnSpPr>
            <p:cNvPr id="314" name="Google Shape;314;g28b6fe292a2_0_1106"/>
            <p:cNvCxnSpPr/>
            <p:nvPr/>
          </p:nvCxnSpPr>
          <p:spPr>
            <a:xfrm flipH="1">
              <a:off x="8362315" y="1171160"/>
              <a:ext cx="191400" cy="142500"/>
            </a:xfrm>
            <a:prstGeom prst="straightConnector1">
              <a:avLst/>
            </a:prstGeom>
            <a:noFill/>
            <a:ln cap="flat" cmpd="sng" w="15875">
              <a:solidFill>
                <a:srgbClr val="C00000"/>
              </a:solidFill>
              <a:prstDash val="solid"/>
              <a:miter lim="800000"/>
              <a:headEnd len="sm" w="sm" type="none"/>
              <a:tailEnd len="sm" w="sm" type="triangle"/>
            </a:ln>
          </p:spPr>
        </p:cxn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28b6fe292a2_0_1212"/>
          <p:cNvSpPr txBox="1"/>
          <p:nvPr>
            <p:ph type="title"/>
          </p:nvPr>
        </p:nvSpPr>
        <p:spPr>
          <a:xfrm>
            <a:off x="0" y="10775"/>
            <a:ext cx="12192000" cy="818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99D8"/>
              </a:buClr>
              <a:buSzPts val="3200"/>
              <a:buFont typeface="Arial"/>
              <a:buNone/>
            </a:pPr>
            <a:r>
              <a:rPr lang="en-US" sz="3600">
                <a:solidFill>
                  <a:srgbClr val="07336F"/>
                </a:solidFill>
              </a:rPr>
              <a:t>Space Weather Data Pilot:  Preliminary Results</a:t>
            </a:r>
            <a:endParaRPr sz="3600">
              <a:solidFill>
                <a:srgbClr val="07336F"/>
              </a:solidFill>
            </a:endParaRPr>
          </a:p>
        </p:txBody>
      </p:sp>
      <p:sp>
        <p:nvSpPr>
          <p:cNvPr id="320" name="Google Shape;320;g28b6fe292a2_0_1212"/>
          <p:cNvSpPr txBox="1"/>
          <p:nvPr>
            <p:ph idx="1" type="body"/>
          </p:nvPr>
        </p:nvSpPr>
        <p:spPr>
          <a:xfrm>
            <a:off x="79900" y="787425"/>
            <a:ext cx="11883600" cy="53049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Clr>
                <a:srgbClr val="07336F"/>
              </a:buClr>
              <a:buSzPts val="1800"/>
              <a:buFont typeface="Calibri"/>
              <a:buChar char="●"/>
            </a:pPr>
            <a:r>
              <a:rPr lang="en-US" sz="2400">
                <a:solidFill>
                  <a:srgbClr val="07336F"/>
                </a:solidFill>
              </a:rPr>
              <a:t>Data and vendor evaluation</a:t>
            </a:r>
            <a:endParaRPr>
              <a:solidFill>
                <a:srgbClr val="07336F"/>
              </a:solidFill>
            </a:endParaRPr>
          </a:p>
          <a:p>
            <a:pPr indent="-330200" lvl="1" marL="914400" rtl="0" algn="l">
              <a:lnSpc>
                <a:spcPct val="100000"/>
              </a:lnSpc>
              <a:spcBef>
                <a:spcPts val="0"/>
              </a:spcBef>
              <a:spcAft>
                <a:spcPts val="0"/>
              </a:spcAft>
              <a:buClr>
                <a:srgbClr val="07336F"/>
              </a:buClr>
              <a:buSzPts val="1600"/>
              <a:buFont typeface="Calibri"/>
              <a:buChar char="○"/>
            </a:pPr>
            <a:r>
              <a:rPr lang="en-US" sz="2000">
                <a:solidFill>
                  <a:srgbClr val="07336F"/>
                </a:solidFill>
              </a:rPr>
              <a:t>Data delivery by both vendors exceeded 500 compliant observations per day</a:t>
            </a:r>
            <a:endParaRPr>
              <a:solidFill>
                <a:srgbClr val="07336F"/>
              </a:solidFill>
            </a:endParaRPr>
          </a:p>
          <a:p>
            <a:pPr indent="-330200" lvl="1" marL="914400" rtl="0" algn="l">
              <a:lnSpc>
                <a:spcPct val="100000"/>
              </a:lnSpc>
              <a:spcBef>
                <a:spcPts val="388"/>
              </a:spcBef>
              <a:spcAft>
                <a:spcPts val="0"/>
              </a:spcAft>
              <a:buClr>
                <a:srgbClr val="07336F"/>
              </a:buClr>
              <a:buSzPts val="1600"/>
              <a:buFont typeface="Calibri"/>
              <a:buChar char="○"/>
            </a:pPr>
            <a:r>
              <a:rPr lang="en-US" sz="2000">
                <a:solidFill>
                  <a:srgbClr val="07336F"/>
                </a:solidFill>
              </a:rPr>
              <a:t>Electron density &amp; total electron content (TEC) demonstrated good accuracy</a:t>
            </a:r>
            <a:endParaRPr sz="2000">
              <a:solidFill>
                <a:srgbClr val="07336F"/>
              </a:solidFill>
            </a:endParaRPr>
          </a:p>
          <a:p>
            <a:pPr indent="-330200" lvl="1" marL="914400" rtl="0" algn="l">
              <a:lnSpc>
                <a:spcPct val="100000"/>
              </a:lnSpc>
              <a:spcBef>
                <a:spcPts val="388"/>
              </a:spcBef>
              <a:spcAft>
                <a:spcPts val="0"/>
              </a:spcAft>
              <a:buClr>
                <a:srgbClr val="07336F"/>
              </a:buClr>
              <a:buSzPts val="1600"/>
              <a:buChar char="○"/>
            </a:pPr>
            <a:r>
              <a:rPr lang="en-US" sz="2000">
                <a:solidFill>
                  <a:srgbClr val="07336F"/>
                </a:solidFill>
              </a:rPr>
              <a:t>Low-latitude TEC and scintillation data validates well with existing data sources</a:t>
            </a:r>
            <a:endParaRPr sz="2000">
              <a:solidFill>
                <a:srgbClr val="07336F"/>
              </a:solidFill>
            </a:endParaRPr>
          </a:p>
          <a:p>
            <a:pPr indent="-330200" lvl="1" marL="914400" rtl="0" algn="l">
              <a:lnSpc>
                <a:spcPct val="100000"/>
              </a:lnSpc>
              <a:spcBef>
                <a:spcPts val="388"/>
              </a:spcBef>
              <a:spcAft>
                <a:spcPts val="0"/>
              </a:spcAft>
              <a:buClr>
                <a:srgbClr val="07336F"/>
              </a:buClr>
              <a:buSzPts val="1600"/>
              <a:buFont typeface="Calibri"/>
              <a:buChar char="○"/>
            </a:pPr>
            <a:r>
              <a:rPr lang="en-US" sz="2000">
                <a:solidFill>
                  <a:srgbClr val="07336F"/>
                </a:solidFill>
              </a:rPr>
              <a:t>Commercial TEC and scintillation data coverage complements COSMIC-2 data very well</a:t>
            </a:r>
            <a:endParaRPr sz="2000">
              <a:solidFill>
                <a:srgbClr val="07336F"/>
              </a:solidFill>
            </a:endParaRPr>
          </a:p>
          <a:p>
            <a:pPr indent="-317500" lvl="2" marL="1371600" rtl="0" algn="l">
              <a:lnSpc>
                <a:spcPct val="100000"/>
              </a:lnSpc>
              <a:spcBef>
                <a:spcPts val="388"/>
              </a:spcBef>
              <a:spcAft>
                <a:spcPts val="0"/>
              </a:spcAft>
              <a:buClr>
                <a:srgbClr val="07336F"/>
              </a:buClr>
              <a:buSzPts val="1400"/>
              <a:buFont typeface="Calibri"/>
              <a:buChar char="■"/>
            </a:pPr>
            <a:r>
              <a:rPr lang="en-US" sz="1800">
                <a:solidFill>
                  <a:srgbClr val="07336F"/>
                </a:solidFill>
              </a:rPr>
              <a:t>Contributes to global coverage of data, especially away from ground stations</a:t>
            </a:r>
            <a:endParaRPr sz="2000">
              <a:solidFill>
                <a:srgbClr val="07336F"/>
              </a:solidFill>
            </a:endParaRPr>
          </a:p>
          <a:p>
            <a:pPr indent="-342900" lvl="0" marL="457200" rtl="0" algn="l">
              <a:lnSpc>
                <a:spcPct val="100000"/>
              </a:lnSpc>
              <a:spcBef>
                <a:spcPts val="1000"/>
              </a:spcBef>
              <a:spcAft>
                <a:spcPts val="0"/>
              </a:spcAft>
              <a:buClr>
                <a:srgbClr val="07336F"/>
              </a:buClr>
              <a:buSzPts val="1800"/>
              <a:buFont typeface="Calibri"/>
              <a:buChar char="●"/>
            </a:pPr>
            <a:r>
              <a:rPr lang="en-US" sz="2400">
                <a:solidFill>
                  <a:srgbClr val="07336F"/>
                </a:solidFill>
              </a:rPr>
              <a:t>Lessons Learned</a:t>
            </a:r>
            <a:endParaRPr sz="2000">
              <a:solidFill>
                <a:srgbClr val="07336F"/>
              </a:solidFill>
            </a:endParaRPr>
          </a:p>
          <a:p>
            <a:pPr indent="-330200" lvl="1" marL="914400" rtl="0" algn="l">
              <a:lnSpc>
                <a:spcPct val="100000"/>
              </a:lnSpc>
              <a:spcBef>
                <a:spcPts val="0"/>
              </a:spcBef>
              <a:spcAft>
                <a:spcPts val="0"/>
              </a:spcAft>
              <a:buClr>
                <a:srgbClr val="07336F"/>
              </a:buClr>
              <a:buSzPts val="1600"/>
              <a:buFont typeface="Calibri"/>
              <a:buChar char="○"/>
            </a:pPr>
            <a:r>
              <a:rPr lang="en-US" sz="2000">
                <a:solidFill>
                  <a:srgbClr val="07336F"/>
                </a:solidFill>
              </a:rPr>
              <a:t>Onboard algorithm to identify scintillation events                                                                                                (to trigger download) needs updating for high latitudes </a:t>
            </a:r>
            <a:endParaRPr sz="600">
              <a:solidFill>
                <a:srgbClr val="07336F"/>
              </a:solidFill>
            </a:endParaRPr>
          </a:p>
          <a:p>
            <a:pPr indent="-330200" lvl="1" marL="914400" rtl="0" algn="l">
              <a:lnSpc>
                <a:spcPct val="100000"/>
              </a:lnSpc>
              <a:spcBef>
                <a:spcPts val="325"/>
              </a:spcBef>
              <a:spcAft>
                <a:spcPts val="0"/>
              </a:spcAft>
              <a:buClr>
                <a:srgbClr val="07336F"/>
              </a:buClr>
              <a:buSzPts val="1600"/>
              <a:buFont typeface="Calibri"/>
              <a:buChar char="○"/>
            </a:pPr>
            <a:r>
              <a:rPr lang="en-US" sz="2000">
                <a:solidFill>
                  <a:srgbClr val="07336F"/>
                </a:solidFill>
              </a:rPr>
              <a:t>Differential code bias processing differences need resolving</a:t>
            </a:r>
            <a:endParaRPr>
              <a:solidFill>
                <a:srgbClr val="07336F"/>
              </a:solidFill>
            </a:endParaRPr>
          </a:p>
          <a:p>
            <a:pPr indent="-330200" lvl="1" marL="914400" rtl="0" algn="l">
              <a:lnSpc>
                <a:spcPct val="100000"/>
              </a:lnSpc>
              <a:spcBef>
                <a:spcPts val="279"/>
              </a:spcBef>
              <a:spcAft>
                <a:spcPts val="0"/>
              </a:spcAft>
              <a:buClr>
                <a:srgbClr val="07336F"/>
              </a:buClr>
              <a:buSzPts val="1600"/>
              <a:buFont typeface="Calibri"/>
              <a:buChar char="○"/>
            </a:pPr>
            <a:r>
              <a:rPr lang="en-US" sz="2000">
                <a:solidFill>
                  <a:srgbClr val="07336F"/>
                </a:solidFill>
              </a:rPr>
              <a:t>High-latitude geolocation methods are under development</a:t>
            </a:r>
            <a:endParaRPr sz="1400">
              <a:solidFill>
                <a:srgbClr val="07336F"/>
              </a:solidFill>
            </a:endParaRPr>
          </a:p>
          <a:p>
            <a:pPr indent="-330200" lvl="1" marL="914400" rtl="0" algn="l">
              <a:lnSpc>
                <a:spcPct val="100000"/>
              </a:lnSpc>
              <a:spcBef>
                <a:spcPts val="279"/>
              </a:spcBef>
              <a:spcAft>
                <a:spcPts val="0"/>
              </a:spcAft>
              <a:buClr>
                <a:srgbClr val="07336F"/>
              </a:buClr>
              <a:buSzPts val="1600"/>
              <a:buFont typeface="Calibri"/>
              <a:buChar char="○"/>
            </a:pPr>
            <a:r>
              <a:rPr lang="en-US" sz="2000">
                <a:solidFill>
                  <a:srgbClr val="07336F"/>
                </a:solidFill>
              </a:rPr>
              <a:t>RFI detection metrics need improving</a:t>
            </a:r>
            <a:endParaRPr>
              <a:solidFill>
                <a:srgbClr val="07336F"/>
              </a:solidFill>
            </a:endParaRPr>
          </a:p>
          <a:p>
            <a:pPr indent="0" lvl="0" marL="0" rtl="0" algn="l">
              <a:lnSpc>
                <a:spcPct val="100000"/>
              </a:lnSpc>
              <a:spcBef>
                <a:spcPts val="325"/>
              </a:spcBef>
              <a:spcAft>
                <a:spcPts val="0"/>
              </a:spcAft>
              <a:buSzPts val="1800"/>
              <a:buNone/>
            </a:pPr>
            <a:r>
              <a:t/>
            </a:r>
            <a:endParaRPr i="1" sz="800">
              <a:solidFill>
                <a:schemeClr val="accent1"/>
              </a:solidFill>
            </a:endParaRPr>
          </a:p>
          <a:p>
            <a:pPr indent="0" lvl="0" marL="0" rtl="0" algn="l">
              <a:lnSpc>
                <a:spcPct val="100000"/>
              </a:lnSpc>
              <a:spcBef>
                <a:spcPts val="325"/>
              </a:spcBef>
              <a:spcAft>
                <a:spcPts val="0"/>
              </a:spcAft>
              <a:buSzPts val="1800"/>
              <a:buNone/>
            </a:pPr>
            <a:r>
              <a:t/>
            </a:r>
            <a:endParaRPr i="1" sz="800">
              <a:solidFill>
                <a:schemeClr val="accent1"/>
              </a:solidFill>
            </a:endParaRPr>
          </a:p>
          <a:p>
            <a:pPr indent="0" lvl="0" marL="0" rtl="0" algn="l">
              <a:lnSpc>
                <a:spcPct val="100000"/>
              </a:lnSpc>
              <a:spcBef>
                <a:spcPts val="325"/>
              </a:spcBef>
              <a:spcAft>
                <a:spcPts val="0"/>
              </a:spcAft>
              <a:buSzPts val="1800"/>
              <a:buNone/>
            </a:pPr>
            <a:r>
              <a:t/>
            </a:r>
            <a:endParaRPr i="1" sz="800">
              <a:solidFill>
                <a:schemeClr val="accent1"/>
              </a:solidFill>
            </a:endParaRPr>
          </a:p>
          <a:p>
            <a:pPr indent="0" lvl="0" marL="0" rtl="0" algn="l">
              <a:lnSpc>
                <a:spcPct val="100000"/>
              </a:lnSpc>
              <a:spcBef>
                <a:spcPts val="325"/>
              </a:spcBef>
              <a:spcAft>
                <a:spcPts val="0"/>
              </a:spcAft>
              <a:buSzPts val="1800"/>
              <a:buNone/>
            </a:pPr>
            <a:r>
              <a:t/>
            </a:r>
            <a:endParaRPr i="1" sz="800">
              <a:solidFill>
                <a:schemeClr val="accent1"/>
              </a:solidFill>
            </a:endParaRPr>
          </a:p>
          <a:p>
            <a:pPr indent="0" lvl="0" marL="0" rtl="0" algn="l">
              <a:lnSpc>
                <a:spcPct val="100000"/>
              </a:lnSpc>
              <a:spcBef>
                <a:spcPts val="325"/>
              </a:spcBef>
              <a:spcAft>
                <a:spcPts val="0"/>
              </a:spcAft>
              <a:buSzPts val="1800"/>
              <a:buNone/>
            </a:pPr>
            <a:r>
              <a:rPr b="1" i="1" lang="en-US" sz="2400">
                <a:solidFill>
                  <a:schemeClr val="accent1"/>
                </a:solidFill>
              </a:rPr>
              <a:t>First comprehensive analysis/research on measuring high-latitude scintillation with RO data</a:t>
            </a:r>
            <a:endParaRPr b="1" sz="2400"/>
          </a:p>
          <a:p>
            <a:pPr indent="-228600" lvl="0" marL="457200" rtl="0" algn="l">
              <a:lnSpc>
                <a:spcPct val="100000"/>
              </a:lnSpc>
              <a:spcBef>
                <a:spcPts val="325"/>
              </a:spcBef>
              <a:spcAft>
                <a:spcPts val="0"/>
              </a:spcAft>
              <a:buClr>
                <a:srgbClr val="002060"/>
              </a:buClr>
              <a:buSzPts val="1800"/>
              <a:buFont typeface="Calibri"/>
              <a:buNone/>
            </a:pPr>
            <a:r>
              <a:t/>
            </a:r>
            <a:endParaRPr sz="2400">
              <a:solidFill>
                <a:srgbClr val="002060"/>
              </a:solidFill>
            </a:endParaRPr>
          </a:p>
        </p:txBody>
      </p:sp>
      <p:pic>
        <p:nvPicPr>
          <p:cNvPr id="321" name="Google Shape;321;g28b6fe292a2_0_1212"/>
          <p:cNvPicPr preferRelativeResize="0"/>
          <p:nvPr/>
        </p:nvPicPr>
        <p:blipFill rotWithShape="1">
          <a:blip r:embed="rId3">
            <a:alphaModFix/>
          </a:blip>
          <a:srcRect b="0" l="0" r="0" t="0"/>
          <a:stretch/>
        </p:blipFill>
        <p:spPr>
          <a:xfrm>
            <a:off x="7425147" y="2990300"/>
            <a:ext cx="4497177" cy="2303499"/>
          </a:xfrm>
          <a:prstGeom prst="rect">
            <a:avLst/>
          </a:prstGeom>
          <a:noFill/>
          <a:ln cap="flat" cmpd="sng" w="9525">
            <a:solidFill>
              <a:schemeClr val="dk1"/>
            </a:solidFill>
            <a:prstDash val="solid"/>
            <a:round/>
            <a:headEnd len="sm" w="sm" type="none"/>
            <a:tailEnd len="sm" w="sm" type="none"/>
          </a:ln>
        </p:spPr>
      </p:pic>
      <p:sp>
        <p:nvSpPr>
          <p:cNvPr id="322" name="Google Shape;322;g28b6fe292a2_0_1212"/>
          <p:cNvSpPr txBox="1"/>
          <p:nvPr/>
        </p:nvSpPr>
        <p:spPr>
          <a:xfrm>
            <a:off x="7412300" y="5228011"/>
            <a:ext cx="44970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GloTEC Total Electron Content (TEC) (ground+Spire+PlanetiQ)</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28b6fe292a2_0_721"/>
          <p:cNvSpPr txBox="1"/>
          <p:nvPr>
            <p:ph idx="1" type="body"/>
          </p:nvPr>
        </p:nvSpPr>
        <p:spPr>
          <a:xfrm>
            <a:off x="203525" y="761975"/>
            <a:ext cx="11988600" cy="5492100"/>
          </a:xfrm>
          <a:prstGeom prst="rect">
            <a:avLst/>
          </a:prstGeom>
          <a:noFill/>
          <a:ln>
            <a:noFill/>
          </a:ln>
        </p:spPr>
        <p:txBody>
          <a:bodyPr anchorCtr="0" anchor="t" bIns="45700" lIns="91425" spcFirstLastPara="1" rIns="91425" wrap="square" tIns="45700">
            <a:noAutofit/>
          </a:bodyPr>
          <a:lstStyle/>
          <a:p>
            <a:pPr indent="-342900" lvl="0" marL="457200" rtl="0" algn="l">
              <a:lnSpc>
                <a:spcPct val="105000"/>
              </a:lnSpc>
              <a:spcBef>
                <a:spcPts val="300"/>
              </a:spcBef>
              <a:spcAft>
                <a:spcPts val="0"/>
              </a:spcAft>
              <a:buClr>
                <a:srgbClr val="07336F"/>
              </a:buClr>
              <a:buSzPts val="1800"/>
              <a:buFont typeface="Calibri"/>
              <a:buChar char="●"/>
            </a:pPr>
            <a:r>
              <a:rPr b="1" lang="en-US" sz="2400">
                <a:solidFill>
                  <a:srgbClr val="07336F"/>
                </a:solidFill>
              </a:rPr>
              <a:t>Objective:</a:t>
            </a:r>
            <a:r>
              <a:rPr lang="en-US" sz="2400">
                <a:solidFill>
                  <a:srgbClr val="07336F"/>
                </a:solidFill>
              </a:rPr>
              <a:t>  To conduct studies to improve upon </a:t>
            </a:r>
            <a:r>
              <a:rPr lang="en-US" sz="2400">
                <a:solidFill>
                  <a:srgbClr val="07336F"/>
                </a:solidFill>
              </a:rPr>
              <a:t>GNSS-Reflectometry (GNSS-R) </a:t>
            </a:r>
            <a:r>
              <a:rPr lang="en-US" sz="2400">
                <a:solidFill>
                  <a:srgbClr val="07336F"/>
                </a:solidFill>
              </a:rPr>
              <a:t>derived ocean wind speed products previously developed by NOAA and investigate the utility of wind speed products developed by vendors. Also to assess the quality and impact of commercial GNSS-R observations for add’l environmental measurements.</a:t>
            </a:r>
            <a:endParaRPr sz="2400">
              <a:solidFill>
                <a:srgbClr val="07336F"/>
              </a:solidFill>
            </a:endParaRPr>
          </a:p>
          <a:p>
            <a:pPr indent="-330200" lvl="1" marL="914400" rtl="0" algn="l">
              <a:lnSpc>
                <a:spcPct val="105000"/>
              </a:lnSpc>
              <a:spcBef>
                <a:spcPts val="300"/>
              </a:spcBef>
              <a:spcAft>
                <a:spcPts val="0"/>
              </a:spcAft>
              <a:buClr>
                <a:srgbClr val="07336F"/>
              </a:buClr>
              <a:buSzPts val="1600"/>
              <a:buFont typeface="Calibri"/>
              <a:buChar char="○"/>
            </a:pPr>
            <a:r>
              <a:rPr lang="en-US" sz="2000">
                <a:solidFill>
                  <a:srgbClr val="07336F"/>
                </a:solidFill>
              </a:rPr>
              <a:t>Provide L1 &amp; L2 grazing angle GNSS-R observations for sea ice and altimetry measurements.</a:t>
            </a:r>
            <a:endParaRPr sz="2000">
              <a:solidFill>
                <a:srgbClr val="07336F"/>
              </a:solidFill>
            </a:endParaRPr>
          </a:p>
          <a:p>
            <a:pPr indent="-330200" lvl="1" marL="914400" rtl="0" algn="l">
              <a:lnSpc>
                <a:spcPct val="105000"/>
              </a:lnSpc>
              <a:spcBef>
                <a:spcPts val="300"/>
              </a:spcBef>
              <a:spcAft>
                <a:spcPts val="0"/>
              </a:spcAft>
              <a:buClr>
                <a:srgbClr val="07336F"/>
              </a:buClr>
              <a:buSzPts val="1600"/>
              <a:buChar char="○"/>
            </a:pPr>
            <a:r>
              <a:rPr lang="en-US" sz="2000">
                <a:solidFill>
                  <a:srgbClr val="07336F"/>
                </a:solidFill>
              </a:rPr>
              <a:t>Produce</a:t>
            </a:r>
            <a:r>
              <a:rPr lang="en-US" sz="2000">
                <a:solidFill>
                  <a:srgbClr val="07336F"/>
                </a:solidFill>
              </a:rPr>
              <a:t> calibrated Delay Doppler Maps and Specular reflection point location estimates.</a:t>
            </a:r>
            <a:endParaRPr sz="2000">
              <a:solidFill>
                <a:srgbClr val="07336F"/>
              </a:solidFill>
            </a:endParaRPr>
          </a:p>
          <a:p>
            <a:pPr indent="-330200" lvl="1" marL="914400" rtl="0" algn="l">
              <a:lnSpc>
                <a:spcPct val="105000"/>
              </a:lnSpc>
              <a:spcBef>
                <a:spcPts val="300"/>
              </a:spcBef>
              <a:spcAft>
                <a:spcPts val="0"/>
              </a:spcAft>
              <a:buClr>
                <a:srgbClr val="07336F"/>
              </a:buClr>
              <a:buSzPts val="1600"/>
              <a:buFont typeface="Calibri"/>
              <a:buChar char="○"/>
            </a:pPr>
            <a:r>
              <a:rPr lang="en-US" sz="2000">
                <a:solidFill>
                  <a:srgbClr val="07336F"/>
                </a:solidFill>
              </a:rPr>
              <a:t>NESDIS &amp; NWS will compare the commercial GNSS-R                                                                              measurements with other more traditional sat measurements.</a:t>
            </a:r>
            <a:endParaRPr sz="2000">
              <a:solidFill>
                <a:srgbClr val="07336F"/>
              </a:solidFill>
            </a:endParaRPr>
          </a:p>
          <a:p>
            <a:pPr indent="-330200" lvl="1" marL="914400" rtl="0" algn="l">
              <a:lnSpc>
                <a:spcPct val="105000"/>
              </a:lnSpc>
              <a:spcBef>
                <a:spcPts val="300"/>
              </a:spcBef>
              <a:spcAft>
                <a:spcPts val="0"/>
              </a:spcAft>
              <a:buClr>
                <a:srgbClr val="07336F"/>
              </a:buClr>
              <a:buSzPts val="1600"/>
              <a:buChar char="○"/>
            </a:pPr>
            <a:r>
              <a:rPr lang="en-US" sz="2000">
                <a:solidFill>
                  <a:srgbClr val="07336F"/>
                </a:solidFill>
              </a:rPr>
              <a:t>Leverage past reflectometry research with </a:t>
            </a:r>
            <a:r>
              <a:rPr lang="en-US" sz="2000">
                <a:solidFill>
                  <a:srgbClr val="07336F"/>
                </a:solidFill>
              </a:rPr>
              <a:t>                                                                                                 </a:t>
            </a:r>
            <a:r>
              <a:rPr lang="en-US" sz="2000">
                <a:solidFill>
                  <a:srgbClr val="07336F"/>
                </a:solidFill>
              </a:rPr>
              <a:t>NASA-led Cyclone GNSS (CYGNSS) mission.</a:t>
            </a:r>
            <a:endParaRPr sz="2000">
              <a:solidFill>
                <a:srgbClr val="07336F"/>
              </a:solidFill>
            </a:endParaRPr>
          </a:p>
          <a:p>
            <a:pPr indent="-330200" lvl="1" marL="914400" rtl="0" algn="l">
              <a:lnSpc>
                <a:spcPct val="105000"/>
              </a:lnSpc>
              <a:spcBef>
                <a:spcPts val="300"/>
              </a:spcBef>
              <a:spcAft>
                <a:spcPts val="0"/>
              </a:spcAft>
              <a:buClr>
                <a:srgbClr val="07336F"/>
              </a:buClr>
              <a:buSzPts val="1600"/>
              <a:buChar char="○"/>
            </a:pPr>
            <a:r>
              <a:rPr lang="en-US" sz="2000">
                <a:solidFill>
                  <a:srgbClr val="07336F"/>
                </a:solidFill>
              </a:rPr>
              <a:t>Investigate insights into other </a:t>
            </a:r>
            <a:r>
              <a:rPr lang="en-US" sz="2000">
                <a:solidFill>
                  <a:srgbClr val="07336F"/>
                </a:solidFill>
              </a:rPr>
              <a:t>parameters</a:t>
            </a:r>
            <a:r>
              <a:rPr lang="en-US" sz="2000">
                <a:solidFill>
                  <a:srgbClr val="07336F"/>
                </a:solidFill>
              </a:rPr>
              <a:t>                                                                                                                  </a:t>
            </a:r>
            <a:r>
              <a:rPr lang="en-US" sz="2000">
                <a:solidFill>
                  <a:srgbClr val="07336F"/>
                </a:solidFill>
              </a:rPr>
              <a:t>(e.g. sea ice, soil moisture, flood mapping).</a:t>
            </a:r>
            <a:endParaRPr sz="2200">
              <a:solidFill>
                <a:srgbClr val="07336F"/>
              </a:solidFill>
            </a:endParaRPr>
          </a:p>
          <a:p>
            <a:pPr indent="-342900" lvl="0" marL="457200" rtl="0" algn="l">
              <a:lnSpc>
                <a:spcPct val="100000"/>
              </a:lnSpc>
              <a:spcBef>
                <a:spcPts val="0"/>
              </a:spcBef>
              <a:spcAft>
                <a:spcPts val="0"/>
              </a:spcAft>
              <a:buClr>
                <a:srgbClr val="07336F"/>
              </a:buClr>
              <a:buSzPts val="1800"/>
              <a:buChar char="●"/>
            </a:pPr>
            <a:r>
              <a:rPr lang="en-US" sz="2400">
                <a:solidFill>
                  <a:srgbClr val="07336F"/>
                </a:solidFill>
              </a:rPr>
              <a:t>On Sep 18, 2023, NOAA awarded a contract to Spire.</a:t>
            </a:r>
            <a:endParaRPr sz="2400">
              <a:solidFill>
                <a:srgbClr val="07336F"/>
              </a:solidFill>
            </a:endParaRPr>
          </a:p>
          <a:p>
            <a:pPr indent="-330200" lvl="1" marL="914400" rtl="0" algn="l">
              <a:lnSpc>
                <a:spcPct val="100000"/>
              </a:lnSpc>
              <a:spcBef>
                <a:spcPts val="0"/>
              </a:spcBef>
              <a:spcAft>
                <a:spcPts val="0"/>
              </a:spcAft>
              <a:buClr>
                <a:srgbClr val="07336F"/>
              </a:buClr>
              <a:buSzPts val="1600"/>
              <a:buFont typeface="Calibri"/>
              <a:buChar char="○"/>
            </a:pPr>
            <a:r>
              <a:rPr lang="en-US" sz="2000">
                <a:solidFill>
                  <a:srgbClr val="07336F"/>
                </a:solidFill>
              </a:rPr>
              <a:t>Began Oct 25, 2023 for one year</a:t>
            </a:r>
            <a:endParaRPr sz="1600">
              <a:solidFill>
                <a:srgbClr val="07336F"/>
              </a:solidFill>
            </a:endParaRPr>
          </a:p>
        </p:txBody>
      </p:sp>
      <p:sp>
        <p:nvSpPr>
          <p:cNvPr id="329" name="Google Shape;329;g28b6fe292a2_0_721"/>
          <p:cNvSpPr txBox="1"/>
          <p:nvPr>
            <p:ph idx="4294967295" type="title"/>
          </p:nvPr>
        </p:nvSpPr>
        <p:spPr>
          <a:xfrm>
            <a:off x="1162050" y="11729"/>
            <a:ext cx="9867900" cy="7254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2400"/>
              <a:buNone/>
            </a:pPr>
            <a:r>
              <a:rPr lang="en-US" sz="3800">
                <a:solidFill>
                  <a:srgbClr val="07336F"/>
                </a:solidFill>
              </a:rPr>
              <a:t>Ocean Surface Winds (</a:t>
            </a:r>
            <a:r>
              <a:rPr b="1" lang="en-US" sz="3800">
                <a:solidFill>
                  <a:srgbClr val="07336F"/>
                </a:solidFill>
              </a:rPr>
              <a:t>OSW) Pilot </a:t>
            </a:r>
            <a:r>
              <a:rPr lang="en-US" sz="3800">
                <a:solidFill>
                  <a:srgbClr val="07336F"/>
                </a:solidFill>
              </a:rPr>
              <a:t>Overview</a:t>
            </a:r>
            <a:endParaRPr b="1" sz="3800">
              <a:solidFill>
                <a:srgbClr val="07336F"/>
              </a:solidFill>
            </a:endParaRPr>
          </a:p>
        </p:txBody>
      </p:sp>
      <p:pic>
        <p:nvPicPr>
          <p:cNvPr id="330" name="Google Shape;330;g28b6fe292a2_0_721"/>
          <p:cNvPicPr preferRelativeResize="0"/>
          <p:nvPr/>
        </p:nvPicPr>
        <p:blipFill rotWithShape="1">
          <a:blip r:embed="rId3">
            <a:alphaModFix/>
          </a:blip>
          <a:srcRect b="0" l="0" r="0" t="0"/>
          <a:stretch/>
        </p:blipFill>
        <p:spPr>
          <a:xfrm>
            <a:off x="7713100" y="3138575"/>
            <a:ext cx="4174999" cy="3193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28b6fe292a2_0_510"/>
          <p:cNvSpPr txBox="1"/>
          <p:nvPr>
            <p:ph type="title"/>
          </p:nvPr>
        </p:nvSpPr>
        <p:spPr>
          <a:xfrm>
            <a:off x="0" y="-37650"/>
            <a:ext cx="12115800" cy="841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b="1" lang="en-US" sz="3800">
                <a:solidFill>
                  <a:srgbClr val="07336F"/>
                </a:solidFill>
              </a:rPr>
              <a:t>Ocean Surface Winds (OSW) Pilot Schedule</a:t>
            </a:r>
            <a:endParaRPr b="1" sz="3800">
              <a:solidFill>
                <a:srgbClr val="07336F"/>
              </a:solidFill>
            </a:endParaRPr>
          </a:p>
        </p:txBody>
      </p:sp>
      <p:grpSp>
        <p:nvGrpSpPr>
          <p:cNvPr id="337" name="Google Shape;337;g28b6fe292a2_0_510"/>
          <p:cNvGrpSpPr/>
          <p:nvPr/>
        </p:nvGrpSpPr>
        <p:grpSpPr>
          <a:xfrm>
            <a:off x="747584" y="1579318"/>
            <a:ext cx="10693400" cy="3746400"/>
            <a:chOff x="381824" y="2175003"/>
            <a:chExt cx="10693400" cy="3746400"/>
          </a:xfrm>
        </p:grpSpPr>
        <p:sp>
          <p:nvSpPr>
            <p:cNvPr id="338" name="Google Shape;338;g28b6fe292a2_0_510"/>
            <p:cNvSpPr/>
            <p:nvPr/>
          </p:nvSpPr>
          <p:spPr>
            <a:xfrm>
              <a:off x="5423378" y="2186703"/>
              <a:ext cx="1688100" cy="3734700"/>
            </a:xfrm>
            <a:prstGeom prst="rect">
              <a:avLst/>
            </a:prstGeom>
            <a:solidFill>
              <a:srgbClr val="000000">
                <a:alpha val="0"/>
              </a:srgbClr>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39" name="Google Shape;339;g28b6fe292a2_0_510"/>
            <p:cNvCxnSpPr/>
            <p:nvPr/>
          </p:nvCxnSpPr>
          <p:spPr>
            <a:xfrm>
              <a:off x="3745722" y="2350493"/>
              <a:ext cx="7500" cy="3570600"/>
            </a:xfrm>
            <a:prstGeom prst="straightConnector1">
              <a:avLst/>
            </a:prstGeom>
            <a:noFill/>
            <a:ln cap="flat" cmpd="sng" w="9525">
              <a:solidFill>
                <a:srgbClr val="888888"/>
              </a:solidFill>
              <a:prstDash val="solid"/>
              <a:round/>
              <a:headEnd len="sm" w="sm" type="none"/>
              <a:tailEnd len="sm" w="sm" type="none"/>
            </a:ln>
          </p:spPr>
        </p:cxnSp>
        <p:sp>
          <p:nvSpPr>
            <p:cNvPr id="340" name="Google Shape;340;g28b6fe292a2_0_510"/>
            <p:cNvSpPr/>
            <p:nvPr/>
          </p:nvSpPr>
          <p:spPr>
            <a:xfrm>
              <a:off x="2047305" y="2186703"/>
              <a:ext cx="1688100" cy="3734700"/>
            </a:xfrm>
            <a:prstGeom prst="rect">
              <a:avLst/>
            </a:prstGeom>
            <a:solidFill>
              <a:srgbClr val="000000">
                <a:alpha val="0"/>
              </a:srgbClr>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g28b6fe292a2_0_510"/>
            <p:cNvSpPr/>
            <p:nvPr/>
          </p:nvSpPr>
          <p:spPr>
            <a:xfrm>
              <a:off x="921918" y="2186703"/>
              <a:ext cx="1125600" cy="3734700"/>
            </a:xfrm>
            <a:prstGeom prst="rect">
              <a:avLst/>
            </a:prstGeom>
            <a:solidFill>
              <a:srgbClr val="000000">
                <a:alpha val="0"/>
              </a:srgbClr>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g28b6fe292a2_0_510"/>
            <p:cNvSpPr/>
            <p:nvPr/>
          </p:nvSpPr>
          <p:spPr>
            <a:xfrm>
              <a:off x="3735518" y="2186703"/>
              <a:ext cx="1688100" cy="3734700"/>
            </a:xfrm>
            <a:prstGeom prst="rect">
              <a:avLst/>
            </a:prstGeom>
            <a:solidFill>
              <a:srgbClr val="000000">
                <a:alpha val="0"/>
              </a:srgbClr>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g28b6fe292a2_0_510"/>
            <p:cNvSpPr/>
            <p:nvPr/>
          </p:nvSpPr>
          <p:spPr>
            <a:xfrm>
              <a:off x="8799577" y="2186703"/>
              <a:ext cx="1688100" cy="3734700"/>
            </a:xfrm>
            <a:prstGeom prst="rect">
              <a:avLst/>
            </a:prstGeom>
            <a:solidFill>
              <a:srgbClr val="000000">
                <a:alpha val="0"/>
              </a:srgbClr>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28b6fe292a2_0_510"/>
            <p:cNvSpPr/>
            <p:nvPr/>
          </p:nvSpPr>
          <p:spPr>
            <a:xfrm>
              <a:off x="7111378" y="2186703"/>
              <a:ext cx="1688100" cy="3734700"/>
            </a:xfrm>
            <a:prstGeom prst="rect">
              <a:avLst/>
            </a:prstGeom>
            <a:solidFill>
              <a:srgbClr val="000000">
                <a:alpha val="0"/>
              </a:srgbClr>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g28b6fe292a2_0_510"/>
            <p:cNvSpPr/>
            <p:nvPr/>
          </p:nvSpPr>
          <p:spPr>
            <a:xfrm>
              <a:off x="1484605" y="2175003"/>
              <a:ext cx="562800" cy="3513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Sep</a:t>
              </a:r>
              <a:endParaRPr b="0" i="0" sz="1200" u="none" cap="none" strike="noStrike">
                <a:solidFill>
                  <a:srgbClr val="000000"/>
                </a:solidFill>
                <a:latin typeface="Arial"/>
                <a:ea typeface="Arial"/>
                <a:cs typeface="Arial"/>
                <a:sym typeface="Arial"/>
              </a:endParaRPr>
            </a:p>
          </p:txBody>
        </p:sp>
        <p:sp>
          <p:nvSpPr>
            <p:cNvPr id="346" name="Google Shape;346;g28b6fe292a2_0_510"/>
            <p:cNvSpPr/>
            <p:nvPr/>
          </p:nvSpPr>
          <p:spPr>
            <a:xfrm>
              <a:off x="2047296" y="2175003"/>
              <a:ext cx="562800" cy="351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Oct</a:t>
              </a:r>
              <a:endParaRPr b="0" i="0" sz="1200" u="none" cap="none" strike="noStrike">
                <a:solidFill>
                  <a:srgbClr val="000000"/>
                </a:solidFill>
                <a:latin typeface="Arial"/>
                <a:ea typeface="Arial"/>
                <a:cs typeface="Arial"/>
                <a:sym typeface="Arial"/>
              </a:endParaRPr>
            </a:p>
          </p:txBody>
        </p:sp>
        <p:sp>
          <p:nvSpPr>
            <p:cNvPr id="347" name="Google Shape;347;g28b6fe292a2_0_510"/>
            <p:cNvSpPr/>
            <p:nvPr/>
          </p:nvSpPr>
          <p:spPr>
            <a:xfrm>
              <a:off x="2609987" y="2175003"/>
              <a:ext cx="562800" cy="3513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Nov</a:t>
              </a:r>
              <a:endParaRPr b="0" i="0" sz="1200" u="none" cap="none" strike="noStrike">
                <a:solidFill>
                  <a:srgbClr val="000000"/>
                </a:solidFill>
                <a:latin typeface="Arial"/>
                <a:ea typeface="Arial"/>
                <a:cs typeface="Arial"/>
                <a:sym typeface="Arial"/>
              </a:endParaRPr>
            </a:p>
          </p:txBody>
        </p:sp>
        <p:sp>
          <p:nvSpPr>
            <p:cNvPr id="348" name="Google Shape;348;g28b6fe292a2_0_510"/>
            <p:cNvSpPr/>
            <p:nvPr/>
          </p:nvSpPr>
          <p:spPr>
            <a:xfrm>
              <a:off x="3172678" y="2175003"/>
              <a:ext cx="562800" cy="351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Dec</a:t>
              </a:r>
              <a:endParaRPr b="0" i="0" sz="1200" u="none" cap="none" strike="noStrike">
                <a:solidFill>
                  <a:srgbClr val="000000"/>
                </a:solidFill>
                <a:latin typeface="Arial"/>
                <a:ea typeface="Arial"/>
                <a:cs typeface="Arial"/>
                <a:sym typeface="Arial"/>
              </a:endParaRPr>
            </a:p>
          </p:txBody>
        </p:sp>
        <p:sp>
          <p:nvSpPr>
            <p:cNvPr id="349" name="Google Shape;349;g28b6fe292a2_0_510"/>
            <p:cNvSpPr/>
            <p:nvPr/>
          </p:nvSpPr>
          <p:spPr>
            <a:xfrm>
              <a:off x="3735369" y="2175003"/>
              <a:ext cx="562800" cy="3513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Jan</a:t>
              </a:r>
              <a:endParaRPr b="0" i="0" sz="1200" u="none" cap="none" strike="noStrike">
                <a:solidFill>
                  <a:srgbClr val="000000"/>
                </a:solidFill>
                <a:latin typeface="Arial"/>
                <a:ea typeface="Arial"/>
                <a:cs typeface="Arial"/>
                <a:sym typeface="Arial"/>
              </a:endParaRPr>
            </a:p>
          </p:txBody>
        </p:sp>
        <p:sp>
          <p:nvSpPr>
            <p:cNvPr id="350" name="Google Shape;350;g28b6fe292a2_0_510"/>
            <p:cNvSpPr/>
            <p:nvPr/>
          </p:nvSpPr>
          <p:spPr>
            <a:xfrm>
              <a:off x="4298060" y="2175003"/>
              <a:ext cx="562800" cy="351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Feb</a:t>
              </a:r>
              <a:endParaRPr b="0" i="0" sz="1200" u="none" cap="none" strike="noStrike">
                <a:solidFill>
                  <a:srgbClr val="000000"/>
                </a:solidFill>
                <a:latin typeface="Arial"/>
                <a:ea typeface="Arial"/>
                <a:cs typeface="Arial"/>
                <a:sym typeface="Arial"/>
              </a:endParaRPr>
            </a:p>
          </p:txBody>
        </p:sp>
        <p:sp>
          <p:nvSpPr>
            <p:cNvPr id="351" name="Google Shape;351;g28b6fe292a2_0_510"/>
            <p:cNvSpPr/>
            <p:nvPr/>
          </p:nvSpPr>
          <p:spPr>
            <a:xfrm>
              <a:off x="4860752" y="2175003"/>
              <a:ext cx="562800" cy="3513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Mar</a:t>
              </a:r>
              <a:endParaRPr b="0" i="0" sz="1200" u="none" cap="none" strike="noStrike">
                <a:solidFill>
                  <a:srgbClr val="000000"/>
                </a:solidFill>
                <a:latin typeface="Arial"/>
                <a:ea typeface="Arial"/>
                <a:cs typeface="Arial"/>
                <a:sym typeface="Arial"/>
              </a:endParaRPr>
            </a:p>
          </p:txBody>
        </p:sp>
        <p:sp>
          <p:nvSpPr>
            <p:cNvPr id="352" name="Google Shape;352;g28b6fe292a2_0_510"/>
            <p:cNvSpPr/>
            <p:nvPr/>
          </p:nvSpPr>
          <p:spPr>
            <a:xfrm>
              <a:off x="5423443" y="2175003"/>
              <a:ext cx="562800" cy="351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Apr </a:t>
              </a:r>
              <a:endParaRPr b="0" i="0" sz="1200" u="none" cap="none" strike="noStrike">
                <a:solidFill>
                  <a:srgbClr val="000000"/>
                </a:solidFill>
                <a:latin typeface="Arial"/>
                <a:ea typeface="Arial"/>
                <a:cs typeface="Arial"/>
                <a:sym typeface="Arial"/>
              </a:endParaRPr>
            </a:p>
          </p:txBody>
        </p:sp>
        <p:sp>
          <p:nvSpPr>
            <p:cNvPr id="353" name="Google Shape;353;g28b6fe292a2_0_510"/>
            <p:cNvSpPr/>
            <p:nvPr/>
          </p:nvSpPr>
          <p:spPr>
            <a:xfrm>
              <a:off x="5986126" y="2175003"/>
              <a:ext cx="562800" cy="3513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May</a:t>
              </a:r>
              <a:endParaRPr b="0" i="0" sz="1200" u="none" cap="none" strike="noStrike">
                <a:solidFill>
                  <a:srgbClr val="000000"/>
                </a:solidFill>
                <a:latin typeface="Arial"/>
                <a:ea typeface="Arial"/>
                <a:cs typeface="Arial"/>
                <a:sym typeface="Arial"/>
              </a:endParaRPr>
            </a:p>
          </p:txBody>
        </p:sp>
        <p:sp>
          <p:nvSpPr>
            <p:cNvPr id="354" name="Google Shape;354;g28b6fe292a2_0_510"/>
            <p:cNvSpPr/>
            <p:nvPr/>
          </p:nvSpPr>
          <p:spPr>
            <a:xfrm>
              <a:off x="6548817" y="2175003"/>
              <a:ext cx="562800" cy="351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Jun</a:t>
              </a:r>
              <a:endParaRPr b="0" i="0" sz="1200" u="none" cap="none" strike="noStrike">
                <a:solidFill>
                  <a:srgbClr val="000000"/>
                </a:solidFill>
                <a:latin typeface="Arial"/>
                <a:ea typeface="Arial"/>
                <a:cs typeface="Arial"/>
                <a:sym typeface="Arial"/>
              </a:endParaRPr>
            </a:p>
          </p:txBody>
        </p:sp>
        <p:sp>
          <p:nvSpPr>
            <p:cNvPr id="355" name="Google Shape;355;g28b6fe292a2_0_510"/>
            <p:cNvSpPr/>
            <p:nvPr/>
          </p:nvSpPr>
          <p:spPr>
            <a:xfrm>
              <a:off x="7111508" y="2175003"/>
              <a:ext cx="562800" cy="3513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Jul</a:t>
              </a:r>
              <a:endParaRPr b="0" i="0" sz="1200" u="none" cap="none" strike="noStrike">
                <a:solidFill>
                  <a:srgbClr val="000000"/>
                </a:solidFill>
                <a:latin typeface="Arial"/>
                <a:ea typeface="Arial"/>
                <a:cs typeface="Arial"/>
                <a:sym typeface="Arial"/>
              </a:endParaRPr>
            </a:p>
          </p:txBody>
        </p:sp>
        <p:sp>
          <p:nvSpPr>
            <p:cNvPr id="356" name="Google Shape;356;g28b6fe292a2_0_510"/>
            <p:cNvSpPr/>
            <p:nvPr/>
          </p:nvSpPr>
          <p:spPr>
            <a:xfrm>
              <a:off x="7674199" y="2175003"/>
              <a:ext cx="562800" cy="351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Aug</a:t>
              </a:r>
              <a:endParaRPr b="0" i="0" sz="1200" u="none" cap="none" strike="noStrike">
                <a:solidFill>
                  <a:srgbClr val="000000"/>
                </a:solidFill>
                <a:latin typeface="Arial"/>
                <a:ea typeface="Arial"/>
                <a:cs typeface="Arial"/>
                <a:sym typeface="Arial"/>
              </a:endParaRPr>
            </a:p>
          </p:txBody>
        </p:sp>
        <p:sp>
          <p:nvSpPr>
            <p:cNvPr id="357" name="Google Shape;357;g28b6fe292a2_0_510"/>
            <p:cNvSpPr/>
            <p:nvPr/>
          </p:nvSpPr>
          <p:spPr>
            <a:xfrm>
              <a:off x="8236890" y="2175003"/>
              <a:ext cx="562800" cy="3513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Sep</a:t>
              </a:r>
              <a:endParaRPr b="0" i="0" sz="1200" u="none" cap="none" strike="noStrike">
                <a:solidFill>
                  <a:srgbClr val="000000"/>
                </a:solidFill>
                <a:latin typeface="Arial"/>
                <a:ea typeface="Arial"/>
                <a:cs typeface="Arial"/>
                <a:sym typeface="Arial"/>
              </a:endParaRPr>
            </a:p>
          </p:txBody>
        </p:sp>
        <p:sp>
          <p:nvSpPr>
            <p:cNvPr id="358" name="Google Shape;358;g28b6fe292a2_0_510"/>
            <p:cNvSpPr/>
            <p:nvPr/>
          </p:nvSpPr>
          <p:spPr>
            <a:xfrm>
              <a:off x="8799582" y="2175003"/>
              <a:ext cx="562800" cy="351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Oct</a:t>
              </a:r>
              <a:endParaRPr b="0" i="0" sz="1200" u="none" cap="none" strike="noStrike">
                <a:solidFill>
                  <a:srgbClr val="000000"/>
                </a:solidFill>
                <a:latin typeface="Arial"/>
                <a:ea typeface="Arial"/>
                <a:cs typeface="Arial"/>
                <a:sym typeface="Arial"/>
              </a:endParaRPr>
            </a:p>
          </p:txBody>
        </p:sp>
        <p:sp>
          <p:nvSpPr>
            <p:cNvPr id="359" name="Google Shape;359;g28b6fe292a2_0_510"/>
            <p:cNvSpPr/>
            <p:nvPr/>
          </p:nvSpPr>
          <p:spPr>
            <a:xfrm>
              <a:off x="9362273" y="2175003"/>
              <a:ext cx="562800" cy="3513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Nov</a:t>
              </a:r>
              <a:endParaRPr b="0" i="0" sz="1200" u="none" cap="none" strike="noStrike">
                <a:solidFill>
                  <a:srgbClr val="000000"/>
                </a:solidFill>
                <a:latin typeface="Arial"/>
                <a:ea typeface="Arial"/>
                <a:cs typeface="Arial"/>
                <a:sym typeface="Arial"/>
              </a:endParaRPr>
            </a:p>
          </p:txBody>
        </p:sp>
        <p:sp>
          <p:nvSpPr>
            <p:cNvPr id="360" name="Google Shape;360;g28b6fe292a2_0_510"/>
            <p:cNvSpPr/>
            <p:nvPr/>
          </p:nvSpPr>
          <p:spPr>
            <a:xfrm>
              <a:off x="9924964" y="2175003"/>
              <a:ext cx="562800" cy="351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Dec</a:t>
              </a:r>
              <a:endParaRPr b="0" i="0" sz="1200" u="none" cap="none" strike="noStrike">
                <a:solidFill>
                  <a:srgbClr val="000000"/>
                </a:solidFill>
                <a:latin typeface="Arial"/>
                <a:ea typeface="Arial"/>
                <a:cs typeface="Arial"/>
                <a:sym typeface="Arial"/>
              </a:endParaRPr>
            </a:p>
          </p:txBody>
        </p:sp>
        <p:sp>
          <p:nvSpPr>
            <p:cNvPr id="361" name="Google Shape;361;g28b6fe292a2_0_510"/>
            <p:cNvSpPr/>
            <p:nvPr/>
          </p:nvSpPr>
          <p:spPr>
            <a:xfrm>
              <a:off x="921918" y="2175003"/>
              <a:ext cx="562800" cy="351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Aug</a:t>
              </a:r>
              <a:endParaRPr b="0" i="0" sz="1200" u="none" cap="none" strike="noStrike">
                <a:solidFill>
                  <a:srgbClr val="000000"/>
                </a:solidFill>
                <a:latin typeface="Arial"/>
                <a:ea typeface="Arial"/>
                <a:cs typeface="Arial"/>
                <a:sym typeface="Arial"/>
              </a:endParaRPr>
            </a:p>
          </p:txBody>
        </p:sp>
        <p:sp>
          <p:nvSpPr>
            <p:cNvPr id="362" name="Google Shape;362;g28b6fe292a2_0_510"/>
            <p:cNvSpPr/>
            <p:nvPr/>
          </p:nvSpPr>
          <p:spPr>
            <a:xfrm>
              <a:off x="933680" y="2783733"/>
              <a:ext cx="259800" cy="415500"/>
            </a:xfrm>
            <a:prstGeom prst="rect">
              <a:avLst/>
            </a:prstGeom>
            <a:solidFill>
              <a:srgbClr val="FEE599"/>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28b6fe292a2_0_510"/>
            <p:cNvSpPr txBox="1"/>
            <p:nvPr/>
          </p:nvSpPr>
          <p:spPr>
            <a:xfrm rot="-2695928">
              <a:off x="455578" y="3213432"/>
              <a:ext cx="537331" cy="431053"/>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RFP</a:t>
              </a:r>
              <a:endParaRPr b="0" i="0" sz="1600" u="none" cap="none" strike="noStrike">
                <a:solidFill>
                  <a:srgbClr val="000000"/>
                </a:solidFill>
                <a:latin typeface="Calibri"/>
                <a:ea typeface="Calibri"/>
                <a:cs typeface="Calibri"/>
                <a:sym typeface="Calibri"/>
              </a:endParaRPr>
            </a:p>
          </p:txBody>
        </p:sp>
        <p:sp>
          <p:nvSpPr>
            <p:cNvPr id="364" name="Google Shape;364;g28b6fe292a2_0_510"/>
            <p:cNvSpPr/>
            <p:nvPr/>
          </p:nvSpPr>
          <p:spPr>
            <a:xfrm>
              <a:off x="1193924" y="2783733"/>
              <a:ext cx="482400" cy="415500"/>
            </a:xfrm>
            <a:prstGeom prst="rect">
              <a:avLst/>
            </a:prstGeom>
            <a:solidFill>
              <a:srgbClr val="FEE599"/>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g28b6fe292a2_0_510"/>
            <p:cNvSpPr/>
            <p:nvPr/>
          </p:nvSpPr>
          <p:spPr>
            <a:xfrm>
              <a:off x="2530612" y="3401825"/>
              <a:ext cx="1688100" cy="415500"/>
            </a:xfrm>
            <a:prstGeom prst="rect">
              <a:avLst/>
            </a:prstGeom>
            <a:solidFill>
              <a:srgbClr val="B6D7A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Preparation</a:t>
              </a:r>
              <a:endParaRPr b="1" i="0" sz="1600" u="none" cap="none" strike="noStrike">
                <a:solidFill>
                  <a:schemeClr val="dk1"/>
                </a:solidFill>
                <a:latin typeface="Arial"/>
                <a:ea typeface="Arial"/>
                <a:cs typeface="Arial"/>
                <a:sym typeface="Arial"/>
              </a:endParaRPr>
            </a:p>
          </p:txBody>
        </p:sp>
        <p:sp>
          <p:nvSpPr>
            <p:cNvPr id="366" name="Google Shape;366;g28b6fe292a2_0_510"/>
            <p:cNvSpPr/>
            <p:nvPr/>
          </p:nvSpPr>
          <p:spPr>
            <a:xfrm>
              <a:off x="4234608" y="3990562"/>
              <a:ext cx="3376200" cy="415500"/>
            </a:xfrm>
            <a:prstGeom prst="rect">
              <a:avLst/>
            </a:prstGeom>
            <a:solidFill>
              <a:srgbClr val="B6D7A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Data Delivery Period</a:t>
              </a:r>
              <a:endParaRPr b="1" i="0" sz="1600" u="none" cap="none" strike="noStrike">
                <a:solidFill>
                  <a:schemeClr val="dk1"/>
                </a:solidFill>
                <a:latin typeface="Arial"/>
                <a:ea typeface="Arial"/>
                <a:cs typeface="Arial"/>
                <a:sym typeface="Arial"/>
              </a:endParaRPr>
            </a:p>
          </p:txBody>
        </p:sp>
        <p:sp>
          <p:nvSpPr>
            <p:cNvPr id="367" name="Google Shape;367;g28b6fe292a2_0_510"/>
            <p:cNvSpPr/>
            <p:nvPr/>
          </p:nvSpPr>
          <p:spPr>
            <a:xfrm>
              <a:off x="5088124" y="5433977"/>
              <a:ext cx="5987100" cy="415500"/>
            </a:xfrm>
            <a:prstGeom prst="rect">
              <a:avLst/>
            </a:prstGeom>
            <a:solidFill>
              <a:srgbClr val="FEE599"/>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CDP Team: Data Assessment, Evaluation &amp; Reporting</a:t>
              </a:r>
              <a:endParaRPr b="1" i="0" sz="1400" u="none" cap="none" strike="noStrike">
                <a:solidFill>
                  <a:schemeClr val="dk1"/>
                </a:solidFill>
                <a:latin typeface="Arial"/>
                <a:ea typeface="Arial"/>
                <a:cs typeface="Arial"/>
                <a:sym typeface="Arial"/>
              </a:endParaRPr>
            </a:p>
          </p:txBody>
        </p:sp>
        <p:sp>
          <p:nvSpPr>
            <p:cNvPr id="368" name="Google Shape;368;g28b6fe292a2_0_510"/>
            <p:cNvSpPr txBox="1"/>
            <p:nvPr/>
          </p:nvSpPr>
          <p:spPr>
            <a:xfrm rot="-2690945">
              <a:off x="465456" y="3449766"/>
              <a:ext cx="1208096" cy="431054"/>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Evaluation</a:t>
              </a:r>
              <a:endParaRPr b="0" i="0" sz="1600" u="none" cap="none" strike="noStrike">
                <a:solidFill>
                  <a:srgbClr val="000000"/>
                </a:solidFill>
                <a:latin typeface="Calibri"/>
                <a:ea typeface="Calibri"/>
                <a:cs typeface="Calibri"/>
                <a:sym typeface="Calibri"/>
              </a:endParaRPr>
            </a:p>
          </p:txBody>
        </p:sp>
        <p:sp>
          <p:nvSpPr>
            <p:cNvPr id="369" name="Google Shape;369;g28b6fe292a2_0_510"/>
            <p:cNvSpPr txBox="1"/>
            <p:nvPr/>
          </p:nvSpPr>
          <p:spPr>
            <a:xfrm rot="-2810009">
              <a:off x="1054067" y="3442301"/>
              <a:ext cx="1054200" cy="431061"/>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Award(s)</a:t>
              </a:r>
              <a:endParaRPr b="0" i="0" sz="1600" u="none" cap="none" strike="noStrike">
                <a:solidFill>
                  <a:srgbClr val="000000"/>
                </a:solidFill>
                <a:latin typeface="Calibri"/>
                <a:ea typeface="Calibri"/>
                <a:cs typeface="Calibri"/>
                <a:sym typeface="Calibri"/>
              </a:endParaRPr>
            </a:p>
          </p:txBody>
        </p:sp>
        <p:sp>
          <p:nvSpPr>
            <p:cNvPr id="370" name="Google Shape;370;g28b6fe292a2_0_510"/>
            <p:cNvSpPr/>
            <p:nvPr/>
          </p:nvSpPr>
          <p:spPr>
            <a:xfrm>
              <a:off x="3007601" y="2489713"/>
              <a:ext cx="737700" cy="351300"/>
            </a:xfrm>
            <a:prstGeom prst="rect">
              <a:avLst/>
            </a:prstGeom>
            <a:solidFill>
              <a:srgbClr val="000000">
                <a:alpha val="0"/>
              </a:srgbClr>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2023</a:t>
              </a:r>
              <a:endParaRPr b="1" i="0" sz="1400" u="none" cap="none" strike="noStrike">
                <a:solidFill>
                  <a:srgbClr val="000000"/>
                </a:solidFill>
                <a:latin typeface="Arial"/>
                <a:ea typeface="Arial"/>
                <a:cs typeface="Arial"/>
                <a:sym typeface="Arial"/>
              </a:endParaRPr>
            </a:p>
          </p:txBody>
        </p:sp>
        <p:sp>
          <p:nvSpPr>
            <p:cNvPr id="371" name="Google Shape;371;g28b6fe292a2_0_510"/>
            <p:cNvSpPr/>
            <p:nvPr/>
          </p:nvSpPr>
          <p:spPr>
            <a:xfrm>
              <a:off x="1737639" y="2848098"/>
              <a:ext cx="228600" cy="228600"/>
            </a:xfrm>
            <a:prstGeom prst="star5">
              <a:avLst>
                <a:gd fmla="val 19098" name="adj"/>
                <a:gd fmla="val 105146" name="hf"/>
                <a:gd fmla="val 110557" name="vf"/>
              </a:avLst>
            </a:prstGeom>
            <a:solidFill>
              <a:schemeClr val="accent1"/>
            </a:solidFill>
            <a:ln cap="flat" cmpd="sng" w="25400">
              <a:solidFill>
                <a:srgbClr val="153E4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2" name="Google Shape;372;g28b6fe292a2_0_510"/>
            <p:cNvSpPr/>
            <p:nvPr/>
          </p:nvSpPr>
          <p:spPr>
            <a:xfrm>
              <a:off x="3613229" y="2483092"/>
              <a:ext cx="737700" cy="351300"/>
            </a:xfrm>
            <a:prstGeom prst="rect">
              <a:avLst/>
            </a:prstGeom>
            <a:solidFill>
              <a:srgbClr val="000000">
                <a:alpha val="0"/>
              </a:srgbClr>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2024</a:t>
              </a:r>
              <a:endParaRPr b="1" i="0" sz="1400" u="none" cap="none" strike="noStrike">
                <a:solidFill>
                  <a:srgbClr val="000000"/>
                </a:solidFill>
                <a:latin typeface="Arial"/>
                <a:ea typeface="Arial"/>
                <a:cs typeface="Arial"/>
                <a:sym typeface="Arial"/>
              </a:endParaRPr>
            </a:p>
          </p:txBody>
        </p:sp>
        <p:sp>
          <p:nvSpPr>
            <p:cNvPr id="373" name="Google Shape;373;g28b6fe292a2_0_510"/>
            <p:cNvSpPr/>
            <p:nvPr/>
          </p:nvSpPr>
          <p:spPr>
            <a:xfrm>
              <a:off x="7620771" y="4540182"/>
              <a:ext cx="1688100" cy="415500"/>
            </a:xfrm>
            <a:prstGeom prst="rect">
              <a:avLst/>
            </a:prstGeom>
            <a:solidFill>
              <a:srgbClr val="B6D7A8"/>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Evaluation</a:t>
              </a:r>
              <a:endParaRPr b="1" i="0" sz="1600" u="none" cap="none" strike="noStrike">
                <a:solidFill>
                  <a:schemeClr val="dk1"/>
                </a:solidFill>
                <a:latin typeface="Arial"/>
                <a:ea typeface="Arial"/>
                <a:cs typeface="Arial"/>
                <a:sym typeface="Arial"/>
              </a:endParaRPr>
            </a:p>
          </p:txBody>
        </p:sp>
      </p:grpSp>
      <p:cxnSp>
        <p:nvCxnSpPr>
          <p:cNvPr id="374" name="Google Shape;374;g28b6fe292a2_0_510"/>
          <p:cNvCxnSpPr/>
          <p:nvPr/>
        </p:nvCxnSpPr>
        <p:spPr>
          <a:xfrm>
            <a:off x="2956698" y="1579468"/>
            <a:ext cx="0" cy="3746100"/>
          </a:xfrm>
          <a:prstGeom prst="straightConnector1">
            <a:avLst/>
          </a:prstGeom>
          <a:noFill/>
          <a:ln cap="flat" cmpd="sng" w="9525">
            <a:solidFill>
              <a:srgbClr val="C00000"/>
            </a:solidFill>
            <a:prstDash val="dash"/>
            <a:miter lim="800000"/>
            <a:headEnd len="sm" w="sm" type="none"/>
            <a:tailEnd len="sm" w="sm" type="none"/>
          </a:ln>
        </p:spPr>
      </p:cxnSp>
      <p:grpSp>
        <p:nvGrpSpPr>
          <p:cNvPr id="375" name="Google Shape;375;g28b6fe292a2_0_510"/>
          <p:cNvGrpSpPr/>
          <p:nvPr/>
        </p:nvGrpSpPr>
        <p:grpSpPr>
          <a:xfrm>
            <a:off x="2948762" y="1169299"/>
            <a:ext cx="948600" cy="399464"/>
            <a:chOff x="8011102" y="914196"/>
            <a:chExt cx="948600" cy="399464"/>
          </a:xfrm>
        </p:grpSpPr>
        <p:sp>
          <p:nvSpPr>
            <p:cNvPr id="376" name="Google Shape;376;g28b6fe292a2_0_510"/>
            <p:cNvSpPr txBox="1"/>
            <p:nvPr/>
          </p:nvSpPr>
          <p:spPr>
            <a:xfrm>
              <a:off x="8011102" y="914196"/>
              <a:ext cx="948600" cy="323100"/>
            </a:xfrm>
            <a:prstGeom prst="rect">
              <a:avLst/>
            </a:prstGeom>
            <a:noFill/>
            <a:ln>
              <a:noFill/>
            </a:ln>
          </p:spPr>
          <p:txBody>
            <a:bodyPr anchorCtr="0" anchor="t" bIns="45700" lIns="91400" spcFirstLastPara="1" rIns="91400"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500" u="none" cap="none" strike="noStrike">
                  <a:solidFill>
                    <a:srgbClr val="C00000"/>
                  </a:solidFill>
                  <a:latin typeface="Calibri"/>
                  <a:ea typeface="Calibri"/>
                  <a:cs typeface="Calibri"/>
                  <a:sym typeface="Calibri"/>
                </a:rPr>
                <a:t>Today</a:t>
              </a:r>
              <a:endParaRPr b="0" i="0" sz="1700" u="none" cap="none" strike="noStrike">
                <a:solidFill>
                  <a:srgbClr val="000000"/>
                </a:solidFill>
                <a:latin typeface="Arial"/>
                <a:ea typeface="Arial"/>
                <a:cs typeface="Arial"/>
                <a:sym typeface="Arial"/>
              </a:endParaRPr>
            </a:p>
          </p:txBody>
        </p:sp>
        <p:cxnSp>
          <p:nvCxnSpPr>
            <p:cNvPr id="377" name="Google Shape;377;g28b6fe292a2_0_510"/>
            <p:cNvCxnSpPr/>
            <p:nvPr/>
          </p:nvCxnSpPr>
          <p:spPr>
            <a:xfrm flipH="1">
              <a:off x="8057515" y="1171160"/>
              <a:ext cx="191400" cy="142500"/>
            </a:xfrm>
            <a:prstGeom prst="straightConnector1">
              <a:avLst/>
            </a:prstGeom>
            <a:noFill/>
            <a:ln cap="flat" cmpd="sng" w="15875">
              <a:solidFill>
                <a:srgbClr val="C00000"/>
              </a:solidFill>
              <a:prstDash val="solid"/>
              <a:miter lim="800000"/>
              <a:headEnd len="sm" w="sm" type="none"/>
              <a:tailEnd len="sm" w="sm" type="triangle"/>
            </a:ln>
          </p:spPr>
        </p:cxnSp>
      </p:grpSp>
      <p:sp>
        <p:nvSpPr>
          <p:cNvPr id="378" name="Google Shape;378;g28b6fe292a2_0_510"/>
          <p:cNvSpPr/>
          <p:nvPr/>
        </p:nvSpPr>
        <p:spPr>
          <a:xfrm>
            <a:off x="2237675" y="5546725"/>
            <a:ext cx="2341200" cy="435900"/>
          </a:xfrm>
          <a:prstGeom prst="rect">
            <a:avLst/>
          </a:prstGeom>
          <a:solidFill>
            <a:srgbClr val="FEE59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U.S. Gov Team</a:t>
            </a:r>
            <a:endParaRPr b="0" i="0" sz="1400" u="none" cap="none" strike="noStrike">
              <a:solidFill>
                <a:srgbClr val="000000"/>
              </a:solidFill>
              <a:latin typeface="Arial"/>
              <a:ea typeface="Arial"/>
              <a:cs typeface="Arial"/>
              <a:sym typeface="Arial"/>
            </a:endParaRPr>
          </a:p>
        </p:txBody>
      </p:sp>
      <p:sp>
        <p:nvSpPr>
          <p:cNvPr id="379" name="Google Shape;379;g28b6fe292a2_0_510"/>
          <p:cNvSpPr/>
          <p:nvPr/>
        </p:nvSpPr>
        <p:spPr>
          <a:xfrm>
            <a:off x="7331668" y="5546725"/>
            <a:ext cx="2341200" cy="435900"/>
          </a:xfrm>
          <a:prstGeom prst="rect">
            <a:avLst/>
          </a:prstGeom>
          <a:solidFill>
            <a:srgbClr val="B6D7A8"/>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Pilot Contract (Spire)</a:t>
            </a:r>
            <a:endParaRPr b="0" i="0" sz="1400" u="none" cap="none" strike="noStrike">
              <a:solidFill>
                <a:srgbClr val="000000"/>
              </a:solidFill>
              <a:latin typeface="Arial"/>
              <a:ea typeface="Arial"/>
              <a:cs typeface="Arial"/>
              <a:sym typeface="Arial"/>
            </a:endParaRPr>
          </a:p>
        </p:txBody>
      </p:sp>
      <p:sp>
        <p:nvSpPr>
          <p:cNvPr id="380" name="Google Shape;380;g28b6fe292a2_0_510"/>
          <p:cNvSpPr/>
          <p:nvPr/>
        </p:nvSpPr>
        <p:spPr>
          <a:xfrm>
            <a:off x="1824275" y="3797000"/>
            <a:ext cx="2693700" cy="435900"/>
          </a:xfrm>
          <a:prstGeom prst="rect">
            <a:avLst/>
          </a:prstGeom>
          <a:solidFill>
            <a:srgbClr val="FEE599"/>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CDP Team: Data Intro &amp; Prep.</a:t>
            </a:r>
            <a:endParaRPr b="1" i="0" sz="1400" u="none" cap="none" strike="noStrike">
              <a:solidFill>
                <a:srgbClr val="000000"/>
              </a:solidFill>
              <a:latin typeface="Arial"/>
              <a:ea typeface="Arial"/>
              <a:cs typeface="Arial"/>
              <a:sym typeface="Arial"/>
            </a:endParaRPr>
          </a:p>
        </p:txBody>
      </p:sp>
      <p:sp>
        <p:nvSpPr>
          <p:cNvPr id="381" name="Google Shape;381;g28b6fe292a2_0_510"/>
          <p:cNvSpPr/>
          <p:nvPr/>
        </p:nvSpPr>
        <p:spPr>
          <a:xfrm>
            <a:off x="4085700" y="4330400"/>
            <a:ext cx="3821700" cy="435900"/>
          </a:xfrm>
          <a:prstGeom prst="rect">
            <a:avLst/>
          </a:prstGeom>
          <a:solidFill>
            <a:srgbClr val="FEE599"/>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CDP Team: Data Monitoring &amp; Assessing</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g28b6fe292a2_0_344"/>
          <p:cNvSpPr txBox="1"/>
          <p:nvPr>
            <p:ph type="title"/>
          </p:nvPr>
        </p:nvSpPr>
        <p:spPr>
          <a:xfrm>
            <a:off x="1435324" y="10787"/>
            <a:ext cx="9833100" cy="818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US" sz="3600"/>
              <a:t>Agenda</a:t>
            </a:r>
            <a:endParaRPr sz="3600"/>
          </a:p>
        </p:txBody>
      </p:sp>
      <p:sp>
        <p:nvSpPr>
          <p:cNvPr id="71" name="Google Shape;71;g28b6fe292a2_0_344"/>
          <p:cNvSpPr txBox="1"/>
          <p:nvPr/>
        </p:nvSpPr>
        <p:spPr>
          <a:xfrm>
            <a:off x="652225" y="1368450"/>
            <a:ext cx="10237500" cy="43560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rgbClr val="002060"/>
              </a:buClr>
              <a:buSzPts val="2400"/>
              <a:buFont typeface="Calibri"/>
              <a:buChar char="●"/>
            </a:pPr>
            <a:r>
              <a:rPr b="0" i="0" lang="en-US" sz="3200" u="none" cap="none" strike="noStrike">
                <a:solidFill>
                  <a:srgbClr val="002060"/>
                </a:solidFill>
                <a:latin typeface="Calibri"/>
                <a:ea typeface="Calibri"/>
                <a:cs typeface="Calibri"/>
                <a:sym typeface="Calibri"/>
              </a:rPr>
              <a:t>CDP Background, General Information and Overview</a:t>
            </a:r>
            <a:endParaRPr b="0" i="0" sz="3200" u="none" cap="none" strike="noStrike">
              <a:solidFill>
                <a:srgbClr val="002060"/>
              </a:solidFill>
              <a:latin typeface="Calibri"/>
              <a:ea typeface="Calibri"/>
              <a:cs typeface="Calibri"/>
              <a:sym typeface="Calibri"/>
            </a:endParaRPr>
          </a:p>
          <a:p>
            <a:pPr indent="-355600" lvl="1" marL="914400" marR="0" rtl="0" algn="l">
              <a:lnSpc>
                <a:spcPct val="100000"/>
              </a:lnSpc>
              <a:spcBef>
                <a:spcPts val="0"/>
              </a:spcBef>
              <a:spcAft>
                <a:spcPts val="0"/>
              </a:spcAft>
              <a:buClr>
                <a:srgbClr val="002060"/>
              </a:buClr>
              <a:buSzPts val="2000"/>
              <a:buFont typeface="Calibri"/>
              <a:buChar char="○"/>
            </a:pPr>
            <a:r>
              <a:rPr lang="en-US" sz="2800">
                <a:solidFill>
                  <a:srgbClr val="002060"/>
                </a:solidFill>
                <a:latin typeface="Calibri"/>
                <a:ea typeface="Calibri"/>
                <a:cs typeface="Calibri"/>
                <a:sym typeface="Calibri"/>
              </a:rPr>
              <a:t>IDIQ Contracts</a:t>
            </a:r>
            <a:endParaRPr sz="2800">
              <a:solidFill>
                <a:srgbClr val="002060"/>
              </a:solidFill>
              <a:latin typeface="Calibri"/>
              <a:ea typeface="Calibri"/>
              <a:cs typeface="Calibri"/>
              <a:sym typeface="Calibri"/>
            </a:endParaRPr>
          </a:p>
          <a:p>
            <a:pPr indent="0" lvl="0" marL="914400" marR="0" rtl="0" algn="l">
              <a:lnSpc>
                <a:spcPct val="100000"/>
              </a:lnSpc>
              <a:spcBef>
                <a:spcPts val="0"/>
              </a:spcBef>
              <a:spcAft>
                <a:spcPts val="0"/>
              </a:spcAft>
              <a:buNone/>
            </a:pPr>
            <a:r>
              <a:t/>
            </a:r>
            <a:endParaRPr sz="2800">
              <a:solidFill>
                <a:srgbClr val="002060"/>
              </a:solidFill>
              <a:latin typeface="Calibri"/>
              <a:ea typeface="Calibri"/>
              <a:cs typeface="Calibri"/>
              <a:sym typeface="Calibri"/>
            </a:endParaRPr>
          </a:p>
          <a:p>
            <a:pPr indent="-381000" lvl="0" marL="457200" marR="0" rtl="0" algn="l">
              <a:lnSpc>
                <a:spcPct val="100000"/>
              </a:lnSpc>
              <a:spcBef>
                <a:spcPts val="0"/>
              </a:spcBef>
              <a:spcAft>
                <a:spcPts val="0"/>
              </a:spcAft>
              <a:buClr>
                <a:srgbClr val="002060"/>
              </a:buClr>
              <a:buSzPts val="2400"/>
              <a:buFont typeface="Calibri"/>
              <a:buChar char="●"/>
            </a:pPr>
            <a:r>
              <a:rPr b="0" i="0" lang="en-US" sz="3200" u="none" cap="none" strike="noStrike">
                <a:solidFill>
                  <a:srgbClr val="002060"/>
                </a:solidFill>
                <a:latin typeface="Calibri"/>
                <a:ea typeface="Calibri"/>
                <a:cs typeface="Calibri"/>
                <a:sym typeface="Calibri"/>
              </a:rPr>
              <a:t>Commercial Weather Data Pilot Process and Projects</a:t>
            </a:r>
            <a:endParaRPr b="0" i="0" sz="3200" u="none" cap="none" strike="noStrike">
              <a:solidFill>
                <a:srgbClr val="002060"/>
              </a:solidFill>
              <a:latin typeface="Calibri"/>
              <a:ea typeface="Calibri"/>
              <a:cs typeface="Calibri"/>
              <a:sym typeface="Calibri"/>
            </a:endParaRPr>
          </a:p>
          <a:p>
            <a:pPr indent="-355600" lvl="1" marL="914400" marR="0" rtl="0" algn="l">
              <a:lnSpc>
                <a:spcPct val="100000"/>
              </a:lnSpc>
              <a:spcBef>
                <a:spcPts val="0"/>
              </a:spcBef>
              <a:spcAft>
                <a:spcPts val="0"/>
              </a:spcAft>
              <a:buClr>
                <a:srgbClr val="002060"/>
              </a:buClr>
              <a:buSzPts val="2000"/>
              <a:buFont typeface="Calibri"/>
              <a:buChar char="○"/>
            </a:pPr>
            <a:r>
              <a:rPr b="0" i="0" lang="en-US" sz="2800" u="none" cap="none" strike="noStrike">
                <a:solidFill>
                  <a:srgbClr val="002060"/>
                </a:solidFill>
                <a:latin typeface="Calibri"/>
                <a:ea typeface="Calibri"/>
                <a:cs typeface="Calibri"/>
                <a:sym typeface="Calibri"/>
              </a:rPr>
              <a:t>RFI / Pilot Process and Pilot History</a:t>
            </a:r>
            <a:endParaRPr b="0" i="0" sz="2800" u="none" cap="none" strike="noStrike">
              <a:solidFill>
                <a:srgbClr val="002060"/>
              </a:solidFill>
              <a:latin typeface="Calibri"/>
              <a:ea typeface="Calibri"/>
              <a:cs typeface="Calibri"/>
              <a:sym typeface="Calibri"/>
            </a:endParaRPr>
          </a:p>
          <a:p>
            <a:pPr indent="-355600" lvl="1" marL="914400" marR="0" rtl="0" algn="l">
              <a:lnSpc>
                <a:spcPct val="100000"/>
              </a:lnSpc>
              <a:spcBef>
                <a:spcPts val="0"/>
              </a:spcBef>
              <a:spcAft>
                <a:spcPts val="0"/>
              </a:spcAft>
              <a:buClr>
                <a:srgbClr val="002060"/>
              </a:buClr>
              <a:buSzPts val="2000"/>
              <a:buFont typeface="Calibri"/>
              <a:buChar char="○"/>
            </a:pPr>
            <a:r>
              <a:rPr b="0" i="0" lang="en-US" sz="2800" u="none" cap="none" strike="noStrike">
                <a:solidFill>
                  <a:srgbClr val="002060"/>
                </a:solidFill>
                <a:latin typeface="Calibri"/>
                <a:ea typeface="Calibri"/>
                <a:cs typeface="Calibri"/>
                <a:sym typeface="Calibri"/>
              </a:rPr>
              <a:t>Space Weather Data Pilot</a:t>
            </a:r>
            <a:endParaRPr b="0" i="0" sz="2800" u="none" cap="none" strike="noStrike">
              <a:solidFill>
                <a:srgbClr val="002060"/>
              </a:solidFill>
              <a:latin typeface="Calibri"/>
              <a:ea typeface="Calibri"/>
              <a:cs typeface="Calibri"/>
              <a:sym typeface="Calibri"/>
            </a:endParaRPr>
          </a:p>
          <a:p>
            <a:pPr indent="-355600" lvl="1" marL="914400" marR="0" rtl="0" algn="l">
              <a:lnSpc>
                <a:spcPct val="100000"/>
              </a:lnSpc>
              <a:spcBef>
                <a:spcPts val="0"/>
              </a:spcBef>
              <a:spcAft>
                <a:spcPts val="0"/>
              </a:spcAft>
              <a:buClr>
                <a:srgbClr val="002060"/>
              </a:buClr>
              <a:buSzPts val="2000"/>
              <a:buFont typeface="Calibri"/>
              <a:buChar char="○"/>
            </a:pPr>
            <a:r>
              <a:rPr b="0" i="0" lang="en-US" sz="2800" u="none" cap="none" strike="noStrike">
                <a:solidFill>
                  <a:srgbClr val="002060"/>
                </a:solidFill>
                <a:latin typeface="Calibri"/>
                <a:ea typeface="Calibri"/>
                <a:cs typeface="Calibri"/>
                <a:sym typeface="Calibri"/>
              </a:rPr>
              <a:t>Ocean Surface Winds Data Pilot</a:t>
            </a:r>
            <a:endParaRPr b="0" i="0" sz="3200" u="none" cap="none" strike="noStrike">
              <a:solidFill>
                <a:srgbClr val="002060"/>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3200">
              <a:solidFill>
                <a:srgbClr val="00206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500"/>
              <a:buFont typeface="Arial"/>
              <a:buNone/>
            </a:pPr>
            <a:r>
              <a:t/>
            </a:r>
            <a:endParaRPr b="0" i="1" sz="35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8"/>
          <p:cNvSpPr txBox="1"/>
          <p:nvPr>
            <p:ph type="title"/>
          </p:nvPr>
        </p:nvSpPr>
        <p:spPr>
          <a:xfrm>
            <a:off x="0" y="1035350"/>
            <a:ext cx="12192000" cy="4512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002060"/>
              </a:buClr>
              <a:buSzPts val="2400"/>
              <a:buNone/>
            </a:pPr>
            <a:r>
              <a:rPr lang="en-US">
                <a:solidFill>
                  <a:srgbClr val="002060"/>
                </a:solidFill>
              </a:rPr>
              <a:t>Questions?</a:t>
            </a:r>
            <a:endParaRPr>
              <a:solidFill>
                <a:srgbClr val="002060"/>
              </a:solidFill>
            </a:endParaRPr>
          </a:p>
          <a:p>
            <a:pPr indent="0" lvl="0" marL="0" rtl="0" algn="ctr">
              <a:lnSpc>
                <a:spcPct val="100000"/>
              </a:lnSpc>
              <a:spcBef>
                <a:spcPts val="0"/>
              </a:spcBef>
              <a:spcAft>
                <a:spcPts val="0"/>
              </a:spcAft>
              <a:buClr>
                <a:srgbClr val="002060"/>
              </a:buClr>
              <a:buSzPts val="2400"/>
              <a:buNone/>
            </a:pPr>
            <a:r>
              <a:t/>
            </a:r>
            <a:endParaRPr>
              <a:solidFill>
                <a:srgbClr val="002060"/>
              </a:solidFill>
            </a:endParaRPr>
          </a:p>
          <a:p>
            <a:pPr indent="0" lvl="0" marL="0" rtl="0" algn="ctr">
              <a:lnSpc>
                <a:spcPct val="100000"/>
              </a:lnSpc>
              <a:spcBef>
                <a:spcPts val="0"/>
              </a:spcBef>
              <a:spcAft>
                <a:spcPts val="0"/>
              </a:spcAft>
              <a:buClr>
                <a:srgbClr val="002060"/>
              </a:buClr>
              <a:buSzPts val="2400"/>
              <a:buNone/>
            </a:pPr>
            <a:r>
              <a:rPr lang="en-US" sz="3000">
                <a:solidFill>
                  <a:srgbClr val="002060"/>
                </a:solidFill>
              </a:rPr>
              <a:t>Patricia Weir, CDP PM:   </a:t>
            </a:r>
            <a:r>
              <a:rPr lang="en-US" sz="3000" u="sng">
                <a:solidFill>
                  <a:schemeClr val="hlink"/>
                </a:solidFill>
                <a:hlinkClick r:id="rId3"/>
              </a:rPr>
              <a:t>patricia.weir@noaa.gov</a:t>
            </a:r>
            <a:r>
              <a:rPr lang="en-US" sz="3000">
                <a:solidFill>
                  <a:srgbClr val="002060"/>
                </a:solidFill>
              </a:rPr>
              <a:t> </a:t>
            </a:r>
            <a:endParaRPr sz="3000">
              <a:solidFill>
                <a:srgbClr val="002060"/>
              </a:solidFill>
            </a:endParaRPr>
          </a:p>
          <a:p>
            <a:pPr indent="0" lvl="0" marL="0" rtl="0" algn="ctr">
              <a:lnSpc>
                <a:spcPct val="100000"/>
              </a:lnSpc>
              <a:spcBef>
                <a:spcPts val="0"/>
              </a:spcBef>
              <a:spcAft>
                <a:spcPts val="0"/>
              </a:spcAft>
              <a:buClr>
                <a:srgbClr val="002060"/>
              </a:buClr>
              <a:buSzPts val="2400"/>
              <a:buNone/>
            </a:pPr>
            <a:r>
              <a:rPr lang="en-US" sz="3000">
                <a:solidFill>
                  <a:srgbClr val="002060"/>
                </a:solidFill>
              </a:rPr>
              <a:t>Marc Gasbarro, CDP Support:    </a:t>
            </a:r>
            <a:r>
              <a:rPr lang="en-US" sz="3000" u="sng">
                <a:solidFill>
                  <a:schemeClr val="hlink"/>
                </a:solidFill>
                <a:hlinkClick r:id="rId4"/>
              </a:rPr>
              <a:t>marc.gasbarro@noaa.gov</a:t>
            </a:r>
            <a:endParaRPr sz="3000">
              <a:solidFill>
                <a:srgbClr val="002060"/>
              </a:solidFill>
            </a:endParaRPr>
          </a:p>
          <a:p>
            <a:pPr indent="0" lvl="0" marL="0" rtl="0" algn="ctr">
              <a:lnSpc>
                <a:spcPct val="100000"/>
              </a:lnSpc>
              <a:spcBef>
                <a:spcPts val="0"/>
              </a:spcBef>
              <a:spcAft>
                <a:spcPts val="0"/>
              </a:spcAft>
              <a:buClr>
                <a:srgbClr val="002060"/>
              </a:buClr>
              <a:buSzPts val="2400"/>
              <a:buNone/>
            </a:pPr>
            <a:r>
              <a:rPr lang="en-US" sz="3000">
                <a:solidFill>
                  <a:srgbClr val="002060"/>
                </a:solidFill>
              </a:rPr>
              <a:t>Martin McHugh, CDP Support:  </a:t>
            </a:r>
            <a:r>
              <a:rPr lang="en-US" sz="3000" u="sng">
                <a:solidFill>
                  <a:schemeClr val="hlink"/>
                </a:solidFill>
                <a:hlinkClick r:id="rId5"/>
              </a:rPr>
              <a:t>martin.mchugh@noaa.gov</a:t>
            </a:r>
            <a:r>
              <a:rPr lang="en-US" sz="3000">
                <a:solidFill>
                  <a:srgbClr val="002060"/>
                </a:solidFill>
              </a:rPr>
              <a:t> </a:t>
            </a:r>
            <a:endParaRPr sz="3000">
              <a:solidFill>
                <a:srgbClr val="002060"/>
              </a:solidFill>
            </a:endParaRPr>
          </a:p>
          <a:p>
            <a:pPr indent="0" lvl="0" marL="0" rtl="0" algn="ctr">
              <a:lnSpc>
                <a:spcPct val="100000"/>
              </a:lnSpc>
              <a:spcBef>
                <a:spcPts val="0"/>
              </a:spcBef>
              <a:spcAft>
                <a:spcPts val="0"/>
              </a:spcAft>
              <a:buClr>
                <a:srgbClr val="002060"/>
              </a:buClr>
              <a:buSzPts val="2400"/>
              <a:buNone/>
            </a:pPr>
            <a:r>
              <a:rPr lang="en-US" sz="3000">
                <a:solidFill>
                  <a:srgbClr val="002060"/>
                </a:solidFill>
              </a:rPr>
              <a:t>Gerry Peltzer, CDP Support:  </a:t>
            </a:r>
            <a:r>
              <a:rPr lang="en-US" sz="3000" u="sng">
                <a:solidFill>
                  <a:schemeClr val="hlink"/>
                </a:solidFill>
                <a:hlinkClick r:id="rId6"/>
              </a:rPr>
              <a:t>gerard.peltzer@noaa.gov</a:t>
            </a:r>
            <a:r>
              <a:rPr lang="en-US" sz="3000">
                <a:solidFill>
                  <a:srgbClr val="002060"/>
                </a:solidFill>
              </a:rPr>
              <a:t> </a:t>
            </a:r>
            <a:r>
              <a:rPr lang="en-US" sz="3000">
                <a:solidFill>
                  <a:srgbClr val="002060"/>
                </a:solidFill>
              </a:rPr>
              <a:t> </a:t>
            </a:r>
            <a:endParaRPr>
              <a:solidFill>
                <a:srgbClr val="002060"/>
              </a:solidFill>
            </a:endParaRPr>
          </a:p>
          <a:p>
            <a:pPr indent="0" lvl="0" marL="0" rtl="0" algn="ctr">
              <a:lnSpc>
                <a:spcPct val="100000"/>
              </a:lnSpc>
              <a:spcBef>
                <a:spcPts val="0"/>
              </a:spcBef>
              <a:spcAft>
                <a:spcPts val="0"/>
              </a:spcAft>
              <a:buClr>
                <a:srgbClr val="002060"/>
              </a:buClr>
              <a:buSzPts val="2400"/>
              <a:buNone/>
            </a:pPr>
            <a:r>
              <a:t/>
            </a:r>
            <a:endParaRPr>
              <a:solidFill>
                <a:srgbClr val="00206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g28c7f9dfd88_1_0"/>
          <p:cNvSpPr txBox="1"/>
          <p:nvPr>
            <p:ph type="title"/>
          </p:nvPr>
        </p:nvSpPr>
        <p:spPr>
          <a:xfrm>
            <a:off x="41625" y="-28100"/>
            <a:ext cx="12150300" cy="965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2880"/>
              <a:buNone/>
            </a:pPr>
            <a:r>
              <a:rPr lang="en-US" sz="3600">
                <a:solidFill>
                  <a:srgbClr val="002060"/>
                </a:solidFill>
              </a:rPr>
              <a:t>NOAA Commercial Data Program Background</a:t>
            </a:r>
            <a:endParaRPr sz="3600">
              <a:solidFill>
                <a:srgbClr val="002060"/>
              </a:solidFill>
            </a:endParaRPr>
          </a:p>
          <a:p>
            <a:pPr indent="0" lvl="0" marL="0" rtl="0" algn="ctr">
              <a:lnSpc>
                <a:spcPct val="115000"/>
              </a:lnSpc>
              <a:spcBef>
                <a:spcPts val="0"/>
              </a:spcBef>
              <a:spcAft>
                <a:spcPts val="0"/>
              </a:spcAft>
              <a:buSzPts val="2880"/>
              <a:buNone/>
            </a:pPr>
            <a:r>
              <a:t/>
            </a:r>
            <a:endParaRPr sz="1400">
              <a:solidFill>
                <a:srgbClr val="002060"/>
              </a:solidFill>
            </a:endParaRPr>
          </a:p>
        </p:txBody>
      </p:sp>
      <p:sp>
        <p:nvSpPr>
          <p:cNvPr id="78" name="Google Shape;78;g28c7f9dfd88_1_0"/>
          <p:cNvSpPr txBox="1"/>
          <p:nvPr>
            <p:ph idx="1" type="body"/>
          </p:nvPr>
        </p:nvSpPr>
        <p:spPr>
          <a:xfrm>
            <a:off x="154375" y="1002675"/>
            <a:ext cx="11944200" cy="56487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SzPct val="68801"/>
              <a:buNone/>
            </a:pPr>
            <a:r>
              <a:rPr b="1" lang="en-US" sz="2616">
                <a:highlight>
                  <a:schemeClr val="lt1"/>
                </a:highlight>
              </a:rPr>
              <a:t>Purpose</a:t>
            </a:r>
            <a:r>
              <a:rPr lang="en-US" sz="2616">
                <a:highlight>
                  <a:schemeClr val="lt1"/>
                </a:highlight>
              </a:rPr>
              <a:t>:  Manage NESDIS' space-based commercial weather pilot and data purchase projects. </a:t>
            </a:r>
            <a:r>
              <a:rPr lang="en-US" sz="2616" u="sng">
                <a:highlight>
                  <a:schemeClr val="lt1"/>
                </a:highlight>
              </a:rPr>
              <a:t>Assess</a:t>
            </a:r>
            <a:r>
              <a:rPr lang="en-US" sz="2616">
                <a:highlight>
                  <a:schemeClr val="lt1"/>
                </a:highlight>
              </a:rPr>
              <a:t> and </a:t>
            </a:r>
            <a:r>
              <a:rPr lang="en-US" sz="2616" u="sng">
                <a:highlight>
                  <a:schemeClr val="lt1"/>
                </a:highlight>
              </a:rPr>
              <a:t>acquire</a:t>
            </a:r>
            <a:r>
              <a:rPr lang="en-US" sz="2616">
                <a:highlight>
                  <a:schemeClr val="lt1"/>
                </a:highlight>
              </a:rPr>
              <a:t> value-added </a:t>
            </a:r>
            <a:r>
              <a:rPr i="1" lang="en-US" sz="2616" u="sng">
                <a:highlight>
                  <a:schemeClr val="lt1"/>
                </a:highlight>
              </a:rPr>
              <a:t>space-based</a:t>
            </a:r>
            <a:r>
              <a:rPr lang="en-US" sz="2616">
                <a:highlight>
                  <a:schemeClr val="lt1"/>
                </a:highlight>
              </a:rPr>
              <a:t> commercial </a:t>
            </a:r>
            <a:r>
              <a:rPr i="1" lang="en-US" sz="2616" u="sng">
                <a:highlight>
                  <a:schemeClr val="lt1"/>
                </a:highlight>
              </a:rPr>
              <a:t>environmental</a:t>
            </a:r>
            <a:r>
              <a:rPr lang="en-US" sz="2616">
                <a:highlight>
                  <a:schemeClr val="lt1"/>
                </a:highlight>
              </a:rPr>
              <a:t> observation data to </a:t>
            </a:r>
            <a:r>
              <a:rPr lang="en-US" sz="2616" u="sng">
                <a:highlight>
                  <a:schemeClr val="lt1"/>
                </a:highlight>
              </a:rPr>
              <a:t>augment</a:t>
            </a:r>
            <a:r>
              <a:rPr lang="en-US" sz="2616">
                <a:highlight>
                  <a:schemeClr val="lt1"/>
                </a:highlight>
              </a:rPr>
              <a:t> existing data streams in support of NOAA’s operations and research.</a:t>
            </a:r>
            <a:endParaRPr sz="2616">
              <a:highlight>
                <a:schemeClr val="lt1"/>
              </a:highlight>
            </a:endParaRPr>
          </a:p>
          <a:p>
            <a:pPr indent="0" lvl="0" marL="0" rtl="0" algn="l">
              <a:lnSpc>
                <a:spcPct val="100000"/>
              </a:lnSpc>
              <a:spcBef>
                <a:spcPts val="0"/>
              </a:spcBef>
              <a:spcAft>
                <a:spcPts val="0"/>
              </a:spcAft>
              <a:buClr>
                <a:schemeClr val="dk1"/>
              </a:buClr>
              <a:buSzPct val="91666"/>
              <a:buFont typeface="Arial"/>
              <a:buNone/>
            </a:pPr>
            <a:r>
              <a:t/>
            </a:r>
            <a:endParaRPr sz="1200">
              <a:highlight>
                <a:schemeClr val="lt1"/>
              </a:highlight>
            </a:endParaRPr>
          </a:p>
          <a:p>
            <a:pPr indent="0" lvl="0" marL="0" rtl="0" algn="l">
              <a:lnSpc>
                <a:spcPct val="100000"/>
              </a:lnSpc>
              <a:spcBef>
                <a:spcPts val="0"/>
              </a:spcBef>
              <a:spcAft>
                <a:spcPts val="0"/>
              </a:spcAft>
              <a:buSzPct val="75000"/>
              <a:buNone/>
            </a:pPr>
            <a:r>
              <a:t/>
            </a:r>
            <a:endParaRPr sz="2400">
              <a:highlight>
                <a:schemeClr val="lt1"/>
              </a:highlight>
            </a:endParaRPr>
          </a:p>
          <a:p>
            <a:pPr indent="0" lvl="0" marL="0" rtl="0" algn="ctr">
              <a:lnSpc>
                <a:spcPct val="100000"/>
              </a:lnSpc>
              <a:spcBef>
                <a:spcPts val="1000"/>
              </a:spcBef>
              <a:spcAft>
                <a:spcPts val="0"/>
              </a:spcAft>
              <a:buSzPct val="70588"/>
              <a:buNone/>
            </a:pPr>
            <a:r>
              <a:rPr lang="en-US" sz="2550"/>
              <a:t>The </a:t>
            </a:r>
            <a:r>
              <a:rPr b="1" lang="en-US" sz="2550"/>
              <a:t>Commercial Data Program </a:t>
            </a:r>
            <a:r>
              <a:rPr lang="en-US" sz="2550"/>
              <a:t>contains two lines of effort: </a:t>
            </a:r>
            <a:endParaRPr sz="2550"/>
          </a:p>
          <a:p>
            <a:pPr indent="0" lvl="0" marL="0" rtl="0" algn="ctr">
              <a:lnSpc>
                <a:spcPct val="100000"/>
              </a:lnSpc>
              <a:spcBef>
                <a:spcPts val="1000"/>
              </a:spcBef>
              <a:spcAft>
                <a:spcPts val="0"/>
              </a:spcAft>
              <a:buSzPct val="70588"/>
              <a:buNone/>
            </a:pPr>
            <a:r>
              <a:t/>
            </a:r>
            <a:endParaRPr sz="2550"/>
          </a:p>
          <a:p>
            <a:pPr indent="0" lvl="0" marL="0" rtl="0" algn="ctr">
              <a:lnSpc>
                <a:spcPct val="100000"/>
              </a:lnSpc>
              <a:spcBef>
                <a:spcPts val="1000"/>
              </a:spcBef>
              <a:spcAft>
                <a:spcPts val="0"/>
              </a:spcAft>
              <a:buSzPct val="70588"/>
              <a:buNone/>
            </a:pPr>
            <a:r>
              <a:rPr b="1" lang="en-US" sz="2550"/>
              <a:t>Commercial Weather Data Pilot:</a:t>
            </a:r>
            <a:r>
              <a:rPr lang="en-US" sz="2550"/>
              <a:t> </a:t>
            </a:r>
            <a:endParaRPr sz="2550"/>
          </a:p>
          <a:p>
            <a:pPr indent="0" lvl="0" marL="0" rtl="0" algn="ctr">
              <a:lnSpc>
                <a:spcPct val="100000"/>
              </a:lnSpc>
              <a:spcBef>
                <a:spcPts val="1000"/>
              </a:spcBef>
              <a:spcAft>
                <a:spcPts val="0"/>
              </a:spcAft>
              <a:buSzPct val="70588"/>
              <a:buNone/>
            </a:pPr>
            <a:r>
              <a:rPr lang="en-US" sz="2550"/>
              <a:t>Demonstrates the quality and impact of commercial data on weather forecast models </a:t>
            </a:r>
            <a:endParaRPr sz="2550"/>
          </a:p>
          <a:p>
            <a:pPr indent="0" lvl="0" marL="0" rtl="0" algn="ctr">
              <a:lnSpc>
                <a:spcPct val="100000"/>
              </a:lnSpc>
              <a:spcBef>
                <a:spcPts val="1000"/>
              </a:spcBef>
              <a:spcAft>
                <a:spcPts val="0"/>
              </a:spcAft>
              <a:buSzPct val="70588"/>
              <a:buNone/>
            </a:pPr>
            <a:r>
              <a:t/>
            </a:r>
            <a:endParaRPr sz="2550"/>
          </a:p>
          <a:p>
            <a:pPr indent="0" lvl="0" marL="0" rtl="0" algn="ctr">
              <a:lnSpc>
                <a:spcPct val="100000"/>
              </a:lnSpc>
              <a:spcBef>
                <a:spcPts val="1000"/>
              </a:spcBef>
              <a:spcAft>
                <a:spcPts val="0"/>
              </a:spcAft>
              <a:buSzPct val="70588"/>
              <a:buNone/>
            </a:pPr>
            <a:r>
              <a:rPr b="1" lang="en-US" sz="2550"/>
              <a:t>Commercial Data Purchase: </a:t>
            </a:r>
            <a:endParaRPr b="1" sz="2550"/>
          </a:p>
          <a:p>
            <a:pPr indent="0" lvl="0" marL="0" rtl="0" algn="ctr">
              <a:lnSpc>
                <a:spcPct val="100000"/>
              </a:lnSpc>
              <a:spcBef>
                <a:spcPts val="1000"/>
              </a:spcBef>
              <a:spcAft>
                <a:spcPts val="0"/>
              </a:spcAft>
              <a:buSzPct val="70588"/>
              <a:buNone/>
            </a:pPr>
            <a:r>
              <a:rPr lang="en-US" sz="2550"/>
              <a:t>Supports operational weather forecasting</a:t>
            </a:r>
            <a:endParaRPr sz="2550"/>
          </a:p>
          <a:p>
            <a:pPr indent="0" lvl="0" marL="0" rtl="0" algn="l">
              <a:lnSpc>
                <a:spcPct val="100000"/>
              </a:lnSpc>
              <a:spcBef>
                <a:spcPts val="1000"/>
              </a:spcBef>
              <a:spcAft>
                <a:spcPts val="0"/>
              </a:spcAft>
              <a:buSzPct val="75000"/>
              <a:buNone/>
            </a:pPr>
            <a:r>
              <a:t/>
            </a:r>
            <a:endParaRPr sz="2400"/>
          </a:p>
          <a:p>
            <a:pPr indent="0" lvl="0" marL="0" rtl="0" algn="ctr">
              <a:lnSpc>
                <a:spcPct val="100000"/>
              </a:lnSpc>
              <a:spcBef>
                <a:spcPts val="1000"/>
              </a:spcBef>
              <a:spcAft>
                <a:spcPts val="0"/>
              </a:spcAft>
              <a:buSzPct val="100000"/>
              <a:buNone/>
            </a:pPr>
            <a:r>
              <a:rPr lang="en-US" sz="1800"/>
              <a:t>Commercial Data Program Information:  </a:t>
            </a:r>
            <a:endParaRPr sz="1800"/>
          </a:p>
          <a:p>
            <a:pPr indent="0" lvl="0" marL="0" rtl="0" algn="ctr">
              <a:lnSpc>
                <a:spcPct val="100000"/>
              </a:lnSpc>
              <a:spcBef>
                <a:spcPts val="1000"/>
              </a:spcBef>
              <a:spcAft>
                <a:spcPts val="0"/>
              </a:spcAft>
              <a:buSzPct val="128571"/>
              <a:buNone/>
            </a:pPr>
            <a:r>
              <a:rPr b="1" lang="en-US" sz="1400" u="sng">
                <a:solidFill>
                  <a:schemeClr val="hlink"/>
                </a:solidFill>
                <a:hlinkClick r:id="rId3"/>
              </a:rPr>
              <a:t>https://www.space.commerce.gov/business-with-noaa/commercial-weather-data-pilot-cwdp/</a:t>
            </a:r>
            <a:endParaRPr b="1" sz="1400">
              <a:solidFill>
                <a:srgbClr val="002060"/>
              </a:solidFill>
            </a:endParaRPr>
          </a:p>
          <a:p>
            <a:pPr indent="0" lvl="0" marL="0" rtl="0" algn="ctr">
              <a:lnSpc>
                <a:spcPct val="115000"/>
              </a:lnSpc>
              <a:spcBef>
                <a:spcPts val="0"/>
              </a:spcBef>
              <a:spcAft>
                <a:spcPts val="0"/>
              </a:spcAft>
              <a:buClr>
                <a:schemeClr val="dk1"/>
              </a:buClr>
              <a:buSzPct val="119999"/>
              <a:buFont typeface="Arial"/>
              <a:buNone/>
            </a:pPr>
            <a:r>
              <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2"/>
          <p:cNvSpPr txBox="1"/>
          <p:nvPr>
            <p:ph type="title"/>
          </p:nvPr>
        </p:nvSpPr>
        <p:spPr>
          <a:xfrm>
            <a:off x="41625" y="-28100"/>
            <a:ext cx="12150300" cy="965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2880"/>
              <a:buNone/>
            </a:pPr>
            <a:r>
              <a:rPr lang="en-US" sz="3600">
                <a:solidFill>
                  <a:srgbClr val="002060"/>
                </a:solidFill>
              </a:rPr>
              <a:t>NOAA Commercial Data Program Background</a:t>
            </a:r>
            <a:endParaRPr sz="3600">
              <a:solidFill>
                <a:srgbClr val="002060"/>
              </a:solidFill>
            </a:endParaRPr>
          </a:p>
          <a:p>
            <a:pPr indent="0" lvl="0" marL="0" rtl="0" algn="ctr">
              <a:lnSpc>
                <a:spcPct val="115000"/>
              </a:lnSpc>
              <a:spcBef>
                <a:spcPts val="0"/>
              </a:spcBef>
              <a:spcAft>
                <a:spcPts val="0"/>
              </a:spcAft>
              <a:buSzPts val="2880"/>
              <a:buNone/>
            </a:pPr>
            <a:r>
              <a:t/>
            </a:r>
            <a:endParaRPr sz="1400">
              <a:solidFill>
                <a:srgbClr val="002060"/>
              </a:solidFill>
            </a:endParaRPr>
          </a:p>
        </p:txBody>
      </p:sp>
      <p:sp>
        <p:nvSpPr>
          <p:cNvPr id="85" name="Google Shape;85;p2"/>
          <p:cNvSpPr txBox="1"/>
          <p:nvPr>
            <p:ph idx="1" type="body"/>
          </p:nvPr>
        </p:nvSpPr>
        <p:spPr>
          <a:xfrm>
            <a:off x="237450" y="949950"/>
            <a:ext cx="8220900" cy="5428500"/>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0"/>
              </a:spcBef>
              <a:spcAft>
                <a:spcPts val="0"/>
              </a:spcAft>
              <a:buClr>
                <a:srgbClr val="083470"/>
              </a:buClr>
              <a:buSzPts val="1800"/>
              <a:buFont typeface="Calibri"/>
              <a:buChar char="●"/>
            </a:pPr>
            <a:r>
              <a:rPr lang="en-US" sz="2200">
                <a:solidFill>
                  <a:srgbClr val="083470"/>
                </a:solidFill>
              </a:rPr>
              <a:t>In 2016, NOAA issued its </a:t>
            </a:r>
            <a:r>
              <a:rPr i="1" lang="en-US" sz="2200">
                <a:solidFill>
                  <a:srgbClr val="083470"/>
                </a:solidFill>
              </a:rPr>
              <a:t>Commercial Space Policy</a:t>
            </a:r>
            <a:r>
              <a:rPr lang="en-US" sz="2200">
                <a:solidFill>
                  <a:srgbClr val="083470"/>
                </a:solidFill>
              </a:rPr>
              <a:t>, which set a broad framework for use of commercial space-based data.</a:t>
            </a:r>
            <a:endParaRPr sz="2200" strike="sngStrike">
              <a:solidFill>
                <a:srgbClr val="083470"/>
              </a:solidFill>
            </a:endParaRPr>
          </a:p>
          <a:p>
            <a:pPr indent="-342900" lvl="0" marL="457200" rtl="0" algn="l">
              <a:lnSpc>
                <a:spcPct val="100000"/>
              </a:lnSpc>
              <a:spcBef>
                <a:spcPts val="1000"/>
              </a:spcBef>
              <a:spcAft>
                <a:spcPts val="0"/>
              </a:spcAft>
              <a:buClr>
                <a:srgbClr val="083470"/>
              </a:buClr>
              <a:buSzPts val="1800"/>
              <a:buFont typeface="Calibri"/>
              <a:buChar char="●"/>
            </a:pPr>
            <a:r>
              <a:rPr lang="en-US" sz="2200">
                <a:solidFill>
                  <a:srgbClr val="083470"/>
                </a:solidFill>
              </a:rPr>
              <a:t>In 2016, NOAA/NESDIS initiated the </a:t>
            </a:r>
            <a:r>
              <a:rPr b="1" lang="en-US" sz="2200">
                <a:solidFill>
                  <a:srgbClr val="083470"/>
                </a:solidFill>
              </a:rPr>
              <a:t>Commercial Weather Data Pilot (CWDP)</a:t>
            </a:r>
            <a:r>
              <a:rPr lang="en-US" sz="2200">
                <a:solidFill>
                  <a:srgbClr val="083470"/>
                </a:solidFill>
              </a:rPr>
              <a:t> process to evaluate commercial satellite-based data, including Radio Occultation (RO) data collected from Global Navigation Satellite Systems (GNSS), for use in weather models and other systems.</a:t>
            </a:r>
            <a:endParaRPr sz="2200">
              <a:solidFill>
                <a:srgbClr val="083470"/>
              </a:solidFill>
            </a:endParaRPr>
          </a:p>
          <a:p>
            <a:pPr indent="-342900" lvl="0" marL="457200" rtl="0" algn="l">
              <a:lnSpc>
                <a:spcPct val="100000"/>
              </a:lnSpc>
              <a:spcBef>
                <a:spcPts val="1000"/>
              </a:spcBef>
              <a:spcAft>
                <a:spcPts val="0"/>
              </a:spcAft>
              <a:buClr>
                <a:srgbClr val="083470"/>
              </a:buClr>
              <a:buSzPts val="1800"/>
              <a:buFont typeface="Calibri"/>
              <a:buChar char="●"/>
            </a:pPr>
            <a:r>
              <a:rPr lang="en-US" sz="2200">
                <a:solidFill>
                  <a:srgbClr val="083470"/>
                </a:solidFill>
              </a:rPr>
              <a:t>At that time, a NOAA study recommended a government backbone of 5,000 radio occultations per day, augmented by commercial data purchases of up to 20,000 occultations per day.</a:t>
            </a:r>
            <a:endParaRPr sz="2200">
              <a:solidFill>
                <a:srgbClr val="083470"/>
              </a:solidFill>
            </a:endParaRPr>
          </a:p>
          <a:p>
            <a:pPr indent="-342900" lvl="0" marL="457200" rtl="0" algn="l">
              <a:lnSpc>
                <a:spcPct val="95000"/>
              </a:lnSpc>
              <a:spcBef>
                <a:spcPts val="1000"/>
              </a:spcBef>
              <a:spcAft>
                <a:spcPts val="1000"/>
              </a:spcAft>
              <a:buClr>
                <a:srgbClr val="083470"/>
              </a:buClr>
              <a:buSzPts val="1800"/>
              <a:buFont typeface="Calibri"/>
              <a:buChar char="●"/>
            </a:pPr>
            <a:r>
              <a:rPr lang="en-US" sz="2200">
                <a:solidFill>
                  <a:srgbClr val="083470"/>
                </a:solidFill>
              </a:rPr>
              <a:t>In 2020, NOAA/NESDIS concluded the commercial sector was ready to provide operational RO data and initiated the </a:t>
            </a:r>
            <a:r>
              <a:rPr b="1" lang="en-US" sz="2200">
                <a:solidFill>
                  <a:srgbClr val="083470"/>
                </a:solidFill>
              </a:rPr>
              <a:t>Commercial Data Program (CDP) </a:t>
            </a:r>
            <a:r>
              <a:rPr lang="en-US" sz="2200">
                <a:solidFill>
                  <a:srgbClr val="083470"/>
                </a:solidFill>
              </a:rPr>
              <a:t>to manage the acquisition, ingestion, use and dissemination of commercially sourced data, including RO data.</a:t>
            </a:r>
            <a:endParaRPr sz="2200">
              <a:solidFill>
                <a:srgbClr val="083470"/>
              </a:solidFill>
            </a:endParaRPr>
          </a:p>
        </p:txBody>
      </p:sp>
      <p:grpSp>
        <p:nvGrpSpPr>
          <p:cNvPr id="86" name="Google Shape;86;p2"/>
          <p:cNvGrpSpPr/>
          <p:nvPr/>
        </p:nvGrpSpPr>
        <p:grpSpPr>
          <a:xfrm>
            <a:off x="8458480" y="1419378"/>
            <a:ext cx="3410726" cy="3387221"/>
            <a:chOff x="6357257" y="1264761"/>
            <a:chExt cx="4795060" cy="4758669"/>
          </a:xfrm>
        </p:grpSpPr>
        <p:pic>
          <p:nvPicPr>
            <p:cNvPr id="87" name="Google Shape;87;p2"/>
            <p:cNvPicPr preferRelativeResize="0"/>
            <p:nvPr/>
          </p:nvPicPr>
          <p:blipFill rotWithShape="1">
            <a:blip r:embed="rId3">
              <a:alphaModFix/>
            </a:blip>
            <a:srcRect b="0" l="0" r="0" t="0"/>
            <a:stretch/>
          </p:blipFill>
          <p:spPr>
            <a:xfrm>
              <a:off x="9048989" y="1264761"/>
              <a:ext cx="2103328" cy="3603341"/>
            </a:xfrm>
            <a:prstGeom prst="rect">
              <a:avLst/>
            </a:prstGeom>
            <a:solidFill>
              <a:srgbClr val="ECECEC"/>
            </a:solidFill>
            <a:ln cap="rnd" cmpd="sng" w="63500">
              <a:solidFill>
                <a:srgbClr val="FFFFFF"/>
              </a:solidFill>
              <a:prstDash val="solid"/>
              <a:round/>
              <a:headEnd len="sm" w="sm" type="none"/>
              <a:tailEnd len="sm" w="sm" type="none"/>
            </a:ln>
            <a:effectLst>
              <a:outerShdw blurRad="50800" rotWithShape="0" algn="tl" dir="12900000" dist="76200">
                <a:srgbClr val="7F7F7F">
                  <a:alpha val="20000"/>
                </a:srgbClr>
              </a:outerShdw>
            </a:effectLst>
          </p:spPr>
        </p:pic>
        <p:pic>
          <p:nvPicPr>
            <p:cNvPr id="88" name="Google Shape;88;p2"/>
            <p:cNvPicPr preferRelativeResize="0"/>
            <p:nvPr/>
          </p:nvPicPr>
          <p:blipFill rotWithShape="1">
            <a:blip r:embed="rId4">
              <a:alphaModFix/>
            </a:blip>
            <a:srcRect b="0" l="0" r="0" t="0"/>
            <a:stretch/>
          </p:blipFill>
          <p:spPr>
            <a:xfrm>
              <a:off x="7015916" y="1437034"/>
              <a:ext cx="2103328" cy="3802352"/>
            </a:xfrm>
            <a:prstGeom prst="rect">
              <a:avLst/>
            </a:prstGeom>
            <a:solidFill>
              <a:srgbClr val="ECECEC"/>
            </a:solidFill>
            <a:ln cap="sq" cmpd="sng" w="82550">
              <a:solidFill>
                <a:srgbClr val="FFFFFF"/>
              </a:solidFill>
              <a:prstDash val="solid"/>
              <a:miter lim="800000"/>
              <a:headEnd len="sm" w="sm" type="none"/>
              <a:tailEnd len="sm" w="sm" type="none"/>
            </a:ln>
            <a:effectLst>
              <a:outerShdw blurRad="65000" kx="195054" rotWithShape="0" algn="tl" dir="12900000" dist="50800" ky="144987">
                <a:srgbClr val="000000">
                  <a:alpha val="24313"/>
                </a:srgbClr>
              </a:outerShdw>
            </a:effectLst>
          </p:spPr>
        </p:pic>
        <p:pic>
          <p:nvPicPr>
            <p:cNvPr id="89" name="Google Shape;89;p2"/>
            <p:cNvPicPr preferRelativeResize="0"/>
            <p:nvPr/>
          </p:nvPicPr>
          <p:blipFill rotWithShape="1">
            <a:blip r:embed="rId5">
              <a:alphaModFix/>
            </a:blip>
            <a:srcRect b="0" l="0" r="0" t="0"/>
            <a:stretch/>
          </p:blipFill>
          <p:spPr>
            <a:xfrm>
              <a:off x="8680852" y="3271304"/>
              <a:ext cx="2221400" cy="2752126"/>
            </a:xfrm>
            <a:prstGeom prst="rect">
              <a:avLst/>
            </a:prstGeom>
            <a:solidFill>
              <a:srgbClr val="ECECEC"/>
            </a:solidFill>
            <a:ln cap="sq" cmpd="sng" w="101600">
              <a:solidFill>
                <a:srgbClr val="FDFDFD"/>
              </a:solidFill>
              <a:prstDash val="solid"/>
              <a:miter lim="800000"/>
              <a:headEnd len="sm" w="sm" type="none"/>
              <a:tailEnd len="sm" w="sm" type="none"/>
            </a:ln>
            <a:effectLst>
              <a:outerShdw blurRad="57150" kx="109970" rotWithShape="0" algn="tl" dir="12900000" dist="50800" sy="98000" ky="199851">
                <a:srgbClr val="000000">
                  <a:alpha val="20000"/>
                </a:srgbClr>
              </a:outerShdw>
            </a:effectLst>
          </p:spPr>
        </p:pic>
        <p:pic>
          <p:nvPicPr>
            <p:cNvPr id="90" name="Google Shape;90;p2"/>
            <p:cNvPicPr preferRelativeResize="0"/>
            <p:nvPr/>
          </p:nvPicPr>
          <p:blipFill rotWithShape="1">
            <a:blip r:embed="rId6">
              <a:alphaModFix/>
            </a:blip>
            <a:srcRect b="0" l="0" r="0" t="0"/>
            <a:stretch/>
          </p:blipFill>
          <p:spPr>
            <a:xfrm>
              <a:off x="6357257" y="3035057"/>
              <a:ext cx="2412000" cy="2988300"/>
            </a:xfrm>
            <a:prstGeom prst="roundRect">
              <a:avLst>
                <a:gd fmla="val 2802" name="adj"/>
              </a:avLst>
            </a:prstGeom>
            <a:noFill/>
            <a:ln>
              <a:noFill/>
            </a:ln>
            <a:effectLst>
              <a:outerShdw blurRad="152400" kx="109970" rotWithShape="0" algn="tl" dir="900000" dist="12000" sy="98000" ky="199851">
                <a:srgbClr val="000000">
                  <a:alpha val="24313"/>
                </a:srgbClr>
              </a:outerShdw>
            </a:effectLst>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6"/>
          <p:cNvSpPr txBox="1"/>
          <p:nvPr>
            <p:ph type="title"/>
          </p:nvPr>
        </p:nvSpPr>
        <p:spPr>
          <a:xfrm>
            <a:off x="0" y="-76200"/>
            <a:ext cx="12192000" cy="859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80"/>
              <a:buFont typeface="Arial"/>
              <a:buNone/>
            </a:pPr>
            <a:r>
              <a:rPr lang="en-US" sz="3600">
                <a:solidFill>
                  <a:srgbClr val="002060"/>
                </a:solidFill>
              </a:rPr>
              <a:t>NOAA Commercial Data Program Background</a:t>
            </a:r>
            <a:endParaRPr sz="3600">
              <a:solidFill>
                <a:srgbClr val="002060"/>
              </a:solidFill>
            </a:endParaRPr>
          </a:p>
        </p:txBody>
      </p:sp>
      <p:sp>
        <p:nvSpPr>
          <p:cNvPr id="97" name="Google Shape;97;p6"/>
          <p:cNvSpPr txBox="1"/>
          <p:nvPr>
            <p:ph idx="1" type="body"/>
          </p:nvPr>
        </p:nvSpPr>
        <p:spPr>
          <a:xfrm>
            <a:off x="328075" y="932325"/>
            <a:ext cx="7696800" cy="5383800"/>
          </a:xfrm>
          <a:prstGeom prst="rect">
            <a:avLst/>
          </a:prstGeom>
          <a:noFill/>
          <a:ln>
            <a:noFill/>
          </a:ln>
        </p:spPr>
        <p:txBody>
          <a:bodyPr anchorCtr="0" anchor="t" bIns="45700" lIns="91425" spcFirstLastPara="1" rIns="91425" wrap="square" tIns="45700">
            <a:noAutofit/>
          </a:bodyPr>
          <a:lstStyle/>
          <a:p>
            <a:pPr indent="-342900" lvl="0" marL="342900" rtl="0" algn="l">
              <a:lnSpc>
                <a:spcPct val="95000"/>
              </a:lnSpc>
              <a:spcBef>
                <a:spcPts val="1000"/>
              </a:spcBef>
              <a:spcAft>
                <a:spcPts val="0"/>
              </a:spcAft>
              <a:buClr>
                <a:srgbClr val="002060"/>
              </a:buClr>
              <a:buSzPts val="1800"/>
              <a:buFont typeface="Calibri"/>
              <a:buChar char="●"/>
            </a:pPr>
            <a:r>
              <a:rPr lang="en-US" sz="2200">
                <a:solidFill>
                  <a:srgbClr val="002060"/>
                </a:solidFill>
              </a:rPr>
              <a:t>In Nov 2020, NOAA/NESDIS awarded their 1st Commercial Data Buy (RODB-1) to Spire Global and GeoOptics for 2 years.</a:t>
            </a:r>
            <a:endParaRPr sz="2200">
              <a:solidFill>
                <a:srgbClr val="002060"/>
              </a:solidFill>
            </a:endParaRPr>
          </a:p>
          <a:p>
            <a:pPr indent="-342900" lvl="0" marL="342900" rtl="0" algn="l">
              <a:lnSpc>
                <a:spcPct val="95000"/>
              </a:lnSpc>
              <a:spcBef>
                <a:spcPts val="1000"/>
              </a:spcBef>
              <a:spcAft>
                <a:spcPts val="0"/>
              </a:spcAft>
              <a:buClr>
                <a:srgbClr val="002060"/>
              </a:buClr>
              <a:buSzPts val="1800"/>
              <a:buFont typeface="Calibri"/>
              <a:buChar char="●"/>
            </a:pPr>
            <a:r>
              <a:rPr lang="en-US" sz="2200">
                <a:solidFill>
                  <a:srgbClr val="002060"/>
                </a:solidFill>
              </a:rPr>
              <a:t>On Mar 27, 2023, NOAA/NESDIS awarded the 2nd Commercial Data Buy (RODB-2) to Spire Global and PlanetiQ for 5 years. </a:t>
            </a:r>
            <a:endParaRPr sz="2200">
              <a:solidFill>
                <a:srgbClr val="002060"/>
              </a:solidFill>
            </a:endParaRPr>
          </a:p>
          <a:p>
            <a:pPr indent="-330200" lvl="1" marL="914400" rtl="0" algn="l">
              <a:lnSpc>
                <a:spcPct val="95000"/>
              </a:lnSpc>
              <a:spcBef>
                <a:spcPts val="0"/>
              </a:spcBef>
              <a:spcAft>
                <a:spcPts val="0"/>
              </a:spcAft>
              <a:buClr>
                <a:srgbClr val="002060"/>
              </a:buClr>
              <a:buSzPts val="1600"/>
              <a:buFont typeface="Calibri"/>
              <a:buChar char="○"/>
            </a:pPr>
            <a:r>
              <a:rPr lang="en-US" sz="2000">
                <a:solidFill>
                  <a:srgbClr val="002060"/>
                </a:solidFill>
              </a:rPr>
              <a:t>License: Unlimited distribution rights</a:t>
            </a:r>
            <a:endParaRPr sz="2000">
              <a:solidFill>
                <a:srgbClr val="002060"/>
              </a:solidFill>
            </a:endParaRPr>
          </a:p>
          <a:p>
            <a:pPr indent="-342900" lvl="0" marL="342900" rtl="0" algn="l">
              <a:lnSpc>
                <a:spcPct val="95000"/>
              </a:lnSpc>
              <a:spcBef>
                <a:spcPts val="1000"/>
              </a:spcBef>
              <a:spcAft>
                <a:spcPts val="0"/>
              </a:spcAft>
              <a:buClr>
                <a:srgbClr val="002060"/>
              </a:buClr>
              <a:buSzPts val="1800"/>
              <a:buFont typeface="Calibri"/>
              <a:buChar char="●"/>
            </a:pPr>
            <a:r>
              <a:rPr lang="en-US" sz="2200">
                <a:solidFill>
                  <a:srgbClr val="002060"/>
                </a:solidFill>
              </a:rPr>
              <a:t>Today, NOAA uses </a:t>
            </a:r>
            <a:r>
              <a:rPr lang="en-US" sz="2200">
                <a:solidFill>
                  <a:srgbClr val="07336F"/>
                </a:solidFill>
              </a:rPr>
              <a:t>commercially available RO data to respond to the ever-growing demand for environmental information and satisfy observational requirements, </a:t>
            </a:r>
            <a:r>
              <a:rPr i="1" lang="en-US" sz="2200">
                <a:solidFill>
                  <a:srgbClr val="07336F"/>
                </a:solidFill>
              </a:rPr>
              <a:t>potentially</a:t>
            </a:r>
            <a:r>
              <a:rPr lang="en-US" sz="2200">
                <a:solidFill>
                  <a:srgbClr val="07336F"/>
                </a:solidFill>
              </a:rPr>
              <a:t> at a lower cost than government alternatives. </a:t>
            </a:r>
            <a:endParaRPr sz="2200">
              <a:solidFill>
                <a:srgbClr val="07336F"/>
              </a:solidFill>
            </a:endParaRPr>
          </a:p>
          <a:p>
            <a:pPr indent="-342900" lvl="0" marL="342900" rtl="0" algn="l">
              <a:lnSpc>
                <a:spcPct val="95000"/>
              </a:lnSpc>
              <a:spcBef>
                <a:spcPts val="1000"/>
              </a:spcBef>
              <a:spcAft>
                <a:spcPts val="0"/>
              </a:spcAft>
              <a:buClr>
                <a:srgbClr val="07336F"/>
              </a:buClr>
              <a:buSzPts val="1800"/>
              <a:buFont typeface="Calibri"/>
              <a:buChar char="●"/>
            </a:pPr>
            <a:r>
              <a:rPr lang="en-US" sz="2200">
                <a:solidFill>
                  <a:srgbClr val="002060"/>
                </a:solidFill>
              </a:rPr>
              <a:t>RO data is used to derive </a:t>
            </a:r>
            <a:r>
              <a:rPr lang="en-US" sz="2200" u="sng">
                <a:solidFill>
                  <a:srgbClr val="002060"/>
                </a:solidFill>
              </a:rPr>
              <a:t>Neutral Atmosphere</a:t>
            </a:r>
            <a:r>
              <a:rPr lang="en-US" sz="2200">
                <a:solidFill>
                  <a:srgbClr val="002060"/>
                </a:solidFill>
              </a:rPr>
              <a:t> and </a:t>
            </a:r>
            <a:r>
              <a:rPr lang="en-US" sz="2200" u="sng">
                <a:solidFill>
                  <a:srgbClr val="002060"/>
                </a:solidFill>
              </a:rPr>
              <a:t>Ionospheric</a:t>
            </a:r>
            <a:r>
              <a:rPr lang="en-US" sz="2200">
                <a:solidFill>
                  <a:srgbClr val="002060"/>
                </a:solidFill>
              </a:rPr>
              <a:t> products.</a:t>
            </a:r>
            <a:endParaRPr sz="2200">
              <a:solidFill>
                <a:srgbClr val="002060"/>
              </a:solidFill>
            </a:endParaRPr>
          </a:p>
          <a:p>
            <a:pPr indent="-330200" lvl="1" marL="914400" rtl="0" algn="l">
              <a:lnSpc>
                <a:spcPct val="100000"/>
              </a:lnSpc>
              <a:spcBef>
                <a:spcPts val="0"/>
              </a:spcBef>
              <a:spcAft>
                <a:spcPts val="0"/>
              </a:spcAft>
              <a:buClr>
                <a:srgbClr val="002060"/>
              </a:buClr>
              <a:buSzPts val="1600"/>
              <a:buFont typeface="Calibri"/>
              <a:buChar char="○"/>
            </a:pPr>
            <a:r>
              <a:rPr lang="en-US" sz="1800" u="sng">
                <a:solidFill>
                  <a:srgbClr val="002060"/>
                </a:solidFill>
              </a:rPr>
              <a:t>Neutral Atmosphere</a:t>
            </a:r>
            <a:r>
              <a:rPr lang="en-US" sz="1800">
                <a:solidFill>
                  <a:srgbClr val="002060"/>
                </a:solidFill>
              </a:rPr>
              <a:t> products include:  Bending Angle, Refractivity, Temperature, Winds, Heights and Water Vapor</a:t>
            </a:r>
            <a:endParaRPr sz="1800">
              <a:solidFill>
                <a:srgbClr val="002060"/>
              </a:solidFill>
            </a:endParaRPr>
          </a:p>
          <a:p>
            <a:pPr indent="-330200" lvl="1" marL="914400" rtl="0" algn="l">
              <a:lnSpc>
                <a:spcPct val="100000"/>
              </a:lnSpc>
              <a:spcBef>
                <a:spcPts val="0"/>
              </a:spcBef>
              <a:spcAft>
                <a:spcPts val="0"/>
              </a:spcAft>
              <a:buClr>
                <a:srgbClr val="002060"/>
              </a:buClr>
              <a:buSzPts val="1600"/>
              <a:buFont typeface="Calibri"/>
              <a:buChar char="○"/>
            </a:pPr>
            <a:r>
              <a:rPr lang="en-US" sz="1800" u="sng">
                <a:solidFill>
                  <a:srgbClr val="002060"/>
                </a:solidFill>
              </a:rPr>
              <a:t>Ionospheric</a:t>
            </a:r>
            <a:r>
              <a:rPr lang="en-US" sz="1800">
                <a:solidFill>
                  <a:srgbClr val="002060"/>
                </a:solidFill>
              </a:rPr>
              <a:t> products include:  Total Electron Content (TEC), Electron Density Profiles and Scintillation Indices</a:t>
            </a:r>
            <a:endParaRPr sz="2200">
              <a:solidFill>
                <a:srgbClr val="07336F"/>
              </a:solidFill>
            </a:endParaRPr>
          </a:p>
        </p:txBody>
      </p:sp>
      <p:pic>
        <p:nvPicPr>
          <p:cNvPr id="98" name="Google Shape;98;p6"/>
          <p:cNvPicPr preferRelativeResize="0"/>
          <p:nvPr/>
        </p:nvPicPr>
        <p:blipFill rotWithShape="1">
          <a:blip r:embed="rId3">
            <a:alphaModFix/>
          </a:blip>
          <a:srcRect b="0" l="0" r="0" t="0"/>
          <a:stretch/>
        </p:blipFill>
        <p:spPr>
          <a:xfrm>
            <a:off x="7969650" y="1023975"/>
            <a:ext cx="3955800" cy="4123675"/>
          </a:xfrm>
          <a:prstGeom prst="rect">
            <a:avLst/>
          </a:prstGeom>
          <a:noFill/>
          <a:ln>
            <a:noFill/>
          </a:ln>
        </p:spPr>
      </p:pic>
      <p:sp>
        <p:nvSpPr>
          <p:cNvPr id="99" name="Google Shape;99;p6"/>
          <p:cNvSpPr txBox="1"/>
          <p:nvPr/>
        </p:nvSpPr>
        <p:spPr>
          <a:xfrm>
            <a:off x="7922825" y="5147650"/>
            <a:ext cx="41127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1" lang="en-US" sz="1400" u="none" cap="none" strike="noStrike">
                <a:solidFill>
                  <a:srgbClr val="07336F"/>
                </a:solidFill>
                <a:latin typeface="Calibri"/>
                <a:ea typeface="Calibri"/>
                <a:cs typeface="Calibri"/>
                <a:sym typeface="Calibri"/>
              </a:rPr>
              <a:t>GNSS-RO receivers observe distortion of GNSS signals as they transit the atmosphere.  NOAA produces quasi-vertical RO soundings based on bending angles from satellite-based RO open-loop measurements made during a GNSS occultation event.</a:t>
            </a:r>
            <a:endParaRPr b="1" i="1" sz="14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3"/>
          <p:cNvSpPr txBox="1"/>
          <p:nvPr>
            <p:ph idx="1" type="body"/>
          </p:nvPr>
        </p:nvSpPr>
        <p:spPr>
          <a:xfrm>
            <a:off x="287775" y="875250"/>
            <a:ext cx="11478300" cy="5306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b="1" lang="en-US" sz="2000">
                <a:solidFill>
                  <a:srgbClr val="002060"/>
                </a:solidFill>
              </a:rPr>
              <a:t>Weather Research and Forecasting Innovation Act of 2017 (Weather Act):</a:t>
            </a:r>
            <a:r>
              <a:rPr lang="en-US" sz="2000">
                <a:solidFill>
                  <a:srgbClr val="002060"/>
                </a:solidFill>
              </a:rPr>
              <a:t> </a:t>
            </a:r>
            <a:endParaRPr sz="2000">
              <a:solidFill>
                <a:srgbClr val="002060"/>
              </a:solidFill>
            </a:endParaRPr>
          </a:p>
          <a:p>
            <a:pPr indent="-330200" lvl="0" marL="457200" rtl="0" algn="l">
              <a:lnSpc>
                <a:spcPct val="100000"/>
              </a:lnSpc>
              <a:spcBef>
                <a:spcPts val="1000"/>
              </a:spcBef>
              <a:spcAft>
                <a:spcPts val="0"/>
              </a:spcAft>
              <a:buClr>
                <a:srgbClr val="002060"/>
              </a:buClr>
              <a:buSzPts val="1600"/>
              <a:buFont typeface="Calibri"/>
              <a:buChar char="●"/>
            </a:pPr>
            <a:r>
              <a:rPr lang="en-US" sz="1800">
                <a:solidFill>
                  <a:srgbClr val="002060"/>
                </a:solidFill>
              </a:rPr>
              <a:t>Authorizes NOAA’s space-based commercial weather pilot programs and data purchases </a:t>
            </a:r>
            <a:endParaRPr sz="1800">
              <a:solidFill>
                <a:srgbClr val="002060"/>
              </a:solidFill>
            </a:endParaRPr>
          </a:p>
          <a:p>
            <a:pPr indent="-330200" lvl="0" marL="457200" rtl="0" algn="l">
              <a:lnSpc>
                <a:spcPct val="100000"/>
              </a:lnSpc>
              <a:spcBef>
                <a:spcPts val="0"/>
              </a:spcBef>
              <a:spcAft>
                <a:spcPts val="0"/>
              </a:spcAft>
              <a:buClr>
                <a:srgbClr val="002060"/>
              </a:buClr>
              <a:buSzPts val="1600"/>
              <a:buFont typeface="Calibri"/>
              <a:buChar char="●"/>
            </a:pPr>
            <a:r>
              <a:rPr lang="en-US" sz="1800">
                <a:solidFill>
                  <a:srgbClr val="002060"/>
                </a:solidFill>
              </a:rPr>
              <a:t>For successful pilots, transition to operational use where appropriate, cost-effective and feasible</a:t>
            </a:r>
            <a:endParaRPr sz="1800">
              <a:solidFill>
                <a:srgbClr val="002060"/>
              </a:solidFill>
            </a:endParaRPr>
          </a:p>
          <a:p>
            <a:pPr indent="-330200" lvl="0" marL="457200" rtl="0" algn="l">
              <a:lnSpc>
                <a:spcPct val="100000"/>
              </a:lnSpc>
              <a:spcBef>
                <a:spcPts val="0"/>
              </a:spcBef>
              <a:spcAft>
                <a:spcPts val="0"/>
              </a:spcAft>
              <a:buClr>
                <a:srgbClr val="002060"/>
              </a:buClr>
              <a:buSzPts val="1600"/>
              <a:buFont typeface="Calibri"/>
              <a:buChar char="●"/>
            </a:pPr>
            <a:r>
              <a:rPr lang="en-US" sz="1800">
                <a:solidFill>
                  <a:srgbClr val="002060"/>
                </a:solidFill>
              </a:rPr>
              <a:t>Continue to meet international meteorological agreements</a:t>
            </a:r>
            <a:endParaRPr sz="1800">
              <a:solidFill>
                <a:srgbClr val="002060"/>
              </a:solidFill>
            </a:endParaRPr>
          </a:p>
          <a:p>
            <a:pPr indent="-330200" lvl="0" marL="457200" rtl="0" algn="l">
              <a:lnSpc>
                <a:spcPct val="100000"/>
              </a:lnSpc>
              <a:spcBef>
                <a:spcPts val="0"/>
              </a:spcBef>
              <a:spcAft>
                <a:spcPts val="0"/>
              </a:spcAft>
              <a:buClr>
                <a:srgbClr val="002060"/>
              </a:buClr>
              <a:buSzPts val="1600"/>
              <a:buFont typeface="Calibri"/>
              <a:buChar char="●"/>
            </a:pPr>
            <a:r>
              <a:rPr lang="en-US" sz="1800">
                <a:solidFill>
                  <a:srgbClr val="002060"/>
                </a:solidFill>
              </a:rPr>
              <a:t>Avoid unnecessary duplication between public and private data sources</a:t>
            </a:r>
            <a:endParaRPr sz="1800">
              <a:solidFill>
                <a:srgbClr val="002060"/>
              </a:solidFill>
            </a:endParaRPr>
          </a:p>
          <a:p>
            <a:pPr indent="0" lvl="0" marL="0" rtl="0" algn="l">
              <a:lnSpc>
                <a:spcPct val="100000"/>
              </a:lnSpc>
              <a:spcBef>
                <a:spcPts val="1000"/>
              </a:spcBef>
              <a:spcAft>
                <a:spcPts val="0"/>
              </a:spcAft>
              <a:buClr>
                <a:schemeClr val="dk1"/>
              </a:buClr>
              <a:buSzPts val="1100"/>
              <a:buNone/>
            </a:pPr>
            <a:r>
              <a:rPr b="1" lang="en-US" sz="2000">
                <a:solidFill>
                  <a:srgbClr val="002060"/>
                </a:solidFill>
              </a:rPr>
              <a:t>Promoting Research and Observations of Space Weather to Improve the Forecasting of Tomorrow (PROSWIFT) Act of 2020:</a:t>
            </a:r>
            <a:endParaRPr b="1" sz="2000">
              <a:solidFill>
                <a:srgbClr val="002060"/>
              </a:solidFill>
            </a:endParaRPr>
          </a:p>
          <a:p>
            <a:pPr indent="-330200" lvl="0" marL="457200" rtl="0" algn="l">
              <a:lnSpc>
                <a:spcPct val="100000"/>
              </a:lnSpc>
              <a:spcBef>
                <a:spcPts val="1000"/>
              </a:spcBef>
              <a:spcAft>
                <a:spcPts val="0"/>
              </a:spcAft>
              <a:buClr>
                <a:srgbClr val="002060"/>
              </a:buClr>
              <a:buSzPts val="1600"/>
              <a:buFont typeface="Calibri"/>
              <a:buChar char="●"/>
            </a:pPr>
            <a:r>
              <a:rPr lang="en-US" sz="1800">
                <a:solidFill>
                  <a:srgbClr val="002060"/>
                </a:solidFill>
              </a:rPr>
              <a:t>Allows NOAA to establish a pilot program to enter into commercial space weather contracts to provide space weather data, and allows NOAA to evaluate the data for use in space weather research and forecasting models of NOAA, the Department of Defense, or both.</a:t>
            </a:r>
            <a:endParaRPr sz="1000">
              <a:solidFill>
                <a:srgbClr val="002060"/>
              </a:solidFill>
            </a:endParaRPr>
          </a:p>
          <a:p>
            <a:pPr indent="0" lvl="0" marL="0" rtl="0" algn="l">
              <a:lnSpc>
                <a:spcPct val="100000"/>
              </a:lnSpc>
              <a:spcBef>
                <a:spcPts val="1000"/>
              </a:spcBef>
              <a:spcAft>
                <a:spcPts val="0"/>
              </a:spcAft>
              <a:buSzPts val="1800"/>
              <a:buNone/>
            </a:pPr>
            <a:r>
              <a:t/>
            </a:r>
            <a:endParaRPr sz="700"/>
          </a:p>
          <a:p>
            <a:pPr indent="0" lvl="0" marL="0" rtl="0" algn="l">
              <a:lnSpc>
                <a:spcPct val="80000"/>
              </a:lnSpc>
              <a:spcBef>
                <a:spcPts val="300"/>
              </a:spcBef>
              <a:spcAft>
                <a:spcPts val="0"/>
              </a:spcAft>
              <a:buSzPts val="1800"/>
              <a:buNone/>
            </a:pPr>
            <a:r>
              <a:rPr b="1" lang="en-US" sz="2000"/>
              <a:t>      </a:t>
            </a:r>
            <a:r>
              <a:rPr b="1" lang="en-US" sz="2000">
                <a:solidFill>
                  <a:srgbClr val="07336F"/>
                </a:solidFill>
              </a:rPr>
              <a:t>Enacted</a:t>
            </a:r>
            <a:endParaRPr/>
          </a:p>
          <a:p>
            <a:pPr indent="0" lvl="0" marL="0" rtl="0" algn="l">
              <a:lnSpc>
                <a:spcPct val="80000"/>
              </a:lnSpc>
              <a:spcBef>
                <a:spcPts val="300"/>
              </a:spcBef>
              <a:spcAft>
                <a:spcPts val="0"/>
              </a:spcAft>
              <a:buSzPts val="1800"/>
              <a:buNone/>
            </a:pPr>
            <a:r>
              <a:rPr b="1" lang="en-US" sz="2000">
                <a:solidFill>
                  <a:srgbClr val="07336F"/>
                </a:solidFill>
              </a:rPr>
              <a:t>Appropriations:</a:t>
            </a:r>
            <a:endParaRPr b="1" sz="2000">
              <a:solidFill>
                <a:srgbClr val="07336F"/>
              </a:solidFill>
            </a:endParaRPr>
          </a:p>
          <a:p>
            <a:pPr indent="0" lvl="0" marL="0" rtl="0" algn="l">
              <a:lnSpc>
                <a:spcPct val="100000"/>
              </a:lnSpc>
              <a:spcBef>
                <a:spcPts val="0"/>
              </a:spcBef>
              <a:spcAft>
                <a:spcPts val="0"/>
              </a:spcAft>
              <a:buSzPts val="1800"/>
              <a:buNone/>
            </a:pPr>
            <a:r>
              <a:t/>
            </a:r>
            <a:endParaRPr b="1" sz="400"/>
          </a:p>
          <a:p>
            <a:pPr indent="0" lvl="0" marL="0" rtl="0" algn="l">
              <a:lnSpc>
                <a:spcPct val="100000"/>
              </a:lnSpc>
              <a:spcBef>
                <a:spcPts val="0"/>
              </a:spcBef>
              <a:spcAft>
                <a:spcPts val="0"/>
              </a:spcAft>
              <a:buSzPts val="1800"/>
              <a:buNone/>
            </a:pPr>
            <a:r>
              <a:rPr b="1" lang="en-US" sz="1200">
                <a:solidFill>
                  <a:schemeClr val="accent2"/>
                </a:solidFill>
              </a:rPr>
              <a:t>*President's Budget</a:t>
            </a:r>
            <a:endParaRPr b="1" sz="1200">
              <a:solidFill>
                <a:schemeClr val="accent2"/>
              </a:solidFill>
            </a:endParaRPr>
          </a:p>
          <a:p>
            <a:pPr indent="0" lvl="0" marL="0" rtl="0" algn="l">
              <a:lnSpc>
                <a:spcPct val="100000"/>
              </a:lnSpc>
              <a:spcBef>
                <a:spcPts val="0"/>
              </a:spcBef>
              <a:spcAft>
                <a:spcPts val="0"/>
              </a:spcAft>
              <a:buSzPts val="1800"/>
              <a:buNone/>
            </a:pPr>
            <a:r>
              <a:rPr b="1" lang="en-US" sz="1200">
                <a:solidFill>
                  <a:schemeClr val="accent1"/>
                </a:solidFill>
              </a:rPr>
              <a:t>** FY22 Consolidated </a:t>
            </a:r>
            <a:endParaRPr b="1" sz="1200">
              <a:solidFill>
                <a:schemeClr val="accent1"/>
              </a:solidFill>
            </a:endParaRPr>
          </a:p>
          <a:p>
            <a:pPr indent="0" lvl="0" marL="0" rtl="0" algn="l">
              <a:lnSpc>
                <a:spcPct val="100000"/>
              </a:lnSpc>
              <a:spcBef>
                <a:spcPts val="0"/>
              </a:spcBef>
              <a:spcAft>
                <a:spcPts val="0"/>
              </a:spcAft>
              <a:buSzPts val="1800"/>
              <a:buNone/>
            </a:pPr>
            <a:r>
              <a:rPr b="1" lang="en-US" sz="1200">
                <a:solidFill>
                  <a:schemeClr val="accent1"/>
                </a:solidFill>
              </a:rPr>
              <a:t>Appropriations Act </a:t>
            </a:r>
            <a:endParaRPr b="1" sz="1200">
              <a:solidFill>
                <a:schemeClr val="accent1"/>
              </a:solidFill>
            </a:endParaRPr>
          </a:p>
          <a:p>
            <a:pPr indent="0" lvl="0" marL="0" rtl="0" algn="l">
              <a:lnSpc>
                <a:spcPct val="100000"/>
              </a:lnSpc>
              <a:spcBef>
                <a:spcPts val="0"/>
              </a:spcBef>
              <a:spcAft>
                <a:spcPts val="0"/>
              </a:spcAft>
              <a:buSzPts val="1800"/>
              <a:buNone/>
            </a:pPr>
            <a:r>
              <a:rPr b="1" lang="en-US" sz="1200">
                <a:solidFill>
                  <a:schemeClr val="accent1"/>
                </a:solidFill>
              </a:rPr>
              <a:t>increase targeted for </a:t>
            </a:r>
            <a:endParaRPr b="1" sz="1200">
              <a:solidFill>
                <a:schemeClr val="accent1"/>
              </a:solidFill>
            </a:endParaRPr>
          </a:p>
          <a:p>
            <a:pPr indent="0" lvl="0" marL="0" rtl="0" algn="l">
              <a:lnSpc>
                <a:spcPct val="100000"/>
              </a:lnSpc>
              <a:spcBef>
                <a:spcPts val="0"/>
              </a:spcBef>
              <a:spcAft>
                <a:spcPts val="0"/>
              </a:spcAft>
              <a:buSzPts val="1800"/>
              <a:buNone/>
            </a:pPr>
            <a:r>
              <a:rPr b="1" lang="en-US" sz="1200">
                <a:solidFill>
                  <a:schemeClr val="accent1"/>
                </a:solidFill>
              </a:rPr>
              <a:t>Space Weather</a:t>
            </a:r>
            <a:endParaRPr b="1" sz="1200">
              <a:solidFill>
                <a:schemeClr val="accent1"/>
              </a:solidFill>
            </a:endParaRPr>
          </a:p>
          <a:p>
            <a:pPr indent="0" lvl="0" marL="0" rtl="0" algn="l">
              <a:lnSpc>
                <a:spcPct val="100000"/>
              </a:lnSpc>
              <a:spcBef>
                <a:spcPts val="0"/>
              </a:spcBef>
              <a:spcAft>
                <a:spcPts val="0"/>
              </a:spcAft>
              <a:buSzPts val="1800"/>
              <a:buNone/>
            </a:pPr>
            <a:r>
              <a:rPr b="1" lang="en-US" sz="1200">
                <a:solidFill>
                  <a:schemeClr val="accent1"/>
                </a:solidFill>
              </a:rPr>
              <a:t>***$10M from FY23 </a:t>
            </a:r>
            <a:endParaRPr b="1" sz="1200">
              <a:solidFill>
                <a:schemeClr val="accent1"/>
              </a:solidFill>
            </a:endParaRPr>
          </a:p>
          <a:p>
            <a:pPr indent="457200" lvl="0" marL="0" rtl="0" algn="l">
              <a:lnSpc>
                <a:spcPct val="100000"/>
              </a:lnSpc>
              <a:spcBef>
                <a:spcPts val="0"/>
              </a:spcBef>
              <a:spcAft>
                <a:spcPts val="0"/>
              </a:spcAft>
              <a:buSzPts val="1800"/>
              <a:buNone/>
            </a:pPr>
            <a:r>
              <a:rPr b="1" lang="en-US" sz="1200">
                <a:solidFill>
                  <a:schemeClr val="accent1"/>
                </a:solidFill>
              </a:rPr>
              <a:t>Supplemental Funds</a:t>
            </a:r>
            <a:endParaRPr b="1" sz="1200">
              <a:solidFill>
                <a:schemeClr val="accent1"/>
              </a:solidFill>
            </a:endParaRPr>
          </a:p>
          <a:p>
            <a:pPr indent="0" lvl="0" marL="0" rtl="0" algn="l">
              <a:lnSpc>
                <a:spcPct val="100000"/>
              </a:lnSpc>
              <a:spcBef>
                <a:spcPts val="0"/>
              </a:spcBef>
              <a:spcAft>
                <a:spcPts val="0"/>
              </a:spcAft>
              <a:buClr>
                <a:srgbClr val="000000"/>
              </a:buClr>
              <a:buSzPts val="1800"/>
              <a:buFont typeface="Arial"/>
              <a:buNone/>
            </a:pPr>
            <a:r>
              <a:rPr b="1" lang="en-US" sz="1200">
                <a:solidFill>
                  <a:schemeClr val="accent1"/>
                </a:solidFill>
              </a:rPr>
              <a:t>f</a:t>
            </a:r>
            <a:endParaRPr b="1" sz="1600">
              <a:solidFill>
                <a:srgbClr val="07336F"/>
              </a:solidFill>
            </a:endParaRPr>
          </a:p>
        </p:txBody>
      </p:sp>
      <p:graphicFrame>
        <p:nvGraphicFramePr>
          <p:cNvPr id="105" name="Google Shape;105;p3"/>
          <p:cNvGraphicFramePr/>
          <p:nvPr/>
        </p:nvGraphicFramePr>
        <p:xfrm>
          <a:off x="2271442" y="4236591"/>
          <a:ext cx="3000000" cy="3000000"/>
        </p:xfrm>
        <a:graphic>
          <a:graphicData uri="http://schemas.openxmlformats.org/drawingml/2006/table">
            <a:tbl>
              <a:tblPr>
                <a:noFill/>
                <a:tableStyleId>{58BA2374-C4DA-4BB4-B747-62B198B1CAAC}</a:tableStyleId>
              </a:tblPr>
              <a:tblGrid>
                <a:gridCol w="1317375"/>
                <a:gridCol w="900125"/>
                <a:gridCol w="900125"/>
                <a:gridCol w="900125"/>
                <a:gridCol w="900125"/>
                <a:gridCol w="900125"/>
                <a:gridCol w="900125"/>
                <a:gridCol w="900125"/>
                <a:gridCol w="900125"/>
                <a:gridCol w="900125"/>
              </a:tblGrid>
              <a:tr h="680850">
                <a:tc>
                  <a:txBody>
                    <a:bodyPr/>
                    <a:lstStyle/>
                    <a:p>
                      <a:pPr indent="0" lvl="0" marL="0" marR="0" rtl="0" algn="ctr">
                        <a:lnSpc>
                          <a:spcPct val="100000"/>
                        </a:lnSpc>
                        <a:spcBef>
                          <a:spcPts val="0"/>
                        </a:spcBef>
                        <a:spcAft>
                          <a:spcPts val="0"/>
                        </a:spcAft>
                        <a:buClr>
                          <a:srgbClr val="000000"/>
                        </a:buClr>
                        <a:buSzPts val="1400"/>
                        <a:buFont typeface="Arial"/>
                        <a:buNone/>
                      </a:pPr>
                      <a:r>
                        <a:rPr b="1" lang="en-US" sz="1600" u="none" cap="none" strike="noStrike">
                          <a:solidFill>
                            <a:srgbClr val="002060"/>
                          </a:solidFill>
                          <a:latin typeface="Calibri"/>
                          <a:ea typeface="Calibri"/>
                          <a:cs typeface="Calibri"/>
                          <a:sym typeface="Calibri"/>
                        </a:rPr>
                        <a:t>Fiscal Year</a:t>
                      </a:r>
                      <a:endParaRPr b="1" sz="1600" u="none"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US" sz="1600" u="sng" cap="none" strike="noStrike">
                          <a:solidFill>
                            <a:srgbClr val="002060"/>
                          </a:solidFill>
                          <a:latin typeface="Calibri"/>
                          <a:ea typeface="Calibri"/>
                          <a:cs typeface="Calibri"/>
                          <a:sym typeface="Calibri"/>
                        </a:rPr>
                        <a:t>2016</a:t>
                      </a:r>
                      <a:endParaRPr b="1" sz="1600" u="sng"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US" sz="1600" u="sng" cap="none" strike="noStrike">
                          <a:solidFill>
                            <a:srgbClr val="002060"/>
                          </a:solidFill>
                          <a:latin typeface="Calibri"/>
                          <a:ea typeface="Calibri"/>
                          <a:cs typeface="Calibri"/>
                          <a:sym typeface="Calibri"/>
                        </a:rPr>
                        <a:t>2017</a:t>
                      </a:r>
                      <a:endParaRPr b="1" sz="1600" u="sng"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US" sz="1600" u="sng" cap="none" strike="noStrike">
                          <a:solidFill>
                            <a:srgbClr val="002060"/>
                          </a:solidFill>
                          <a:latin typeface="Calibri"/>
                          <a:ea typeface="Calibri"/>
                          <a:cs typeface="Calibri"/>
                          <a:sym typeface="Calibri"/>
                        </a:rPr>
                        <a:t>2018</a:t>
                      </a:r>
                      <a:endParaRPr b="1" sz="1600" u="sng"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US" sz="1600" u="sng" cap="none" strike="noStrike">
                          <a:solidFill>
                            <a:srgbClr val="002060"/>
                          </a:solidFill>
                          <a:latin typeface="Calibri"/>
                          <a:ea typeface="Calibri"/>
                          <a:cs typeface="Calibri"/>
                          <a:sym typeface="Calibri"/>
                        </a:rPr>
                        <a:t>2019</a:t>
                      </a:r>
                      <a:endParaRPr b="1" sz="1600" u="sng"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US" sz="1600" u="sng" cap="none" strike="noStrike">
                          <a:solidFill>
                            <a:srgbClr val="002060"/>
                          </a:solidFill>
                          <a:latin typeface="Calibri"/>
                          <a:ea typeface="Calibri"/>
                          <a:cs typeface="Calibri"/>
                          <a:sym typeface="Calibri"/>
                        </a:rPr>
                        <a:t>2020</a:t>
                      </a:r>
                      <a:endParaRPr b="1" sz="1600" u="sng"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US" sz="1600" u="sng" cap="none" strike="noStrike">
                          <a:solidFill>
                            <a:srgbClr val="002060"/>
                          </a:solidFill>
                          <a:latin typeface="Calibri"/>
                          <a:ea typeface="Calibri"/>
                          <a:cs typeface="Calibri"/>
                          <a:sym typeface="Calibri"/>
                        </a:rPr>
                        <a:t>2021</a:t>
                      </a:r>
                      <a:endParaRPr b="1" sz="1600" u="sng"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US" sz="1600" u="sng" cap="none" strike="noStrike">
                          <a:solidFill>
                            <a:srgbClr val="002060"/>
                          </a:solidFill>
                          <a:latin typeface="Calibri"/>
                          <a:ea typeface="Calibri"/>
                          <a:cs typeface="Calibri"/>
                          <a:sym typeface="Calibri"/>
                        </a:rPr>
                        <a:t>2022</a:t>
                      </a:r>
                      <a:endParaRPr b="1" sz="1600" u="sng"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lang="en-US" sz="1600" u="sng" cap="none" strike="noStrike">
                          <a:solidFill>
                            <a:srgbClr val="002060"/>
                          </a:solidFill>
                          <a:latin typeface="Calibri"/>
                          <a:ea typeface="Calibri"/>
                          <a:cs typeface="Calibri"/>
                          <a:sym typeface="Calibri"/>
                        </a:rPr>
                        <a:t>2023</a:t>
                      </a:r>
                      <a:endParaRPr b="1" sz="1600" u="sng"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600"/>
                        <a:buFont typeface="Arial"/>
                        <a:buNone/>
                      </a:pPr>
                      <a:r>
                        <a:rPr b="1" lang="en-US" sz="1600" u="sng" cap="none" strike="noStrike">
                          <a:solidFill>
                            <a:srgbClr val="002060"/>
                          </a:solidFill>
                          <a:latin typeface="Calibri"/>
                          <a:ea typeface="Calibri"/>
                          <a:cs typeface="Calibri"/>
                          <a:sym typeface="Calibri"/>
                        </a:rPr>
                        <a:t>2024</a:t>
                      </a:r>
                      <a:r>
                        <a:rPr b="1" lang="en-US" sz="1600" u="none" cap="none" strike="noStrike">
                          <a:solidFill>
                            <a:schemeClr val="accent2"/>
                          </a:solidFill>
                          <a:latin typeface="Calibri"/>
                          <a:ea typeface="Calibri"/>
                          <a:cs typeface="Calibri"/>
                          <a:sym typeface="Calibri"/>
                        </a:rPr>
                        <a:t>*</a:t>
                      </a:r>
                      <a:endParaRPr b="1" sz="1600" u="none" cap="none" strike="noStrike">
                        <a:solidFill>
                          <a:schemeClr val="accent2"/>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600"/>
                        <a:buFont typeface="Arial"/>
                        <a:buNone/>
                      </a:pPr>
                      <a:r>
                        <a:rPr b="1" i="1" lang="en-US" sz="1600" u="none" cap="none" strike="noStrike">
                          <a:solidFill>
                            <a:schemeClr val="accent2"/>
                          </a:solidFill>
                          <a:latin typeface="Calibri"/>
                          <a:ea typeface="Calibri"/>
                          <a:cs typeface="Calibri"/>
                          <a:sym typeface="Calibri"/>
                        </a:rPr>
                        <a:t>planned</a:t>
                      </a:r>
                      <a:endParaRPr b="1" i="1" sz="1600" u="none" cap="none" strike="noStrike">
                        <a:solidFill>
                          <a:schemeClr val="accent2"/>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70075">
                <a:tc>
                  <a:txBody>
                    <a:bodyPr/>
                    <a:lstStyle/>
                    <a:p>
                      <a:pPr indent="0" lvl="0" marL="0" marR="0" rtl="0" algn="ctr">
                        <a:lnSpc>
                          <a:spcPct val="115000"/>
                        </a:lnSpc>
                        <a:spcBef>
                          <a:spcPts val="0"/>
                        </a:spcBef>
                        <a:spcAft>
                          <a:spcPts val="0"/>
                        </a:spcAft>
                        <a:buClr>
                          <a:srgbClr val="000000"/>
                        </a:buClr>
                        <a:buSzPts val="1400"/>
                        <a:buFont typeface="Arial"/>
                        <a:buNone/>
                      </a:pPr>
                      <a:r>
                        <a:rPr b="1" lang="en-US" sz="1500" u="none" cap="none" strike="noStrike">
                          <a:solidFill>
                            <a:srgbClr val="002060"/>
                          </a:solidFill>
                          <a:latin typeface="Calibri"/>
                          <a:ea typeface="Calibri"/>
                          <a:cs typeface="Calibri"/>
                          <a:sym typeface="Calibri"/>
                        </a:rPr>
                        <a:t>CWDP (Pilot)</a:t>
                      </a:r>
                      <a:endParaRPr b="1" sz="1500" u="none"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solidFill>
                            <a:srgbClr val="002060"/>
                          </a:solidFill>
                          <a:latin typeface="Calibri"/>
                          <a:ea typeface="Calibri"/>
                          <a:cs typeface="Calibri"/>
                          <a:sym typeface="Calibri"/>
                        </a:rPr>
                        <a:t>$3M</a:t>
                      </a:r>
                      <a:endParaRPr sz="1400" u="none"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solidFill>
                            <a:srgbClr val="002060"/>
                          </a:solidFill>
                          <a:latin typeface="Calibri"/>
                          <a:ea typeface="Calibri"/>
                          <a:cs typeface="Calibri"/>
                          <a:sym typeface="Calibri"/>
                        </a:rPr>
                        <a:t>$5M</a:t>
                      </a:r>
                      <a:endParaRPr sz="1400" u="none"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solidFill>
                            <a:srgbClr val="002060"/>
                          </a:solidFill>
                          <a:latin typeface="Calibri"/>
                          <a:ea typeface="Calibri"/>
                          <a:cs typeface="Calibri"/>
                          <a:sym typeface="Calibri"/>
                        </a:rPr>
                        <a:t>$6M</a:t>
                      </a:r>
                      <a:endParaRPr sz="1400" u="none"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solidFill>
                            <a:srgbClr val="002060"/>
                          </a:solidFill>
                          <a:latin typeface="Calibri"/>
                          <a:ea typeface="Calibri"/>
                          <a:cs typeface="Calibri"/>
                          <a:sym typeface="Calibri"/>
                        </a:rPr>
                        <a:t>$6M</a:t>
                      </a:r>
                      <a:endParaRPr sz="1400" u="none"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solidFill>
                            <a:srgbClr val="002060"/>
                          </a:solidFill>
                          <a:latin typeface="Calibri"/>
                          <a:ea typeface="Calibri"/>
                          <a:cs typeface="Calibri"/>
                          <a:sym typeface="Calibri"/>
                        </a:rPr>
                        <a:t>$3M</a:t>
                      </a:r>
                      <a:endParaRPr sz="1400" u="none"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solidFill>
                            <a:srgbClr val="002060"/>
                          </a:solidFill>
                          <a:latin typeface="Calibri"/>
                          <a:ea typeface="Calibri"/>
                          <a:cs typeface="Calibri"/>
                          <a:sym typeface="Calibri"/>
                        </a:rPr>
                        <a:t>$3M</a:t>
                      </a:r>
                      <a:endParaRPr sz="1400" u="none"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0" i="0" lang="en-US" sz="1400" u="none" cap="none" strike="noStrike">
                          <a:solidFill>
                            <a:srgbClr val="002060"/>
                          </a:solidFill>
                          <a:latin typeface="Calibri"/>
                          <a:ea typeface="Calibri"/>
                          <a:cs typeface="Calibri"/>
                          <a:sym typeface="Calibri"/>
                        </a:rPr>
                        <a:t>$8M</a:t>
                      </a:r>
                      <a:r>
                        <a:rPr b="1" i="0" lang="en-US" sz="1400" u="none" cap="none" strike="noStrike">
                          <a:solidFill>
                            <a:schemeClr val="accent1"/>
                          </a:solidFill>
                          <a:latin typeface="Calibri"/>
                          <a:ea typeface="Calibri"/>
                          <a:cs typeface="Calibri"/>
                          <a:sym typeface="Calibri"/>
                        </a:rPr>
                        <a:t>**</a:t>
                      </a:r>
                      <a:endParaRPr b="1" sz="1400" u="none" cap="none" strike="noStrike">
                        <a:solidFill>
                          <a:schemeClr val="accent1"/>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0" i="0" lang="en-US" sz="1400" u="none" cap="none" strike="noStrike">
                          <a:solidFill>
                            <a:srgbClr val="002060"/>
                          </a:solidFill>
                          <a:latin typeface="Calibri"/>
                          <a:ea typeface="Calibri"/>
                          <a:cs typeface="Calibri"/>
                          <a:sym typeface="Calibri"/>
                        </a:rPr>
                        <a:t>$8M</a:t>
                      </a:r>
                      <a:endParaRPr b="1" sz="1400" u="none" cap="none" strike="noStrike">
                        <a:solidFill>
                          <a:schemeClr val="accent1"/>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i="0" lang="en-US" sz="1400" u="none" cap="none" strike="noStrike">
                          <a:solidFill>
                            <a:schemeClr val="accent2"/>
                          </a:solidFill>
                          <a:latin typeface="Calibri"/>
                          <a:ea typeface="Calibri"/>
                          <a:cs typeface="Calibri"/>
                          <a:sym typeface="Calibri"/>
                        </a:rPr>
                        <a:t>$8M</a:t>
                      </a:r>
                      <a:endParaRPr b="1" i="0" sz="1400" u="none" cap="none" strike="noStrike">
                        <a:solidFill>
                          <a:schemeClr val="accent2"/>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830200">
                <a:tc>
                  <a:txBody>
                    <a:bodyPr/>
                    <a:lstStyle/>
                    <a:p>
                      <a:pPr indent="0" lvl="0" marL="0" marR="0" rtl="0" algn="ctr">
                        <a:lnSpc>
                          <a:spcPct val="115000"/>
                        </a:lnSpc>
                        <a:spcBef>
                          <a:spcPts val="0"/>
                        </a:spcBef>
                        <a:spcAft>
                          <a:spcPts val="0"/>
                        </a:spcAft>
                        <a:buClr>
                          <a:srgbClr val="000000"/>
                        </a:buClr>
                        <a:buSzPts val="1400"/>
                        <a:buFont typeface="Arial"/>
                        <a:buNone/>
                      </a:pPr>
                      <a:r>
                        <a:rPr b="1" lang="en-US" sz="1500" u="none" cap="none" strike="noStrike">
                          <a:solidFill>
                            <a:srgbClr val="002060"/>
                          </a:solidFill>
                          <a:latin typeface="Calibri"/>
                          <a:ea typeface="Calibri"/>
                          <a:cs typeface="Calibri"/>
                          <a:sym typeface="Calibri"/>
                        </a:rPr>
                        <a:t>Commercial Data Purchase</a:t>
                      </a:r>
                      <a:endParaRPr b="1" sz="1500" u="none"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solidFill>
                            <a:srgbClr val="002060"/>
                          </a:solidFill>
                          <a:latin typeface="Calibri"/>
                          <a:ea typeface="Calibri"/>
                          <a:cs typeface="Calibri"/>
                          <a:sym typeface="Calibri"/>
                        </a:rPr>
                        <a:t>-</a:t>
                      </a:r>
                      <a:endParaRPr sz="1400" u="none"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solidFill>
                            <a:srgbClr val="002060"/>
                          </a:solidFill>
                          <a:latin typeface="Calibri"/>
                          <a:ea typeface="Calibri"/>
                          <a:cs typeface="Calibri"/>
                          <a:sym typeface="Calibri"/>
                        </a:rPr>
                        <a:t>-</a:t>
                      </a:r>
                      <a:endParaRPr sz="1400" u="none"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solidFill>
                            <a:srgbClr val="002060"/>
                          </a:solidFill>
                          <a:latin typeface="Calibri"/>
                          <a:ea typeface="Calibri"/>
                          <a:cs typeface="Calibri"/>
                          <a:sym typeface="Calibri"/>
                        </a:rPr>
                        <a:t>-</a:t>
                      </a:r>
                      <a:endParaRPr sz="1400" u="none"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solidFill>
                            <a:srgbClr val="002060"/>
                          </a:solidFill>
                          <a:latin typeface="Calibri"/>
                          <a:ea typeface="Calibri"/>
                          <a:cs typeface="Calibri"/>
                          <a:sym typeface="Calibri"/>
                        </a:rPr>
                        <a:t>-</a:t>
                      </a:r>
                      <a:endParaRPr sz="1400" u="none"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solidFill>
                            <a:srgbClr val="002060"/>
                          </a:solidFill>
                          <a:latin typeface="Calibri"/>
                          <a:ea typeface="Calibri"/>
                          <a:cs typeface="Calibri"/>
                          <a:sym typeface="Calibri"/>
                        </a:rPr>
                        <a:t>$5M</a:t>
                      </a:r>
                      <a:endParaRPr sz="1400" u="none"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lang="en-US" sz="1400" u="none" cap="none" strike="noStrike">
                          <a:solidFill>
                            <a:srgbClr val="002060"/>
                          </a:solidFill>
                          <a:latin typeface="Calibri"/>
                          <a:ea typeface="Calibri"/>
                          <a:cs typeface="Calibri"/>
                          <a:sym typeface="Calibri"/>
                        </a:rPr>
                        <a:t>$9M</a:t>
                      </a:r>
                      <a:endParaRPr sz="1400" u="none" cap="none" strike="noStrike">
                        <a:solidFill>
                          <a:srgbClr val="002060"/>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0" i="0" lang="en-US" sz="1400" u="none" cap="none" strike="noStrike">
                          <a:solidFill>
                            <a:srgbClr val="002060"/>
                          </a:solidFill>
                          <a:latin typeface="Calibri"/>
                          <a:ea typeface="Calibri"/>
                          <a:cs typeface="Calibri"/>
                          <a:sym typeface="Calibri"/>
                        </a:rPr>
                        <a:t>$9M</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0" i="0" lang="en-US" sz="1400" u="none" cap="none" strike="noStrike">
                          <a:solidFill>
                            <a:srgbClr val="002060"/>
                          </a:solidFill>
                          <a:latin typeface="Calibri"/>
                          <a:ea typeface="Calibri"/>
                          <a:cs typeface="Calibri"/>
                          <a:sym typeface="Calibri"/>
                        </a:rPr>
                        <a:t>$</a:t>
                      </a:r>
                      <a:r>
                        <a:rPr lang="en-US" sz="1400" u="none" cap="none" strike="noStrike">
                          <a:solidFill>
                            <a:srgbClr val="002060"/>
                          </a:solidFill>
                          <a:latin typeface="Calibri"/>
                          <a:ea typeface="Calibri"/>
                          <a:cs typeface="Calibri"/>
                          <a:sym typeface="Calibri"/>
                        </a:rPr>
                        <a:t>19</a:t>
                      </a:r>
                      <a:r>
                        <a:rPr b="0" i="0" lang="en-US" sz="1400" u="none" cap="none" strike="noStrike">
                          <a:solidFill>
                            <a:srgbClr val="002060"/>
                          </a:solidFill>
                          <a:latin typeface="Calibri"/>
                          <a:ea typeface="Calibri"/>
                          <a:cs typeface="Calibri"/>
                          <a:sym typeface="Calibri"/>
                        </a:rPr>
                        <a:t>M***</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400"/>
                        <a:buFont typeface="Arial"/>
                        <a:buNone/>
                      </a:pPr>
                      <a:r>
                        <a:rPr b="1" i="0" lang="en-US" sz="1400" u="none" cap="none" strike="noStrike">
                          <a:solidFill>
                            <a:schemeClr val="accent2"/>
                          </a:solidFill>
                          <a:latin typeface="Calibri"/>
                          <a:ea typeface="Calibri"/>
                          <a:cs typeface="Calibri"/>
                          <a:sym typeface="Calibri"/>
                        </a:rPr>
                        <a:t>$</a:t>
                      </a:r>
                      <a:r>
                        <a:rPr b="1" lang="en-US" sz="1400" u="none" cap="none" strike="noStrike">
                          <a:solidFill>
                            <a:schemeClr val="accent2"/>
                          </a:solidFill>
                          <a:latin typeface="Calibri"/>
                          <a:ea typeface="Calibri"/>
                          <a:cs typeface="Calibri"/>
                          <a:sym typeface="Calibri"/>
                        </a:rPr>
                        <a:t>25</a:t>
                      </a:r>
                      <a:r>
                        <a:rPr b="1" i="0" lang="en-US" sz="1400" u="none" cap="none" strike="noStrike">
                          <a:solidFill>
                            <a:schemeClr val="accent2"/>
                          </a:solidFill>
                          <a:latin typeface="Calibri"/>
                          <a:ea typeface="Calibri"/>
                          <a:cs typeface="Calibri"/>
                          <a:sym typeface="Calibri"/>
                        </a:rPr>
                        <a:t>M</a:t>
                      </a:r>
                      <a:endParaRPr b="1" i="0" sz="1400" u="none" cap="none" strike="noStrike">
                        <a:solidFill>
                          <a:schemeClr val="accent2"/>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106" name="Google Shape;106;p3"/>
          <p:cNvSpPr txBox="1"/>
          <p:nvPr>
            <p:ph idx="4294967295" type="title"/>
          </p:nvPr>
        </p:nvSpPr>
        <p:spPr>
          <a:xfrm>
            <a:off x="0" y="-39756"/>
            <a:ext cx="12192000" cy="7797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1800"/>
              <a:buNone/>
            </a:pPr>
            <a:r>
              <a:rPr lang="en-US" sz="3600">
                <a:solidFill>
                  <a:srgbClr val="002060"/>
                </a:solidFill>
              </a:rPr>
              <a:t>   Commercial Data Authorization and Appropriation</a:t>
            </a:r>
            <a:endParaRPr sz="3600">
              <a:solidFill>
                <a:srgbClr val="00206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graphicFrame>
        <p:nvGraphicFramePr>
          <p:cNvPr id="112" name="Google Shape;112;p4"/>
          <p:cNvGraphicFramePr/>
          <p:nvPr/>
        </p:nvGraphicFramePr>
        <p:xfrm>
          <a:off x="1370556" y="1313593"/>
          <a:ext cx="3000000" cy="3000000"/>
        </p:xfrm>
        <a:graphic>
          <a:graphicData uri="http://schemas.openxmlformats.org/drawingml/2006/table">
            <a:tbl>
              <a:tblPr>
                <a:noFill/>
                <a:tableStyleId>{58BA2374-C4DA-4BB4-B747-62B198B1CAAC}</a:tableStyleId>
              </a:tblPr>
              <a:tblGrid>
                <a:gridCol w="891750"/>
                <a:gridCol w="891750"/>
                <a:gridCol w="891750"/>
                <a:gridCol w="891750"/>
                <a:gridCol w="891750"/>
                <a:gridCol w="891750"/>
                <a:gridCol w="891750"/>
                <a:gridCol w="891750"/>
                <a:gridCol w="891750"/>
                <a:gridCol w="891750"/>
              </a:tblGrid>
              <a:tr h="307575">
                <a:tc>
                  <a:txBody>
                    <a:bodyPr/>
                    <a:lstStyle/>
                    <a:p>
                      <a:pPr indent="0" lvl="0" marL="0" marR="0" rtl="0" algn="ctr">
                        <a:lnSpc>
                          <a:spcPct val="100000"/>
                        </a:lnSpc>
                        <a:spcBef>
                          <a:spcPts val="0"/>
                        </a:spcBef>
                        <a:spcAft>
                          <a:spcPts val="0"/>
                        </a:spcAft>
                        <a:buClr>
                          <a:srgbClr val="000000"/>
                        </a:buClr>
                        <a:buSzPts val="900"/>
                        <a:buFont typeface="Arial"/>
                        <a:buNone/>
                      </a:pPr>
                      <a:r>
                        <a:rPr b="0" lang="en-US" sz="1200" u="none" cap="none" strike="noStrike">
                          <a:latin typeface="Arial"/>
                          <a:ea typeface="Arial"/>
                          <a:cs typeface="Arial"/>
                          <a:sym typeface="Arial"/>
                        </a:rPr>
                        <a:t>2016</a:t>
                      </a:r>
                      <a:endParaRPr sz="15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0" lang="en-US" sz="1200" u="none" cap="none" strike="noStrike">
                          <a:latin typeface="Arial"/>
                          <a:ea typeface="Arial"/>
                          <a:cs typeface="Arial"/>
                          <a:sym typeface="Arial"/>
                        </a:rPr>
                        <a:t>2017</a:t>
                      </a:r>
                      <a:endParaRPr sz="15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0" lang="en-US" sz="1200" u="none" cap="none" strike="noStrike">
                          <a:latin typeface="Arial"/>
                          <a:ea typeface="Arial"/>
                          <a:cs typeface="Arial"/>
                          <a:sym typeface="Arial"/>
                        </a:rPr>
                        <a:t>2018</a:t>
                      </a:r>
                      <a:endParaRPr sz="15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0" lang="en-US" sz="1200" u="none" cap="none" strike="noStrike">
                          <a:latin typeface="Arial"/>
                          <a:ea typeface="Arial"/>
                          <a:cs typeface="Arial"/>
                          <a:sym typeface="Arial"/>
                        </a:rPr>
                        <a:t>2019</a:t>
                      </a:r>
                      <a:endParaRPr sz="15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0" lang="en-US" sz="1200" u="none" cap="none" strike="noStrike">
                          <a:latin typeface="Arial"/>
                          <a:ea typeface="Arial"/>
                          <a:cs typeface="Arial"/>
                          <a:sym typeface="Arial"/>
                        </a:rPr>
                        <a:t>2020</a:t>
                      </a:r>
                      <a:endParaRPr sz="15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0" lang="en-US" sz="1200" u="none" cap="none" strike="noStrike">
                          <a:latin typeface="Arial"/>
                          <a:ea typeface="Arial"/>
                          <a:cs typeface="Arial"/>
                          <a:sym typeface="Arial"/>
                        </a:rPr>
                        <a:t>2021</a:t>
                      </a:r>
                      <a:endParaRPr sz="15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0" lang="en-US" sz="1200" u="none" cap="none" strike="noStrike">
                          <a:latin typeface="Arial"/>
                          <a:ea typeface="Arial"/>
                          <a:cs typeface="Arial"/>
                          <a:sym typeface="Arial"/>
                        </a:rPr>
                        <a:t>2022</a:t>
                      </a:r>
                      <a:endParaRPr sz="15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0" lang="en-US" sz="1200" u="none" cap="none" strike="noStrike">
                          <a:latin typeface="Arial"/>
                          <a:ea typeface="Arial"/>
                          <a:cs typeface="Arial"/>
                          <a:sym typeface="Arial"/>
                        </a:rPr>
                        <a:t>2023</a:t>
                      </a:r>
                      <a:endParaRPr sz="15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0" lang="en-US" sz="1200" u="none" cap="none" strike="noStrike">
                          <a:latin typeface="Arial"/>
                          <a:ea typeface="Arial"/>
                          <a:cs typeface="Arial"/>
                          <a:sym typeface="Arial"/>
                        </a:rPr>
                        <a:t>2024</a:t>
                      </a:r>
                      <a:endParaRPr sz="15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2025</a:t>
                      </a:r>
                      <a:endParaRPr b="0" sz="1200" u="none" cap="none" strike="noStrike">
                        <a:latin typeface="Arial"/>
                        <a:ea typeface="Arial"/>
                        <a:cs typeface="Arial"/>
                        <a:sym typeface="Arial"/>
                      </a:endParaRPr>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7F7F7F"/>
                    </a:solidFill>
                  </a:tcPr>
                </a:tc>
              </a:tr>
              <a:tr h="4692950">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300"/>
                        <a:buFont typeface="Arial"/>
                        <a:buNone/>
                      </a:pPr>
                      <a:r>
                        <a:t/>
                      </a:r>
                      <a:endParaRPr sz="1300" u="none" cap="none" strike="noStrike"/>
                    </a:p>
                  </a:txBody>
                  <a:tcPr marT="45725" marB="45725" marR="91475" marL="9147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chemeClr val="lt1"/>
                    </a:solidFill>
                  </a:tcPr>
                </a:tc>
              </a:tr>
            </a:tbl>
          </a:graphicData>
        </a:graphic>
      </p:graphicFrame>
      <p:sp>
        <p:nvSpPr>
          <p:cNvPr id="113" name="Google Shape;113;p4"/>
          <p:cNvSpPr txBox="1"/>
          <p:nvPr/>
        </p:nvSpPr>
        <p:spPr>
          <a:xfrm>
            <a:off x="1478866" y="1673611"/>
            <a:ext cx="1312500" cy="415800"/>
          </a:xfrm>
          <a:prstGeom prst="rect">
            <a:avLst/>
          </a:prstGeom>
          <a:solidFill>
            <a:schemeClr val="lt1"/>
          </a:solid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051"/>
              <a:buFont typeface="Arial"/>
              <a:buNone/>
            </a:pPr>
            <a:r>
              <a:rPr b="0" i="0" lang="en-US" sz="1051" u="none" cap="none" strike="noStrike">
                <a:solidFill>
                  <a:srgbClr val="7F7F7F"/>
                </a:solidFill>
                <a:latin typeface="Arial"/>
                <a:ea typeface="Arial"/>
                <a:cs typeface="Arial"/>
                <a:sym typeface="Arial"/>
              </a:rPr>
              <a:t>CWDP Authorized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1"/>
              <a:buFont typeface="Arial"/>
              <a:buNone/>
            </a:pPr>
            <a:r>
              <a:rPr b="0" i="0" lang="en-US" sz="1051" u="none" cap="none" strike="noStrike">
                <a:solidFill>
                  <a:srgbClr val="7F7F7F"/>
                </a:solidFill>
                <a:latin typeface="Arial"/>
                <a:ea typeface="Arial"/>
                <a:cs typeface="Arial"/>
                <a:sym typeface="Arial"/>
              </a:rPr>
              <a:t>Dec 17, 2015</a:t>
            </a:r>
            <a:endParaRPr b="0" i="0" sz="1100" u="none" cap="none" strike="noStrike">
              <a:solidFill>
                <a:srgbClr val="000000"/>
              </a:solidFill>
              <a:latin typeface="Arial"/>
              <a:ea typeface="Arial"/>
              <a:cs typeface="Arial"/>
              <a:sym typeface="Arial"/>
            </a:endParaRPr>
          </a:p>
        </p:txBody>
      </p:sp>
      <p:sp>
        <p:nvSpPr>
          <p:cNvPr id="114" name="Google Shape;114;p4"/>
          <p:cNvSpPr/>
          <p:nvPr/>
        </p:nvSpPr>
        <p:spPr>
          <a:xfrm>
            <a:off x="1204312" y="1727955"/>
            <a:ext cx="316800" cy="311400"/>
          </a:xfrm>
          <a:prstGeom prst="star5">
            <a:avLst>
              <a:gd fmla="val 19098" name="adj"/>
              <a:gd fmla="val 105146" name="hf"/>
              <a:gd fmla="val 110557" name="vf"/>
            </a:avLst>
          </a:prstGeom>
          <a:solidFill>
            <a:schemeClr val="accent4"/>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51"/>
              <a:buFont typeface="Arial"/>
              <a:buNone/>
            </a:pPr>
            <a:r>
              <a:t/>
            </a:r>
            <a:endParaRPr b="0" i="0" sz="1051" u="none" cap="none" strike="noStrike">
              <a:solidFill>
                <a:schemeClr val="lt1"/>
              </a:solidFill>
              <a:latin typeface="Arial"/>
              <a:ea typeface="Arial"/>
              <a:cs typeface="Arial"/>
              <a:sym typeface="Arial"/>
            </a:endParaRPr>
          </a:p>
        </p:txBody>
      </p:sp>
      <p:sp>
        <p:nvSpPr>
          <p:cNvPr id="115" name="Google Shape;115;p4"/>
          <p:cNvSpPr/>
          <p:nvPr/>
        </p:nvSpPr>
        <p:spPr>
          <a:xfrm>
            <a:off x="1767292" y="2231996"/>
            <a:ext cx="147300" cy="253500"/>
          </a:xfrm>
          <a:prstGeom prst="triangle">
            <a:avLst>
              <a:gd fmla="val 50000" name="adj"/>
            </a:avLst>
          </a:prstGeom>
          <a:solidFill>
            <a:schemeClr val="accent6"/>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51"/>
              <a:buFont typeface="Arial"/>
              <a:buNone/>
            </a:pPr>
            <a:r>
              <a:t/>
            </a:r>
            <a:endParaRPr b="0" i="0" sz="1051" u="none" cap="none" strike="noStrike">
              <a:solidFill>
                <a:schemeClr val="accent6"/>
              </a:solidFill>
              <a:latin typeface="Arial"/>
              <a:ea typeface="Arial"/>
              <a:cs typeface="Arial"/>
              <a:sym typeface="Arial"/>
            </a:endParaRPr>
          </a:p>
        </p:txBody>
      </p:sp>
      <p:sp>
        <p:nvSpPr>
          <p:cNvPr id="116" name="Google Shape;116;p4"/>
          <p:cNvSpPr/>
          <p:nvPr/>
        </p:nvSpPr>
        <p:spPr>
          <a:xfrm>
            <a:off x="3532344" y="2231996"/>
            <a:ext cx="147300" cy="253500"/>
          </a:xfrm>
          <a:prstGeom prst="triangle">
            <a:avLst>
              <a:gd fmla="val 50000" name="adj"/>
            </a:avLst>
          </a:prstGeom>
          <a:solidFill>
            <a:schemeClr val="accent6"/>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51"/>
              <a:buFont typeface="Arial"/>
              <a:buNone/>
            </a:pPr>
            <a:r>
              <a:t/>
            </a:r>
            <a:endParaRPr b="0" i="0" sz="1051" u="none" cap="none" strike="noStrike">
              <a:solidFill>
                <a:schemeClr val="accent6"/>
              </a:solidFill>
              <a:latin typeface="Arial"/>
              <a:ea typeface="Arial"/>
              <a:cs typeface="Arial"/>
              <a:sym typeface="Arial"/>
            </a:endParaRPr>
          </a:p>
        </p:txBody>
      </p:sp>
      <p:sp>
        <p:nvSpPr>
          <p:cNvPr id="117" name="Google Shape;117;p4"/>
          <p:cNvSpPr/>
          <p:nvPr/>
        </p:nvSpPr>
        <p:spPr>
          <a:xfrm>
            <a:off x="5621280" y="2231996"/>
            <a:ext cx="147300" cy="253500"/>
          </a:xfrm>
          <a:prstGeom prst="triangle">
            <a:avLst>
              <a:gd fmla="val 50000" name="adj"/>
            </a:avLst>
          </a:prstGeom>
          <a:solidFill>
            <a:schemeClr val="accent6"/>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51"/>
              <a:buFont typeface="Arial"/>
              <a:buNone/>
            </a:pPr>
            <a:r>
              <a:t/>
            </a:r>
            <a:endParaRPr b="0" i="0" sz="1051" u="none" cap="none" strike="noStrike">
              <a:solidFill>
                <a:schemeClr val="accent6"/>
              </a:solidFill>
              <a:latin typeface="Arial"/>
              <a:ea typeface="Arial"/>
              <a:cs typeface="Arial"/>
              <a:sym typeface="Arial"/>
            </a:endParaRPr>
          </a:p>
        </p:txBody>
      </p:sp>
      <p:sp>
        <p:nvSpPr>
          <p:cNvPr id="118" name="Google Shape;118;p4"/>
          <p:cNvSpPr txBox="1"/>
          <p:nvPr/>
        </p:nvSpPr>
        <p:spPr>
          <a:xfrm>
            <a:off x="6078013" y="2450389"/>
            <a:ext cx="483000" cy="246300"/>
          </a:xfrm>
          <a:prstGeom prst="rect">
            <a:avLst/>
          </a:prstGeom>
          <a:noFill/>
          <a:ln>
            <a:noFill/>
          </a:ln>
        </p:spPr>
        <p:txBody>
          <a:bodyPr anchorCtr="0" anchor="t" bIns="45700" lIns="91400" spcFirstLastPara="1" rIns="91400"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accent6"/>
                </a:solidFill>
                <a:latin typeface="Arial"/>
                <a:ea typeface="Arial"/>
                <a:cs typeface="Arial"/>
                <a:sym typeface="Arial"/>
              </a:rPr>
              <a:t>MW</a:t>
            </a:r>
            <a:endParaRPr b="0" i="0" sz="1000" u="none" cap="none" strike="noStrike">
              <a:solidFill>
                <a:schemeClr val="accent6"/>
              </a:solidFill>
              <a:latin typeface="Arial"/>
              <a:ea typeface="Arial"/>
              <a:cs typeface="Arial"/>
              <a:sym typeface="Arial"/>
            </a:endParaRPr>
          </a:p>
        </p:txBody>
      </p:sp>
      <p:sp>
        <p:nvSpPr>
          <p:cNvPr id="119" name="Google Shape;119;p4"/>
          <p:cNvSpPr/>
          <p:nvPr/>
        </p:nvSpPr>
        <p:spPr>
          <a:xfrm>
            <a:off x="7394251" y="2231996"/>
            <a:ext cx="147300" cy="253500"/>
          </a:xfrm>
          <a:prstGeom prst="triangle">
            <a:avLst>
              <a:gd fmla="val 50000" name="adj"/>
            </a:avLst>
          </a:prstGeom>
          <a:solidFill>
            <a:schemeClr val="accent6"/>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51"/>
              <a:buFont typeface="Arial"/>
              <a:buNone/>
            </a:pPr>
            <a:r>
              <a:t/>
            </a:r>
            <a:endParaRPr b="0" i="0" sz="1051" u="none" cap="none" strike="noStrike">
              <a:solidFill>
                <a:schemeClr val="accent6"/>
              </a:solidFill>
              <a:latin typeface="Arial"/>
              <a:ea typeface="Arial"/>
              <a:cs typeface="Arial"/>
              <a:sym typeface="Arial"/>
            </a:endParaRPr>
          </a:p>
        </p:txBody>
      </p:sp>
      <p:sp>
        <p:nvSpPr>
          <p:cNvPr id="120" name="Google Shape;120;p4"/>
          <p:cNvSpPr/>
          <p:nvPr/>
        </p:nvSpPr>
        <p:spPr>
          <a:xfrm rot="10800000">
            <a:off x="6261411" y="2232133"/>
            <a:ext cx="147300" cy="253500"/>
          </a:xfrm>
          <a:prstGeom prst="triangle">
            <a:avLst>
              <a:gd fmla="val 50000" name="adj"/>
            </a:avLst>
          </a:prstGeom>
          <a:solidFill>
            <a:schemeClr val="accent6"/>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51"/>
              <a:buFont typeface="Arial"/>
              <a:buNone/>
            </a:pPr>
            <a:r>
              <a:t/>
            </a:r>
            <a:endParaRPr b="0" i="0" sz="1051" u="none" cap="none" strike="noStrike">
              <a:solidFill>
                <a:schemeClr val="accent6"/>
              </a:solidFill>
              <a:latin typeface="Arial"/>
              <a:ea typeface="Arial"/>
              <a:cs typeface="Arial"/>
              <a:sym typeface="Arial"/>
            </a:endParaRPr>
          </a:p>
        </p:txBody>
      </p:sp>
      <p:sp>
        <p:nvSpPr>
          <p:cNvPr id="121" name="Google Shape;121;p4"/>
          <p:cNvSpPr/>
          <p:nvPr/>
        </p:nvSpPr>
        <p:spPr>
          <a:xfrm>
            <a:off x="8410140" y="2231996"/>
            <a:ext cx="147300" cy="253500"/>
          </a:xfrm>
          <a:prstGeom prst="triangle">
            <a:avLst>
              <a:gd fmla="val 50000" name="adj"/>
            </a:avLst>
          </a:prstGeom>
          <a:solidFill>
            <a:schemeClr val="accent6"/>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51"/>
              <a:buFont typeface="Arial"/>
              <a:buNone/>
            </a:pPr>
            <a:r>
              <a:t/>
            </a:r>
            <a:endParaRPr b="0" i="0" sz="1051" u="none" cap="none" strike="noStrike">
              <a:solidFill>
                <a:schemeClr val="accent6"/>
              </a:solidFill>
              <a:latin typeface="Arial"/>
              <a:ea typeface="Arial"/>
              <a:cs typeface="Arial"/>
              <a:sym typeface="Arial"/>
            </a:endParaRPr>
          </a:p>
        </p:txBody>
      </p:sp>
      <p:sp>
        <p:nvSpPr>
          <p:cNvPr id="122" name="Google Shape;122;p4"/>
          <p:cNvSpPr txBox="1"/>
          <p:nvPr/>
        </p:nvSpPr>
        <p:spPr>
          <a:xfrm>
            <a:off x="1839529" y="3309259"/>
            <a:ext cx="1267800" cy="276900"/>
          </a:xfrm>
          <a:prstGeom prst="rect">
            <a:avLst/>
          </a:prstGeom>
          <a:solidFill>
            <a:schemeClr val="lt1"/>
          </a:solidFill>
          <a:ln>
            <a:noFill/>
          </a:ln>
        </p:spPr>
        <p:txBody>
          <a:bodyPr anchorCtr="0" anchor="t" bIns="45700" lIns="91400" spcFirstLastPara="1" rIns="91400"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1"/>
                </a:solidFill>
                <a:latin typeface="Arial"/>
                <a:ea typeface="Arial"/>
                <a:cs typeface="Arial"/>
                <a:sym typeface="Arial"/>
              </a:rPr>
              <a:t>Pilot 1 (RO)</a:t>
            </a:r>
            <a:endParaRPr b="0" i="0" sz="1200" u="none" cap="none" strike="noStrike">
              <a:solidFill>
                <a:schemeClr val="accent1"/>
              </a:solidFill>
              <a:latin typeface="Arial"/>
              <a:ea typeface="Arial"/>
              <a:cs typeface="Arial"/>
              <a:sym typeface="Arial"/>
            </a:endParaRPr>
          </a:p>
        </p:txBody>
      </p:sp>
      <p:sp>
        <p:nvSpPr>
          <p:cNvPr id="123" name="Google Shape;123;p4"/>
          <p:cNvSpPr txBox="1"/>
          <p:nvPr/>
        </p:nvSpPr>
        <p:spPr>
          <a:xfrm>
            <a:off x="3808382" y="3309253"/>
            <a:ext cx="1105500" cy="276900"/>
          </a:xfrm>
          <a:prstGeom prst="rect">
            <a:avLst/>
          </a:prstGeom>
          <a:solidFill>
            <a:schemeClr val="lt1"/>
          </a:solidFill>
          <a:ln>
            <a:noFill/>
          </a:ln>
        </p:spPr>
        <p:txBody>
          <a:bodyPr anchorCtr="0" anchor="t" bIns="45700" lIns="91400" spcFirstLastPara="1" rIns="91400"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1"/>
                </a:solidFill>
                <a:latin typeface="Arial"/>
                <a:ea typeface="Arial"/>
                <a:cs typeface="Arial"/>
                <a:sym typeface="Arial"/>
              </a:rPr>
              <a:t>Pilot 2 (RO)</a:t>
            </a:r>
            <a:endParaRPr b="0" i="0" sz="1200" u="none" cap="none" strike="noStrike">
              <a:solidFill>
                <a:schemeClr val="accent1"/>
              </a:solidFill>
              <a:latin typeface="Arial"/>
              <a:ea typeface="Arial"/>
              <a:cs typeface="Arial"/>
              <a:sym typeface="Arial"/>
            </a:endParaRPr>
          </a:p>
        </p:txBody>
      </p:sp>
      <p:sp>
        <p:nvSpPr>
          <p:cNvPr id="124" name="Google Shape;124;p4"/>
          <p:cNvSpPr txBox="1"/>
          <p:nvPr/>
        </p:nvSpPr>
        <p:spPr>
          <a:xfrm>
            <a:off x="7031572" y="3369542"/>
            <a:ext cx="1267800" cy="276900"/>
          </a:xfrm>
          <a:prstGeom prst="rect">
            <a:avLst/>
          </a:prstGeom>
          <a:solidFill>
            <a:schemeClr val="lt1"/>
          </a:solidFill>
          <a:ln>
            <a:noFill/>
          </a:ln>
        </p:spPr>
        <p:txBody>
          <a:bodyPr anchorCtr="0" anchor="t" bIns="45700" lIns="91400" spcFirstLastPara="1" rIns="91400"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1"/>
                </a:solidFill>
                <a:latin typeface="Arial"/>
                <a:ea typeface="Arial"/>
                <a:cs typeface="Arial"/>
                <a:sym typeface="Arial"/>
              </a:rPr>
              <a:t>SpWx Pilot</a:t>
            </a:r>
            <a:endParaRPr b="0" i="0" sz="1200" u="none" cap="none" strike="noStrike">
              <a:solidFill>
                <a:schemeClr val="accent1"/>
              </a:solidFill>
              <a:latin typeface="Arial"/>
              <a:ea typeface="Arial"/>
              <a:cs typeface="Arial"/>
              <a:sym typeface="Arial"/>
            </a:endParaRPr>
          </a:p>
        </p:txBody>
      </p:sp>
      <p:sp>
        <p:nvSpPr>
          <p:cNvPr id="125" name="Google Shape;125;p4"/>
          <p:cNvSpPr/>
          <p:nvPr/>
        </p:nvSpPr>
        <p:spPr>
          <a:xfrm>
            <a:off x="2594479" y="3050667"/>
            <a:ext cx="408600" cy="258600"/>
          </a:xfrm>
          <a:prstGeom prst="rect">
            <a:avLst/>
          </a:prstGeom>
          <a:solidFill>
            <a:srgbClr val="8DA9DB"/>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26" name="Google Shape;126;p4"/>
          <p:cNvSpPr/>
          <p:nvPr/>
        </p:nvSpPr>
        <p:spPr>
          <a:xfrm>
            <a:off x="2130315" y="3050667"/>
            <a:ext cx="464100" cy="258600"/>
          </a:xfrm>
          <a:prstGeom prst="rect">
            <a:avLst/>
          </a:prstGeom>
          <a:solidFill>
            <a:schemeClr val="accent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27" name="Google Shape;127;p4"/>
          <p:cNvSpPr/>
          <p:nvPr/>
        </p:nvSpPr>
        <p:spPr>
          <a:xfrm>
            <a:off x="4800453" y="3050667"/>
            <a:ext cx="510000" cy="258600"/>
          </a:xfrm>
          <a:prstGeom prst="rect">
            <a:avLst/>
          </a:prstGeom>
          <a:solidFill>
            <a:srgbClr val="8DA9DB"/>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Eval</a:t>
            </a:r>
            <a:endParaRPr b="0" i="0" sz="1200" u="none" cap="none" strike="noStrike">
              <a:solidFill>
                <a:schemeClr val="lt1"/>
              </a:solidFill>
              <a:latin typeface="Arial"/>
              <a:ea typeface="Arial"/>
              <a:cs typeface="Arial"/>
              <a:sym typeface="Arial"/>
            </a:endParaRPr>
          </a:p>
        </p:txBody>
      </p:sp>
      <p:sp>
        <p:nvSpPr>
          <p:cNvPr id="128" name="Google Shape;128;p4"/>
          <p:cNvSpPr/>
          <p:nvPr/>
        </p:nvSpPr>
        <p:spPr>
          <a:xfrm>
            <a:off x="3849614" y="3050667"/>
            <a:ext cx="950700" cy="258600"/>
          </a:xfrm>
          <a:prstGeom prst="rect">
            <a:avLst/>
          </a:prstGeom>
          <a:solidFill>
            <a:schemeClr val="accent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Delivery</a:t>
            </a:r>
            <a:endParaRPr b="0" i="0" sz="1200" u="none" cap="none" strike="noStrike">
              <a:solidFill>
                <a:schemeClr val="lt1"/>
              </a:solidFill>
              <a:latin typeface="Arial"/>
              <a:ea typeface="Arial"/>
              <a:cs typeface="Arial"/>
              <a:sym typeface="Arial"/>
            </a:endParaRPr>
          </a:p>
        </p:txBody>
      </p:sp>
      <p:sp>
        <p:nvSpPr>
          <p:cNvPr id="129" name="Google Shape;129;p4"/>
          <p:cNvSpPr/>
          <p:nvPr/>
        </p:nvSpPr>
        <p:spPr>
          <a:xfrm>
            <a:off x="1895757" y="3053144"/>
            <a:ext cx="134400" cy="253500"/>
          </a:xfrm>
          <a:prstGeom prst="diamond">
            <a:avLst/>
          </a:prstGeom>
          <a:solidFill>
            <a:schemeClr val="accent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0" name="Google Shape;130;p4"/>
          <p:cNvSpPr/>
          <p:nvPr/>
        </p:nvSpPr>
        <p:spPr>
          <a:xfrm>
            <a:off x="3418773" y="3053144"/>
            <a:ext cx="134400" cy="253500"/>
          </a:xfrm>
          <a:prstGeom prst="diamond">
            <a:avLst/>
          </a:prstGeom>
          <a:solidFill>
            <a:schemeClr val="accent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31" name="Google Shape;131;p4"/>
          <p:cNvCxnSpPr>
            <a:stCxn id="129" idx="3"/>
            <a:endCxn id="126" idx="1"/>
          </p:cNvCxnSpPr>
          <p:nvPr/>
        </p:nvCxnSpPr>
        <p:spPr>
          <a:xfrm>
            <a:off x="2030157" y="3179894"/>
            <a:ext cx="100200" cy="0"/>
          </a:xfrm>
          <a:prstGeom prst="straightConnector1">
            <a:avLst/>
          </a:prstGeom>
          <a:noFill/>
          <a:ln cap="flat" cmpd="sng" w="15875">
            <a:solidFill>
              <a:schemeClr val="accent1"/>
            </a:solidFill>
            <a:prstDash val="solid"/>
            <a:miter lim="800000"/>
            <a:headEnd len="sm" w="sm" type="none"/>
            <a:tailEnd len="sm" w="sm" type="triangle"/>
          </a:ln>
        </p:spPr>
      </p:cxnSp>
      <p:cxnSp>
        <p:nvCxnSpPr>
          <p:cNvPr id="132" name="Google Shape;132;p4"/>
          <p:cNvCxnSpPr>
            <a:stCxn id="130" idx="3"/>
            <a:endCxn id="128" idx="1"/>
          </p:cNvCxnSpPr>
          <p:nvPr/>
        </p:nvCxnSpPr>
        <p:spPr>
          <a:xfrm>
            <a:off x="3553173" y="3179894"/>
            <a:ext cx="296400" cy="0"/>
          </a:xfrm>
          <a:prstGeom prst="straightConnector1">
            <a:avLst/>
          </a:prstGeom>
          <a:noFill/>
          <a:ln cap="flat" cmpd="sng" w="15875">
            <a:solidFill>
              <a:schemeClr val="accent1"/>
            </a:solidFill>
            <a:prstDash val="solid"/>
            <a:miter lim="800000"/>
            <a:headEnd len="sm" w="sm" type="none"/>
            <a:tailEnd len="sm" w="sm" type="triangle"/>
          </a:ln>
        </p:spPr>
      </p:cxnSp>
      <p:sp>
        <p:nvSpPr>
          <p:cNvPr id="133" name="Google Shape;133;p4"/>
          <p:cNvSpPr/>
          <p:nvPr/>
        </p:nvSpPr>
        <p:spPr>
          <a:xfrm>
            <a:off x="7883600" y="5336400"/>
            <a:ext cx="2097600" cy="258600"/>
          </a:xfrm>
          <a:prstGeom prst="rect">
            <a:avLst/>
          </a:prstGeom>
          <a:solidFill>
            <a:srgbClr val="C55A11"/>
          </a:solidFill>
          <a:ln>
            <a:noFill/>
          </a:ln>
        </p:spPr>
        <p:txBody>
          <a:bodyPr anchorCtr="0" anchor="ctr" bIns="45700" lIns="91400" spcFirstLastPara="1" rIns="91400" wrap="square" tIns="45700">
            <a:noAutofit/>
          </a:bodyPr>
          <a:lstStyle/>
          <a:p>
            <a:pPr indent="0" lvl="0" marL="7933"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5-Year IDIQ</a:t>
            </a:r>
            <a:endParaRPr b="0" i="0" sz="1200" u="none" cap="none" strike="noStrike">
              <a:solidFill>
                <a:srgbClr val="000000"/>
              </a:solidFill>
              <a:latin typeface="Arial"/>
              <a:ea typeface="Arial"/>
              <a:cs typeface="Arial"/>
              <a:sym typeface="Arial"/>
            </a:endParaRPr>
          </a:p>
        </p:txBody>
      </p:sp>
      <p:sp>
        <p:nvSpPr>
          <p:cNvPr id="134" name="Google Shape;134;p4"/>
          <p:cNvSpPr/>
          <p:nvPr/>
        </p:nvSpPr>
        <p:spPr>
          <a:xfrm>
            <a:off x="7673133" y="5338889"/>
            <a:ext cx="134400" cy="253500"/>
          </a:xfrm>
          <a:prstGeom prst="diamond">
            <a:avLst/>
          </a:prstGeom>
          <a:solidFill>
            <a:srgbClr val="C55A1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35" name="Google Shape;135;p4"/>
          <p:cNvCxnSpPr>
            <a:stCxn id="134" idx="3"/>
            <a:endCxn id="133" idx="1"/>
          </p:cNvCxnSpPr>
          <p:nvPr/>
        </p:nvCxnSpPr>
        <p:spPr>
          <a:xfrm>
            <a:off x="7807533" y="5465639"/>
            <a:ext cx="76200" cy="0"/>
          </a:xfrm>
          <a:prstGeom prst="straightConnector1">
            <a:avLst/>
          </a:prstGeom>
          <a:noFill/>
          <a:ln cap="flat" cmpd="sng" w="15875">
            <a:solidFill>
              <a:srgbClr val="C55A11"/>
            </a:solidFill>
            <a:prstDash val="solid"/>
            <a:miter lim="800000"/>
            <a:headEnd len="sm" w="sm" type="none"/>
            <a:tailEnd len="sm" w="sm" type="triangle"/>
          </a:ln>
        </p:spPr>
      </p:cxnSp>
      <p:sp>
        <p:nvSpPr>
          <p:cNvPr id="136" name="Google Shape;136;p4"/>
          <p:cNvSpPr txBox="1"/>
          <p:nvPr/>
        </p:nvSpPr>
        <p:spPr>
          <a:xfrm>
            <a:off x="6812125" y="5315900"/>
            <a:ext cx="861000" cy="307800"/>
          </a:xfrm>
          <a:prstGeom prst="rect">
            <a:avLst/>
          </a:prstGeom>
          <a:solidFill>
            <a:schemeClr val="lt1"/>
          </a:solidFill>
          <a:ln>
            <a:noFill/>
          </a:ln>
        </p:spPr>
        <p:txBody>
          <a:bodyPr anchorCtr="0" anchor="t" bIns="45700" lIns="91400" spcFirstLastPara="1" rIns="91400"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400" u="none" cap="none" strike="noStrike">
                <a:solidFill>
                  <a:srgbClr val="C55A11"/>
                </a:solidFill>
                <a:latin typeface="Arial"/>
                <a:ea typeface="Arial"/>
                <a:cs typeface="Arial"/>
                <a:sym typeface="Arial"/>
              </a:rPr>
              <a:t>RODB 2</a:t>
            </a:r>
            <a:endParaRPr b="0" i="0" sz="1400" u="none" cap="none" strike="noStrike">
              <a:solidFill>
                <a:srgbClr val="C55A11"/>
              </a:solidFill>
              <a:latin typeface="Arial"/>
              <a:ea typeface="Arial"/>
              <a:cs typeface="Arial"/>
              <a:sym typeface="Arial"/>
            </a:endParaRPr>
          </a:p>
        </p:txBody>
      </p:sp>
      <p:sp>
        <p:nvSpPr>
          <p:cNvPr id="137" name="Google Shape;137;p4"/>
          <p:cNvSpPr txBox="1"/>
          <p:nvPr/>
        </p:nvSpPr>
        <p:spPr>
          <a:xfrm>
            <a:off x="8339630" y="870696"/>
            <a:ext cx="948600" cy="354000"/>
          </a:xfrm>
          <a:prstGeom prst="rect">
            <a:avLst/>
          </a:prstGeom>
          <a:noFill/>
          <a:ln>
            <a:noFill/>
          </a:ln>
        </p:spPr>
        <p:txBody>
          <a:bodyPr anchorCtr="0" anchor="t" bIns="45700" lIns="91400" spcFirstLastPara="1" rIns="91400"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700" u="none" cap="none" strike="noStrike">
                <a:solidFill>
                  <a:srgbClr val="C00000"/>
                </a:solidFill>
                <a:latin typeface="Calibri"/>
                <a:ea typeface="Calibri"/>
                <a:cs typeface="Calibri"/>
                <a:sym typeface="Calibri"/>
              </a:rPr>
              <a:t>Today</a:t>
            </a:r>
            <a:endParaRPr b="0" i="0" sz="1900" u="none" cap="none" strike="noStrike">
              <a:solidFill>
                <a:srgbClr val="000000"/>
              </a:solidFill>
              <a:latin typeface="Arial"/>
              <a:ea typeface="Arial"/>
              <a:cs typeface="Arial"/>
              <a:sym typeface="Arial"/>
            </a:endParaRPr>
          </a:p>
        </p:txBody>
      </p:sp>
      <p:cxnSp>
        <p:nvCxnSpPr>
          <p:cNvPr id="138" name="Google Shape;138;p4"/>
          <p:cNvCxnSpPr/>
          <p:nvPr/>
        </p:nvCxnSpPr>
        <p:spPr>
          <a:xfrm flipH="1">
            <a:off x="8496571" y="1171160"/>
            <a:ext cx="191400" cy="142500"/>
          </a:xfrm>
          <a:prstGeom prst="straightConnector1">
            <a:avLst/>
          </a:prstGeom>
          <a:noFill/>
          <a:ln cap="flat" cmpd="sng" w="15875">
            <a:solidFill>
              <a:srgbClr val="C00000"/>
            </a:solidFill>
            <a:prstDash val="solid"/>
            <a:miter lim="800000"/>
            <a:headEnd len="sm" w="sm" type="none"/>
            <a:tailEnd len="sm" w="sm" type="triangle"/>
          </a:ln>
        </p:spPr>
      </p:cxnSp>
      <p:grpSp>
        <p:nvGrpSpPr>
          <p:cNvPr id="139" name="Google Shape;139;p4"/>
          <p:cNvGrpSpPr/>
          <p:nvPr/>
        </p:nvGrpSpPr>
        <p:grpSpPr>
          <a:xfrm>
            <a:off x="1450497" y="4435901"/>
            <a:ext cx="2374154" cy="1862359"/>
            <a:chOff x="2490632" y="4719948"/>
            <a:chExt cx="2299200" cy="1773000"/>
          </a:xfrm>
        </p:grpSpPr>
        <p:sp>
          <p:nvSpPr>
            <p:cNvPr id="140" name="Google Shape;140;p4"/>
            <p:cNvSpPr txBox="1"/>
            <p:nvPr/>
          </p:nvSpPr>
          <p:spPr>
            <a:xfrm>
              <a:off x="2490632" y="4719948"/>
              <a:ext cx="2299200" cy="1773000"/>
            </a:xfrm>
            <a:prstGeom prst="rect">
              <a:avLst/>
            </a:prstGeom>
            <a:solidFill>
              <a:srgbClr val="F2F2F2"/>
            </a:solidFill>
            <a:ln>
              <a:noFill/>
            </a:ln>
          </p:spPr>
          <p:txBody>
            <a:bodyPr anchorCtr="0" anchor="t" bIns="45700" lIns="91400" spcFirstLastPara="1" rIns="91400" wrap="square" tIns="45700">
              <a:spAutoFit/>
            </a:bodyPr>
            <a:lstStyle/>
            <a:p>
              <a:pPr indent="0" lvl="0" marL="171446" marR="0" rtl="0" algn="l">
                <a:lnSpc>
                  <a:spcPct val="150000"/>
                </a:lnSpc>
                <a:spcBef>
                  <a:spcPts val="0"/>
                </a:spcBef>
                <a:spcAft>
                  <a:spcPts val="0"/>
                </a:spcAft>
                <a:buClr>
                  <a:srgbClr val="000000"/>
                </a:buClr>
                <a:buSzPts val="1000"/>
                <a:buFont typeface="Arial"/>
                <a:buNone/>
              </a:pPr>
              <a:r>
                <a:rPr b="0" i="0" lang="en-US" sz="1000" u="none" cap="none" strike="noStrike">
                  <a:solidFill>
                    <a:srgbClr val="7F7F7F"/>
                  </a:solidFill>
                  <a:latin typeface="Arial"/>
                  <a:ea typeface="Arial"/>
                  <a:cs typeface="Arial"/>
                  <a:sym typeface="Arial"/>
                </a:rPr>
                <a:t>Request for Information</a:t>
              </a:r>
              <a:endParaRPr b="0" i="0" sz="1400" u="none" cap="none" strike="noStrike">
                <a:solidFill>
                  <a:srgbClr val="000000"/>
                </a:solidFill>
                <a:latin typeface="Arial"/>
                <a:ea typeface="Arial"/>
                <a:cs typeface="Arial"/>
                <a:sym typeface="Arial"/>
              </a:endParaRPr>
            </a:p>
            <a:p>
              <a:pPr indent="0" lvl="0" marL="171446" marR="0" rtl="0" algn="l">
                <a:lnSpc>
                  <a:spcPct val="150000"/>
                </a:lnSpc>
                <a:spcBef>
                  <a:spcPts val="0"/>
                </a:spcBef>
                <a:spcAft>
                  <a:spcPts val="0"/>
                </a:spcAft>
                <a:buClr>
                  <a:srgbClr val="000000"/>
                </a:buClr>
                <a:buSzPts val="1000"/>
                <a:buFont typeface="Arial"/>
                <a:buNone/>
              </a:pPr>
              <a:r>
                <a:rPr b="0" i="0" lang="en-US" sz="1000" u="none" cap="none" strike="noStrike">
                  <a:solidFill>
                    <a:srgbClr val="7F7F7F"/>
                  </a:solidFill>
                  <a:latin typeface="Arial"/>
                  <a:ea typeface="Arial"/>
                  <a:cs typeface="Arial"/>
                  <a:sym typeface="Arial"/>
                </a:rPr>
                <a:t>Sources Sought</a:t>
              </a:r>
              <a:endParaRPr b="0" i="0" sz="1400" u="none" cap="none" strike="noStrike">
                <a:solidFill>
                  <a:srgbClr val="000000"/>
                </a:solidFill>
                <a:latin typeface="Arial"/>
                <a:ea typeface="Arial"/>
                <a:cs typeface="Arial"/>
                <a:sym typeface="Arial"/>
              </a:endParaRPr>
            </a:p>
            <a:p>
              <a:pPr indent="0" lvl="0" marL="171446" marR="0" rtl="0" algn="l">
                <a:lnSpc>
                  <a:spcPct val="150000"/>
                </a:lnSpc>
                <a:spcBef>
                  <a:spcPts val="0"/>
                </a:spcBef>
                <a:spcAft>
                  <a:spcPts val="0"/>
                </a:spcAft>
                <a:buClr>
                  <a:srgbClr val="000000"/>
                </a:buClr>
                <a:buSzPts val="1000"/>
                <a:buFont typeface="Arial"/>
                <a:buNone/>
              </a:pPr>
              <a:r>
                <a:rPr b="0" i="0" lang="en-US" sz="1000" u="none" cap="none" strike="noStrike">
                  <a:solidFill>
                    <a:srgbClr val="7F7F7F"/>
                  </a:solidFill>
                  <a:latin typeface="Arial"/>
                  <a:ea typeface="Arial"/>
                  <a:cs typeface="Arial"/>
                  <a:sym typeface="Arial"/>
                </a:rPr>
                <a:t>Request for Proposals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000"/>
                <a:buFont typeface="Arial"/>
                <a:buNone/>
              </a:pPr>
              <a:r>
                <a:rPr b="0" i="0" lang="en-US" sz="1000" u="none" cap="none" strike="noStrike">
                  <a:solidFill>
                    <a:srgbClr val="7F7F7F"/>
                  </a:solidFill>
                  <a:latin typeface="Arial"/>
                  <a:ea typeface="Arial"/>
                  <a:cs typeface="Arial"/>
                  <a:sym typeface="Arial"/>
                </a:rPr>
                <a:t>MW = Microwave</a:t>
              </a:r>
              <a:endParaRPr b="0" i="0" sz="1000" u="none" cap="none" strike="noStrike">
                <a:solidFill>
                  <a:srgbClr val="7F7F7F"/>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000"/>
                <a:buFont typeface="Arial"/>
                <a:buNone/>
              </a:pPr>
              <a:r>
                <a:rPr b="0" i="0" lang="en-US" sz="1000" u="none" cap="none" strike="noStrike">
                  <a:solidFill>
                    <a:srgbClr val="7F7F7F"/>
                  </a:solidFill>
                  <a:latin typeface="Arial"/>
                  <a:ea typeface="Arial"/>
                  <a:cs typeface="Arial"/>
                  <a:sym typeface="Arial"/>
                </a:rPr>
                <a:t>OSW = Ocean Surface Winds</a:t>
              </a:r>
              <a:endParaRPr b="0" i="0" sz="1000" u="none" cap="none" strike="noStrike">
                <a:solidFill>
                  <a:srgbClr val="7F7F7F"/>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000"/>
                <a:buFont typeface="Arial"/>
                <a:buNone/>
              </a:pPr>
              <a:r>
                <a:rPr b="0" i="0" lang="en-US" sz="1000" u="none" cap="none" strike="noStrike">
                  <a:solidFill>
                    <a:srgbClr val="7F7F7F"/>
                  </a:solidFill>
                  <a:latin typeface="Arial"/>
                  <a:ea typeface="Arial"/>
                  <a:cs typeface="Arial"/>
                  <a:sym typeface="Arial"/>
                </a:rPr>
                <a:t>RO = Radio Occultation</a:t>
              </a:r>
              <a:endParaRPr b="0" i="0" sz="1000" u="none" cap="none" strike="noStrike">
                <a:solidFill>
                  <a:srgbClr val="7F7F7F"/>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000"/>
                <a:buFont typeface="Arial"/>
                <a:buNone/>
              </a:pPr>
              <a:r>
                <a:rPr b="0" i="0" lang="en-US" sz="1000" u="none" cap="none" strike="noStrike">
                  <a:solidFill>
                    <a:srgbClr val="7F7F7F"/>
                  </a:solidFill>
                  <a:latin typeface="Arial"/>
                  <a:ea typeface="Arial"/>
                  <a:cs typeface="Arial"/>
                  <a:sym typeface="Arial"/>
                </a:rPr>
                <a:t>RODB = RO Data Buy</a:t>
              </a:r>
              <a:endParaRPr b="0" i="0" sz="1000" u="none" cap="none" strike="noStrike">
                <a:solidFill>
                  <a:srgbClr val="7F7F7F"/>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000"/>
                <a:buFont typeface="Arial"/>
                <a:buNone/>
              </a:pPr>
              <a:r>
                <a:rPr b="0" i="0" lang="en-US" sz="1000" u="none" cap="none" strike="noStrike">
                  <a:solidFill>
                    <a:srgbClr val="7F7F7F"/>
                  </a:solidFill>
                  <a:latin typeface="Arial"/>
                  <a:ea typeface="Arial"/>
                  <a:cs typeface="Arial"/>
                  <a:sym typeface="Arial"/>
                </a:rPr>
                <a:t>SpWx = Space Weather</a:t>
              </a:r>
              <a:endParaRPr b="0" i="0" sz="1000" u="none" cap="none" strike="noStrike">
                <a:solidFill>
                  <a:srgbClr val="7F7F7F"/>
                </a:solidFill>
                <a:latin typeface="Arial"/>
                <a:ea typeface="Arial"/>
                <a:cs typeface="Arial"/>
                <a:sym typeface="Arial"/>
              </a:endParaRPr>
            </a:p>
          </p:txBody>
        </p:sp>
        <p:sp>
          <p:nvSpPr>
            <p:cNvPr id="141" name="Google Shape;141;p4"/>
            <p:cNvSpPr/>
            <p:nvPr/>
          </p:nvSpPr>
          <p:spPr>
            <a:xfrm>
              <a:off x="2586658" y="4752748"/>
              <a:ext cx="85800" cy="153900"/>
            </a:xfrm>
            <a:prstGeom prst="triangle">
              <a:avLst>
                <a:gd fmla="val 50000" name="adj"/>
              </a:avLst>
            </a:prstGeom>
            <a:solidFill>
              <a:schemeClr val="accent6"/>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51"/>
                <a:buFont typeface="Arial"/>
                <a:buNone/>
              </a:pPr>
              <a:r>
                <a:t/>
              </a:r>
              <a:endParaRPr b="0" i="0" sz="1051" u="none" cap="none" strike="noStrike">
                <a:solidFill>
                  <a:schemeClr val="accent6"/>
                </a:solidFill>
                <a:latin typeface="Arial"/>
                <a:ea typeface="Arial"/>
                <a:cs typeface="Arial"/>
                <a:sym typeface="Arial"/>
              </a:endParaRPr>
            </a:p>
          </p:txBody>
        </p:sp>
        <p:sp>
          <p:nvSpPr>
            <p:cNvPr id="142" name="Google Shape;142;p4"/>
            <p:cNvSpPr/>
            <p:nvPr/>
          </p:nvSpPr>
          <p:spPr>
            <a:xfrm rot="10800000">
              <a:off x="2586556" y="4999521"/>
              <a:ext cx="85800" cy="153900"/>
            </a:xfrm>
            <a:prstGeom prst="triangle">
              <a:avLst>
                <a:gd fmla="val 50000" name="adj"/>
              </a:avLst>
            </a:prstGeom>
            <a:solidFill>
              <a:schemeClr val="accent6"/>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51"/>
                <a:buFont typeface="Arial"/>
                <a:buNone/>
              </a:pPr>
              <a:r>
                <a:t/>
              </a:r>
              <a:endParaRPr b="0" i="0" sz="1051" u="none" cap="none" strike="noStrike">
                <a:solidFill>
                  <a:schemeClr val="accent6"/>
                </a:solidFill>
                <a:latin typeface="Arial"/>
                <a:ea typeface="Arial"/>
                <a:cs typeface="Arial"/>
                <a:sym typeface="Arial"/>
              </a:endParaRPr>
            </a:p>
          </p:txBody>
        </p:sp>
        <p:sp>
          <p:nvSpPr>
            <p:cNvPr id="143" name="Google Shape;143;p4"/>
            <p:cNvSpPr/>
            <p:nvPr/>
          </p:nvSpPr>
          <p:spPr>
            <a:xfrm>
              <a:off x="2592824" y="5185512"/>
              <a:ext cx="78300" cy="153900"/>
            </a:xfrm>
            <a:prstGeom prst="diamond">
              <a:avLst/>
            </a:prstGeom>
            <a:solidFill>
              <a:srgbClr val="7F7F7F"/>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44" name="Google Shape;144;p4"/>
          <p:cNvSpPr txBox="1"/>
          <p:nvPr/>
        </p:nvSpPr>
        <p:spPr>
          <a:xfrm>
            <a:off x="6443619" y="2450385"/>
            <a:ext cx="566100" cy="246300"/>
          </a:xfrm>
          <a:prstGeom prst="rect">
            <a:avLst/>
          </a:prstGeom>
          <a:solidFill>
            <a:schemeClr val="lt1"/>
          </a:solidFill>
          <a:ln>
            <a:noFill/>
          </a:ln>
        </p:spPr>
        <p:txBody>
          <a:bodyPr anchorCtr="0" anchor="t" bIns="45700" lIns="91400" spcFirstLastPara="1" rIns="91400"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accent6"/>
                </a:solidFill>
                <a:latin typeface="Arial"/>
                <a:ea typeface="Arial"/>
                <a:cs typeface="Arial"/>
                <a:sym typeface="Arial"/>
              </a:rPr>
              <a:t>SpWx</a:t>
            </a:r>
            <a:endParaRPr b="0" i="0" sz="1000" u="none" cap="none" strike="noStrike">
              <a:solidFill>
                <a:schemeClr val="accent6"/>
              </a:solidFill>
              <a:latin typeface="Arial"/>
              <a:ea typeface="Arial"/>
              <a:cs typeface="Arial"/>
              <a:sym typeface="Arial"/>
            </a:endParaRPr>
          </a:p>
        </p:txBody>
      </p:sp>
      <p:sp>
        <p:nvSpPr>
          <p:cNvPr id="145" name="Google Shape;145;p4"/>
          <p:cNvSpPr/>
          <p:nvPr/>
        </p:nvSpPr>
        <p:spPr>
          <a:xfrm>
            <a:off x="6571677" y="2232069"/>
            <a:ext cx="147300" cy="253500"/>
          </a:xfrm>
          <a:prstGeom prst="triangle">
            <a:avLst>
              <a:gd fmla="val 50000" name="adj"/>
            </a:avLst>
          </a:prstGeom>
          <a:solidFill>
            <a:schemeClr val="accent6"/>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51"/>
              <a:buFont typeface="Arial"/>
              <a:buNone/>
            </a:pPr>
            <a:r>
              <a:t/>
            </a:r>
            <a:endParaRPr b="0" i="0" sz="1051" u="none" cap="none" strike="noStrike">
              <a:solidFill>
                <a:schemeClr val="accent6"/>
              </a:solidFill>
              <a:latin typeface="Arial"/>
              <a:ea typeface="Arial"/>
              <a:cs typeface="Arial"/>
              <a:sym typeface="Arial"/>
            </a:endParaRPr>
          </a:p>
        </p:txBody>
      </p:sp>
      <p:grpSp>
        <p:nvGrpSpPr>
          <p:cNvPr id="146" name="Google Shape;146;p4"/>
          <p:cNvGrpSpPr/>
          <p:nvPr/>
        </p:nvGrpSpPr>
        <p:grpSpPr>
          <a:xfrm>
            <a:off x="4466225" y="4225551"/>
            <a:ext cx="3797204" cy="1105844"/>
            <a:chOff x="3655505" y="4220166"/>
            <a:chExt cx="3688396" cy="1052784"/>
          </a:xfrm>
        </p:grpSpPr>
        <p:sp>
          <p:nvSpPr>
            <p:cNvPr id="147" name="Google Shape;147;p4"/>
            <p:cNvSpPr/>
            <p:nvPr/>
          </p:nvSpPr>
          <p:spPr>
            <a:xfrm>
              <a:off x="4544109" y="4253293"/>
              <a:ext cx="130200" cy="241500"/>
            </a:xfrm>
            <a:prstGeom prst="diamond">
              <a:avLst/>
            </a:prstGeom>
            <a:solidFill>
              <a:srgbClr val="C55A1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48" name="Google Shape;148;p4"/>
            <p:cNvCxnSpPr/>
            <p:nvPr/>
          </p:nvCxnSpPr>
          <p:spPr>
            <a:xfrm>
              <a:off x="4674309" y="4374043"/>
              <a:ext cx="320400" cy="0"/>
            </a:xfrm>
            <a:prstGeom prst="straightConnector1">
              <a:avLst/>
            </a:prstGeom>
            <a:noFill/>
            <a:ln cap="flat" cmpd="sng" w="15875">
              <a:solidFill>
                <a:schemeClr val="accent2"/>
              </a:solidFill>
              <a:prstDash val="solid"/>
              <a:miter lim="800000"/>
              <a:headEnd len="sm" w="sm" type="none"/>
              <a:tailEnd len="sm" w="sm" type="triangle"/>
            </a:ln>
          </p:spPr>
        </p:cxnSp>
        <p:sp>
          <p:nvSpPr>
            <p:cNvPr id="149" name="Google Shape;149;p4"/>
            <p:cNvSpPr/>
            <p:nvPr/>
          </p:nvSpPr>
          <p:spPr>
            <a:xfrm>
              <a:off x="5070457" y="4552679"/>
              <a:ext cx="71100" cy="132000"/>
            </a:xfrm>
            <a:prstGeom prst="diamond">
              <a:avLst/>
            </a:prstGeom>
            <a:solidFill>
              <a:srgbClr val="C55A1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0" name="Google Shape;150;p4"/>
            <p:cNvSpPr/>
            <p:nvPr/>
          </p:nvSpPr>
          <p:spPr>
            <a:xfrm>
              <a:off x="5545158" y="4552679"/>
              <a:ext cx="71100" cy="132000"/>
            </a:xfrm>
            <a:prstGeom prst="diamond">
              <a:avLst/>
            </a:prstGeom>
            <a:solidFill>
              <a:srgbClr val="C55A1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1" name="Google Shape;151;p4"/>
            <p:cNvSpPr/>
            <p:nvPr/>
          </p:nvSpPr>
          <p:spPr>
            <a:xfrm>
              <a:off x="5990978" y="4552679"/>
              <a:ext cx="71100" cy="132000"/>
            </a:xfrm>
            <a:prstGeom prst="diamond">
              <a:avLst/>
            </a:prstGeom>
            <a:solidFill>
              <a:srgbClr val="C55A1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2" name="Google Shape;152;p4"/>
            <p:cNvSpPr/>
            <p:nvPr/>
          </p:nvSpPr>
          <p:spPr>
            <a:xfrm>
              <a:off x="6402575" y="4552679"/>
              <a:ext cx="71100" cy="132000"/>
            </a:xfrm>
            <a:prstGeom prst="diamond">
              <a:avLst/>
            </a:prstGeom>
            <a:solidFill>
              <a:srgbClr val="C55A1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3" name="Google Shape;153;p4"/>
            <p:cNvSpPr txBox="1"/>
            <p:nvPr/>
          </p:nvSpPr>
          <p:spPr>
            <a:xfrm>
              <a:off x="3655505" y="4220166"/>
              <a:ext cx="836400" cy="293100"/>
            </a:xfrm>
            <a:prstGeom prst="rect">
              <a:avLst/>
            </a:prstGeom>
            <a:solidFill>
              <a:schemeClr val="lt1"/>
            </a:solidFill>
            <a:ln>
              <a:noFill/>
            </a:ln>
          </p:spPr>
          <p:txBody>
            <a:bodyPr anchorCtr="0" anchor="t" bIns="45700" lIns="91400" spcFirstLastPara="1" rIns="91400"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C55A11"/>
                  </a:solidFill>
                  <a:latin typeface="Arial"/>
                  <a:ea typeface="Arial"/>
                  <a:cs typeface="Arial"/>
                  <a:sym typeface="Arial"/>
                </a:rPr>
                <a:t>RODB 1</a:t>
              </a:r>
              <a:endParaRPr b="0" i="0" sz="1400" u="none" cap="none" strike="noStrike">
                <a:solidFill>
                  <a:srgbClr val="C55A11"/>
                </a:solidFill>
                <a:latin typeface="Arial"/>
                <a:ea typeface="Arial"/>
                <a:cs typeface="Arial"/>
                <a:sym typeface="Arial"/>
              </a:endParaRPr>
            </a:p>
          </p:txBody>
        </p:sp>
        <p:sp>
          <p:nvSpPr>
            <p:cNvPr id="154" name="Google Shape;154;p4"/>
            <p:cNvSpPr/>
            <p:nvPr/>
          </p:nvSpPr>
          <p:spPr>
            <a:xfrm>
              <a:off x="4846746" y="4250940"/>
              <a:ext cx="2306100" cy="246300"/>
            </a:xfrm>
            <a:prstGeom prst="rect">
              <a:avLst/>
            </a:prstGeom>
            <a:solidFill>
              <a:srgbClr val="C55A1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    Two-year IDIQ</a:t>
              </a:r>
              <a:endParaRPr b="0" i="0" sz="1400" u="none" cap="none" strike="noStrike">
                <a:solidFill>
                  <a:srgbClr val="000000"/>
                </a:solidFill>
                <a:latin typeface="Arial"/>
                <a:ea typeface="Arial"/>
                <a:cs typeface="Arial"/>
                <a:sym typeface="Arial"/>
              </a:endParaRPr>
            </a:p>
          </p:txBody>
        </p:sp>
        <p:sp>
          <p:nvSpPr>
            <p:cNvPr id="155" name="Google Shape;155;p4"/>
            <p:cNvSpPr txBox="1"/>
            <p:nvPr/>
          </p:nvSpPr>
          <p:spPr>
            <a:xfrm>
              <a:off x="4915701" y="4979850"/>
              <a:ext cx="2428200" cy="293100"/>
            </a:xfrm>
            <a:prstGeom prst="rect">
              <a:avLst/>
            </a:prstGeom>
            <a:solidFill>
              <a:schemeClr val="lt1"/>
            </a:solidFill>
            <a:ln>
              <a:noFill/>
            </a:ln>
          </p:spPr>
          <p:txBody>
            <a:bodyPr anchorCtr="0" anchor="t" bIns="45700" lIns="91400" spcFirstLastPara="1" rIns="91400" wrap="square" tIns="45700">
              <a:spAutoFit/>
            </a:bodyPr>
            <a:lstStyle/>
            <a:p>
              <a:pPr indent="0" lvl="0" marL="0" marR="0" rtl="0" algn="l">
                <a:lnSpc>
                  <a:spcPct val="70000"/>
                </a:lnSpc>
                <a:spcBef>
                  <a:spcPts val="0"/>
                </a:spcBef>
                <a:spcAft>
                  <a:spcPts val="0"/>
                </a:spcAft>
                <a:buClr>
                  <a:srgbClr val="000000"/>
                </a:buClr>
                <a:buSzPts val="1000"/>
                <a:buFont typeface="Arial"/>
                <a:buNone/>
              </a:pPr>
              <a:r>
                <a:rPr b="0" i="0" lang="en-US" sz="1000" u="none" cap="none" strike="noStrike">
                  <a:solidFill>
                    <a:srgbClr val="C55A11"/>
                  </a:solidFill>
                  <a:latin typeface="Arial"/>
                  <a:ea typeface="Arial"/>
                  <a:cs typeface="Arial"/>
                  <a:sym typeface="Arial"/>
                </a:rPr>
                <a:t>1          2           3             4              5</a:t>
              </a:r>
              <a:endParaRPr b="0" i="0" sz="1000" u="none" cap="none" strike="noStrike">
                <a:solidFill>
                  <a:srgbClr val="C55A11"/>
                </a:solidFill>
                <a:latin typeface="Arial"/>
                <a:ea typeface="Arial"/>
                <a:cs typeface="Arial"/>
                <a:sym typeface="Arial"/>
              </a:endParaRPr>
            </a:p>
            <a:p>
              <a:pPr indent="0" lvl="0" marL="0" marR="0" rtl="0" algn="ctr">
                <a:lnSpc>
                  <a:spcPct val="70000"/>
                </a:lnSpc>
                <a:spcBef>
                  <a:spcPts val="0"/>
                </a:spcBef>
                <a:spcAft>
                  <a:spcPts val="0"/>
                </a:spcAft>
                <a:buClr>
                  <a:srgbClr val="000000"/>
                </a:buClr>
                <a:buSzPts val="1000"/>
                <a:buFont typeface="Arial"/>
                <a:buNone/>
              </a:pPr>
              <a:r>
                <a:rPr b="0" i="0" lang="en-US" sz="1000" u="none" cap="none" strike="noStrike">
                  <a:solidFill>
                    <a:srgbClr val="C55A11"/>
                  </a:solidFill>
                  <a:latin typeface="Arial"/>
                  <a:ea typeface="Arial"/>
                  <a:cs typeface="Arial"/>
                  <a:sym typeface="Arial"/>
                </a:rPr>
                <a:t>Delivery Orders</a:t>
              </a:r>
              <a:endParaRPr b="0" i="0" sz="800" u="none" cap="none" strike="noStrike">
                <a:solidFill>
                  <a:srgbClr val="C55A11"/>
                </a:solidFill>
                <a:latin typeface="Arial"/>
                <a:ea typeface="Arial"/>
                <a:cs typeface="Arial"/>
                <a:sym typeface="Arial"/>
              </a:endParaRPr>
            </a:p>
          </p:txBody>
        </p:sp>
        <p:sp>
          <p:nvSpPr>
            <p:cNvPr id="156" name="Google Shape;156;p4"/>
            <p:cNvSpPr/>
            <p:nvPr/>
          </p:nvSpPr>
          <p:spPr>
            <a:xfrm>
              <a:off x="4916848" y="4732964"/>
              <a:ext cx="93300" cy="246900"/>
            </a:xfrm>
            <a:prstGeom prst="rect">
              <a:avLst/>
            </a:prstGeom>
            <a:solidFill>
              <a:srgbClr val="F7CAAC"/>
            </a:solidFill>
            <a:ln cap="flat" cmpd="sng" w="19050">
              <a:solidFill>
                <a:srgbClr val="C55A11"/>
              </a:solidFill>
              <a:prstDash val="solid"/>
              <a:round/>
              <a:headEnd len="sm" w="sm" type="none"/>
              <a:tailEnd len="sm" w="sm" type="none"/>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accent2"/>
                </a:solidFill>
                <a:latin typeface="Arial"/>
                <a:ea typeface="Arial"/>
                <a:cs typeface="Arial"/>
                <a:sym typeface="Arial"/>
              </a:endParaRPr>
            </a:p>
          </p:txBody>
        </p:sp>
        <p:sp>
          <p:nvSpPr>
            <p:cNvPr id="157" name="Google Shape;157;p4"/>
            <p:cNvSpPr/>
            <p:nvPr/>
          </p:nvSpPr>
          <p:spPr>
            <a:xfrm>
              <a:off x="5208059" y="4732971"/>
              <a:ext cx="495300" cy="246900"/>
            </a:xfrm>
            <a:prstGeom prst="rect">
              <a:avLst/>
            </a:prstGeom>
            <a:solidFill>
              <a:srgbClr val="F7CAAC"/>
            </a:solidFill>
            <a:ln cap="flat" cmpd="sng" w="19050">
              <a:solidFill>
                <a:srgbClr val="C55A11"/>
              </a:solidFill>
              <a:prstDash val="solid"/>
              <a:round/>
              <a:headEnd len="sm" w="sm" type="none"/>
              <a:tailEnd len="sm" w="sm" type="none"/>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158" name="Google Shape;158;p4"/>
            <p:cNvSpPr/>
            <p:nvPr/>
          </p:nvSpPr>
          <p:spPr>
            <a:xfrm>
              <a:off x="5701479" y="4732964"/>
              <a:ext cx="438900" cy="246900"/>
            </a:xfrm>
            <a:prstGeom prst="rect">
              <a:avLst/>
            </a:prstGeom>
            <a:solidFill>
              <a:srgbClr val="F7CAAC"/>
            </a:solidFill>
            <a:ln cap="flat" cmpd="sng" w="19050">
              <a:solidFill>
                <a:srgbClr val="C55A11"/>
              </a:solidFill>
              <a:prstDash val="solid"/>
              <a:round/>
              <a:headEnd len="sm" w="sm" type="none"/>
              <a:tailEnd len="sm" w="sm" type="none"/>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159" name="Google Shape;159;p4"/>
            <p:cNvSpPr/>
            <p:nvPr/>
          </p:nvSpPr>
          <p:spPr>
            <a:xfrm>
              <a:off x="6140383" y="4732963"/>
              <a:ext cx="548100" cy="246900"/>
            </a:xfrm>
            <a:prstGeom prst="rect">
              <a:avLst/>
            </a:prstGeom>
            <a:solidFill>
              <a:srgbClr val="F7CAAC"/>
            </a:solidFill>
            <a:ln cap="flat" cmpd="sng" w="19050">
              <a:solidFill>
                <a:srgbClr val="C55A11"/>
              </a:solidFill>
              <a:prstDash val="solid"/>
              <a:round/>
              <a:headEnd len="sm" w="sm" type="none"/>
              <a:tailEnd len="sm" w="sm" type="none"/>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160" name="Google Shape;160;p4"/>
            <p:cNvSpPr/>
            <p:nvPr/>
          </p:nvSpPr>
          <p:spPr>
            <a:xfrm>
              <a:off x="6680644" y="4732971"/>
              <a:ext cx="469200" cy="246900"/>
            </a:xfrm>
            <a:prstGeom prst="rect">
              <a:avLst/>
            </a:prstGeom>
            <a:solidFill>
              <a:srgbClr val="F7CAAC"/>
            </a:solidFill>
            <a:ln cap="flat" cmpd="sng" w="19050">
              <a:solidFill>
                <a:srgbClr val="C55A11"/>
              </a:solidFill>
              <a:prstDash val="solid"/>
              <a:round/>
              <a:headEnd len="sm" w="sm" type="none"/>
              <a:tailEnd len="sm" w="sm" type="none"/>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cxnSp>
          <p:nvCxnSpPr>
            <p:cNvPr id="161" name="Google Shape;161;p4"/>
            <p:cNvCxnSpPr>
              <a:stCxn id="149" idx="2"/>
              <a:endCxn id="157" idx="1"/>
            </p:cNvCxnSpPr>
            <p:nvPr/>
          </p:nvCxnSpPr>
          <p:spPr>
            <a:xfrm flipH="1" rot="-5400000">
              <a:off x="5071207" y="4719479"/>
              <a:ext cx="171600" cy="102000"/>
            </a:xfrm>
            <a:prstGeom prst="bentConnector2">
              <a:avLst/>
            </a:prstGeom>
            <a:noFill/>
            <a:ln cap="flat" cmpd="sng" w="12700">
              <a:solidFill>
                <a:srgbClr val="C55A11"/>
              </a:solidFill>
              <a:prstDash val="solid"/>
              <a:miter lim="800000"/>
              <a:headEnd len="sm" w="sm" type="none"/>
              <a:tailEnd len="sm" w="sm" type="triangle"/>
            </a:ln>
          </p:spPr>
        </p:cxnSp>
        <p:cxnSp>
          <p:nvCxnSpPr>
            <p:cNvPr id="162" name="Google Shape;162;p4"/>
            <p:cNvCxnSpPr>
              <a:stCxn id="150" idx="2"/>
              <a:endCxn id="158" idx="1"/>
            </p:cNvCxnSpPr>
            <p:nvPr/>
          </p:nvCxnSpPr>
          <p:spPr>
            <a:xfrm flipH="1" rot="-5400000">
              <a:off x="5555358" y="4710029"/>
              <a:ext cx="171600" cy="120900"/>
            </a:xfrm>
            <a:prstGeom prst="bentConnector2">
              <a:avLst/>
            </a:prstGeom>
            <a:noFill/>
            <a:ln cap="flat" cmpd="sng" w="12700">
              <a:solidFill>
                <a:srgbClr val="C55A11"/>
              </a:solidFill>
              <a:prstDash val="solid"/>
              <a:miter lim="800000"/>
              <a:headEnd len="sm" w="sm" type="none"/>
              <a:tailEnd len="sm" w="sm" type="triangle"/>
            </a:ln>
          </p:spPr>
        </p:cxnSp>
        <p:cxnSp>
          <p:nvCxnSpPr>
            <p:cNvPr id="163" name="Google Shape;163;p4"/>
            <p:cNvCxnSpPr>
              <a:stCxn id="151" idx="2"/>
              <a:endCxn id="159" idx="1"/>
            </p:cNvCxnSpPr>
            <p:nvPr/>
          </p:nvCxnSpPr>
          <p:spPr>
            <a:xfrm flipH="1" rot="-5400000">
              <a:off x="5997728" y="4713479"/>
              <a:ext cx="171600" cy="114000"/>
            </a:xfrm>
            <a:prstGeom prst="bentConnector2">
              <a:avLst/>
            </a:prstGeom>
            <a:noFill/>
            <a:ln cap="flat" cmpd="sng" w="12700">
              <a:solidFill>
                <a:srgbClr val="C55A11"/>
              </a:solidFill>
              <a:prstDash val="solid"/>
              <a:miter lim="800000"/>
              <a:headEnd len="sm" w="sm" type="none"/>
              <a:tailEnd len="sm" w="sm" type="triangle"/>
            </a:ln>
          </p:spPr>
        </p:cxnSp>
        <p:cxnSp>
          <p:nvCxnSpPr>
            <p:cNvPr id="164" name="Google Shape;164;p4"/>
            <p:cNvCxnSpPr>
              <a:stCxn id="152" idx="2"/>
              <a:endCxn id="160" idx="1"/>
            </p:cNvCxnSpPr>
            <p:nvPr/>
          </p:nvCxnSpPr>
          <p:spPr>
            <a:xfrm flipH="1" rot="-5400000">
              <a:off x="6473525" y="4649279"/>
              <a:ext cx="171600" cy="242400"/>
            </a:xfrm>
            <a:prstGeom prst="bentConnector2">
              <a:avLst/>
            </a:prstGeom>
            <a:noFill/>
            <a:ln cap="flat" cmpd="sng" w="12700">
              <a:solidFill>
                <a:srgbClr val="C55A11"/>
              </a:solidFill>
              <a:prstDash val="solid"/>
              <a:miter lim="800000"/>
              <a:headEnd len="sm" w="sm" type="none"/>
              <a:tailEnd len="sm" w="sm" type="triangle"/>
            </a:ln>
          </p:spPr>
        </p:cxnSp>
      </p:grpSp>
      <p:sp>
        <p:nvSpPr>
          <p:cNvPr id="165" name="Google Shape;165;p4"/>
          <p:cNvSpPr/>
          <p:nvPr/>
        </p:nvSpPr>
        <p:spPr>
          <a:xfrm rot="-5400000">
            <a:off x="10014207" y="5281962"/>
            <a:ext cx="257364" cy="366228"/>
          </a:xfrm>
          <a:prstGeom prst="flowChartDocument">
            <a:avLst/>
          </a:prstGeom>
          <a:solidFill>
            <a:srgbClr val="C55A1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6" name="Google Shape;166;p4"/>
          <p:cNvGrpSpPr/>
          <p:nvPr/>
        </p:nvGrpSpPr>
        <p:grpSpPr>
          <a:xfrm>
            <a:off x="6892313" y="3043994"/>
            <a:ext cx="1305750" cy="265357"/>
            <a:chOff x="5930616" y="3346225"/>
            <a:chExt cx="1264526" cy="252625"/>
          </a:xfrm>
        </p:grpSpPr>
        <p:sp>
          <p:nvSpPr>
            <p:cNvPr id="167" name="Google Shape;167;p4"/>
            <p:cNvSpPr/>
            <p:nvPr/>
          </p:nvSpPr>
          <p:spPr>
            <a:xfrm>
              <a:off x="6761942" y="3352115"/>
              <a:ext cx="433200" cy="246300"/>
            </a:xfrm>
            <a:prstGeom prst="rect">
              <a:avLst/>
            </a:prstGeom>
            <a:solidFill>
              <a:srgbClr val="8DA9DB"/>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68" name="Google Shape;168;p4"/>
            <p:cNvSpPr/>
            <p:nvPr/>
          </p:nvSpPr>
          <p:spPr>
            <a:xfrm>
              <a:off x="6370027" y="3352550"/>
              <a:ext cx="563400" cy="246300"/>
            </a:xfrm>
            <a:prstGeom prst="rect">
              <a:avLst/>
            </a:prstGeom>
            <a:solidFill>
              <a:schemeClr val="accent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69" name="Google Shape;169;p4"/>
            <p:cNvSpPr/>
            <p:nvPr/>
          </p:nvSpPr>
          <p:spPr>
            <a:xfrm>
              <a:off x="5930616" y="3354908"/>
              <a:ext cx="130200" cy="241500"/>
            </a:xfrm>
            <a:prstGeom prst="diamond">
              <a:avLst/>
            </a:prstGeom>
            <a:solidFill>
              <a:schemeClr val="accent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70" name="Google Shape;170;p4"/>
            <p:cNvCxnSpPr/>
            <p:nvPr/>
          </p:nvCxnSpPr>
          <p:spPr>
            <a:xfrm>
              <a:off x="5963485" y="3475641"/>
              <a:ext cx="240300" cy="3300"/>
            </a:xfrm>
            <a:prstGeom prst="straightConnector1">
              <a:avLst/>
            </a:prstGeom>
            <a:noFill/>
            <a:ln cap="flat" cmpd="sng" w="15875">
              <a:solidFill>
                <a:schemeClr val="accent1"/>
              </a:solidFill>
              <a:prstDash val="solid"/>
              <a:miter lim="800000"/>
              <a:headEnd len="sm" w="sm" type="none"/>
              <a:tailEnd len="sm" w="sm" type="triangle"/>
            </a:ln>
          </p:spPr>
        </p:cxnSp>
        <p:sp>
          <p:nvSpPr>
            <p:cNvPr id="171" name="Google Shape;171;p4"/>
            <p:cNvSpPr/>
            <p:nvPr/>
          </p:nvSpPr>
          <p:spPr>
            <a:xfrm>
              <a:off x="6213656" y="3346225"/>
              <a:ext cx="224400" cy="246300"/>
            </a:xfrm>
            <a:prstGeom prst="rect">
              <a:avLst/>
            </a:prstGeom>
            <a:solidFill>
              <a:srgbClr val="8DA9DB"/>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grpSp>
      <p:cxnSp>
        <p:nvCxnSpPr>
          <p:cNvPr id="172" name="Google Shape;172;p4"/>
          <p:cNvCxnSpPr/>
          <p:nvPr/>
        </p:nvCxnSpPr>
        <p:spPr>
          <a:xfrm flipH="1">
            <a:off x="8443737" y="1431197"/>
            <a:ext cx="9600" cy="4536300"/>
          </a:xfrm>
          <a:prstGeom prst="straightConnector1">
            <a:avLst/>
          </a:prstGeom>
          <a:noFill/>
          <a:ln cap="flat" cmpd="sng" w="9525">
            <a:solidFill>
              <a:srgbClr val="C00000"/>
            </a:solidFill>
            <a:prstDash val="dash"/>
            <a:miter lim="800000"/>
            <a:headEnd len="sm" w="sm" type="none"/>
            <a:tailEnd len="sm" w="sm" type="none"/>
          </a:ln>
        </p:spPr>
      </p:cxnSp>
      <p:sp>
        <p:nvSpPr>
          <p:cNvPr id="173" name="Google Shape;173;p4"/>
          <p:cNvSpPr txBox="1"/>
          <p:nvPr/>
        </p:nvSpPr>
        <p:spPr>
          <a:xfrm>
            <a:off x="8070450" y="3869000"/>
            <a:ext cx="1770600" cy="276900"/>
          </a:xfrm>
          <a:prstGeom prst="rect">
            <a:avLst/>
          </a:prstGeom>
          <a:solidFill>
            <a:schemeClr val="lt1"/>
          </a:solidFill>
          <a:ln>
            <a:noFill/>
          </a:ln>
        </p:spPr>
        <p:txBody>
          <a:bodyPr anchorCtr="0" anchor="t" bIns="45700" lIns="91400" spcFirstLastPara="1" rIns="91400"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1"/>
                </a:solidFill>
                <a:latin typeface="Arial"/>
                <a:ea typeface="Arial"/>
                <a:cs typeface="Arial"/>
                <a:sym typeface="Arial"/>
              </a:rPr>
              <a:t>OSW Pilot (FY23-24)</a:t>
            </a:r>
            <a:endParaRPr b="0" i="0" sz="1200" u="none" cap="none" strike="noStrike">
              <a:solidFill>
                <a:schemeClr val="accent1"/>
              </a:solidFill>
              <a:latin typeface="Arial"/>
              <a:ea typeface="Arial"/>
              <a:cs typeface="Arial"/>
              <a:sym typeface="Arial"/>
            </a:endParaRPr>
          </a:p>
        </p:txBody>
      </p:sp>
      <p:sp>
        <p:nvSpPr>
          <p:cNvPr id="174" name="Google Shape;174;p4"/>
          <p:cNvSpPr txBox="1"/>
          <p:nvPr/>
        </p:nvSpPr>
        <p:spPr>
          <a:xfrm>
            <a:off x="121575" y="17700"/>
            <a:ext cx="11835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400"/>
              <a:buFont typeface="Arial"/>
              <a:buNone/>
            </a:pPr>
            <a:r>
              <a:rPr b="1" i="0" lang="en-US" sz="3600" u="none" cap="none" strike="noStrike">
                <a:solidFill>
                  <a:srgbClr val="002060"/>
                </a:solidFill>
                <a:latin typeface="Calibri"/>
                <a:ea typeface="Calibri"/>
                <a:cs typeface="Calibri"/>
                <a:sym typeface="Calibri"/>
              </a:rPr>
              <a:t>Commercial Data Program Timelin</a:t>
            </a:r>
            <a:r>
              <a:rPr b="1" i="0" lang="en-US" sz="3600" u="none" cap="none" strike="noStrike">
                <a:solidFill>
                  <a:srgbClr val="002060"/>
                </a:solidFill>
                <a:latin typeface="Calibri"/>
                <a:ea typeface="Calibri"/>
                <a:cs typeface="Calibri"/>
                <a:sym typeface="Calibri"/>
                <a:extLst>
                  <a:ext uri="http://customooxmlschemas.google.com/">
                    <go:slidesCustomData xmlns:go="http://customooxmlschemas.google.com/" textRoundtripDataId="1"/>
                  </a:ext>
                </a:extLst>
              </a:rPr>
              <a:t>e</a:t>
            </a:r>
            <a:endParaRPr b="1" i="0" sz="3600" u="none" cap="none" strike="noStrike">
              <a:solidFill>
                <a:srgbClr val="002060"/>
              </a:solidFill>
              <a:latin typeface="Calibri"/>
              <a:ea typeface="Calibri"/>
              <a:cs typeface="Calibri"/>
              <a:sym typeface="Calibri"/>
            </a:endParaRPr>
          </a:p>
        </p:txBody>
      </p:sp>
      <p:grpSp>
        <p:nvGrpSpPr>
          <p:cNvPr id="175" name="Google Shape;175;p4"/>
          <p:cNvGrpSpPr/>
          <p:nvPr/>
        </p:nvGrpSpPr>
        <p:grpSpPr>
          <a:xfrm>
            <a:off x="7883587" y="5702395"/>
            <a:ext cx="1388731" cy="259347"/>
            <a:chOff x="5057608" y="4732964"/>
            <a:chExt cx="1216371" cy="246903"/>
          </a:xfrm>
        </p:grpSpPr>
        <p:sp>
          <p:nvSpPr>
            <p:cNvPr id="176" name="Google Shape;176;p4"/>
            <p:cNvSpPr/>
            <p:nvPr/>
          </p:nvSpPr>
          <p:spPr>
            <a:xfrm>
              <a:off x="5057608" y="4732964"/>
              <a:ext cx="93300" cy="246900"/>
            </a:xfrm>
            <a:prstGeom prst="rect">
              <a:avLst/>
            </a:prstGeom>
            <a:solidFill>
              <a:srgbClr val="F7CAAC"/>
            </a:solidFill>
            <a:ln cap="flat" cmpd="sng" w="19050">
              <a:solidFill>
                <a:srgbClr val="C55A11"/>
              </a:solidFill>
              <a:prstDash val="solid"/>
              <a:round/>
              <a:headEnd len="sm" w="sm" type="none"/>
              <a:tailEnd len="sm" w="sm" type="none"/>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accent2"/>
                </a:solidFill>
                <a:latin typeface="Arial"/>
                <a:ea typeface="Arial"/>
                <a:cs typeface="Arial"/>
                <a:sym typeface="Arial"/>
              </a:endParaRPr>
            </a:p>
          </p:txBody>
        </p:sp>
        <p:sp>
          <p:nvSpPr>
            <p:cNvPr id="177" name="Google Shape;177;p4"/>
            <p:cNvSpPr/>
            <p:nvPr/>
          </p:nvSpPr>
          <p:spPr>
            <a:xfrm>
              <a:off x="5230824" y="4732967"/>
              <a:ext cx="446700" cy="246900"/>
            </a:xfrm>
            <a:prstGeom prst="rect">
              <a:avLst/>
            </a:prstGeom>
            <a:solidFill>
              <a:srgbClr val="F7CAAC"/>
            </a:solidFill>
            <a:ln cap="flat" cmpd="sng" w="19050">
              <a:solidFill>
                <a:srgbClr val="C55A11"/>
              </a:solidFill>
              <a:prstDash val="solid"/>
              <a:round/>
              <a:headEnd len="sm" w="sm" type="none"/>
              <a:tailEnd len="sm" w="sm" type="none"/>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178" name="Google Shape;178;p4"/>
            <p:cNvSpPr/>
            <p:nvPr/>
          </p:nvSpPr>
          <p:spPr>
            <a:xfrm>
              <a:off x="5682979" y="4732967"/>
              <a:ext cx="591000" cy="246900"/>
            </a:xfrm>
            <a:prstGeom prst="rect">
              <a:avLst/>
            </a:prstGeom>
            <a:solidFill>
              <a:srgbClr val="F7CAAC"/>
            </a:solidFill>
            <a:ln cap="flat" cmpd="sng" w="19050">
              <a:solidFill>
                <a:srgbClr val="C55A11"/>
              </a:solidFill>
              <a:prstDash val="solid"/>
              <a:round/>
              <a:headEnd len="sm" w="sm" type="none"/>
              <a:tailEnd len="sm" w="sm" type="none"/>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grpSp>
      <p:sp>
        <p:nvSpPr>
          <p:cNvPr id="179" name="Google Shape;179;p4"/>
          <p:cNvSpPr txBox="1"/>
          <p:nvPr/>
        </p:nvSpPr>
        <p:spPr>
          <a:xfrm>
            <a:off x="7807525" y="5986600"/>
            <a:ext cx="2426700" cy="307800"/>
          </a:xfrm>
          <a:prstGeom prst="rect">
            <a:avLst/>
          </a:prstGeom>
          <a:solidFill>
            <a:schemeClr val="lt1"/>
          </a:solidFill>
          <a:ln>
            <a:noFill/>
          </a:ln>
        </p:spPr>
        <p:txBody>
          <a:bodyPr anchorCtr="0" anchor="t" bIns="45700" lIns="91400" spcFirstLastPara="1" rIns="91400" wrap="square" tIns="45700">
            <a:spAutoFit/>
          </a:bodyPr>
          <a:lstStyle/>
          <a:p>
            <a:pPr indent="0" lvl="0" marL="0" marR="0" rtl="0" algn="l">
              <a:lnSpc>
                <a:spcPct val="70000"/>
              </a:lnSpc>
              <a:spcBef>
                <a:spcPts val="0"/>
              </a:spcBef>
              <a:spcAft>
                <a:spcPts val="0"/>
              </a:spcAft>
              <a:buClr>
                <a:srgbClr val="000000"/>
              </a:buClr>
              <a:buSzPts val="1000"/>
              <a:buFont typeface="Arial"/>
              <a:buNone/>
            </a:pPr>
            <a:r>
              <a:rPr b="0" i="0" lang="en-US" sz="1000" u="none" cap="none" strike="noStrike">
                <a:solidFill>
                  <a:srgbClr val="C55A11"/>
                </a:solidFill>
                <a:latin typeface="Arial"/>
                <a:ea typeface="Arial"/>
                <a:cs typeface="Arial"/>
                <a:sym typeface="Arial"/>
              </a:rPr>
              <a:t>1          2               3                  4…n        </a:t>
            </a:r>
            <a:endParaRPr b="0" i="0" sz="1000" u="none" cap="none" strike="noStrike">
              <a:solidFill>
                <a:srgbClr val="C55A11"/>
              </a:solidFill>
              <a:latin typeface="Arial"/>
              <a:ea typeface="Arial"/>
              <a:cs typeface="Arial"/>
              <a:sym typeface="Arial"/>
            </a:endParaRPr>
          </a:p>
          <a:p>
            <a:pPr indent="0" lvl="0" marL="0" marR="0" rtl="0" algn="l">
              <a:lnSpc>
                <a:spcPct val="70000"/>
              </a:lnSpc>
              <a:spcBef>
                <a:spcPts val="0"/>
              </a:spcBef>
              <a:spcAft>
                <a:spcPts val="0"/>
              </a:spcAft>
              <a:buClr>
                <a:srgbClr val="000000"/>
              </a:buClr>
              <a:buSzPts val="1000"/>
              <a:buFont typeface="Arial"/>
              <a:buNone/>
            </a:pPr>
            <a:r>
              <a:rPr b="0" i="0" lang="en-US" sz="1000" u="none" cap="none" strike="noStrike">
                <a:solidFill>
                  <a:srgbClr val="C55A11"/>
                </a:solidFill>
                <a:latin typeface="Arial"/>
                <a:ea typeface="Arial"/>
                <a:cs typeface="Arial"/>
                <a:sym typeface="Arial"/>
              </a:rPr>
              <a:t>               Delivery Orders</a:t>
            </a:r>
            <a:endParaRPr b="0" i="0" sz="800" u="none" cap="none" strike="noStrike">
              <a:solidFill>
                <a:srgbClr val="C55A11"/>
              </a:solidFill>
              <a:latin typeface="Arial"/>
              <a:ea typeface="Arial"/>
              <a:cs typeface="Arial"/>
              <a:sym typeface="Arial"/>
            </a:endParaRPr>
          </a:p>
        </p:txBody>
      </p:sp>
      <p:sp>
        <p:nvSpPr>
          <p:cNvPr id="180" name="Google Shape;180;p4"/>
          <p:cNvSpPr/>
          <p:nvPr/>
        </p:nvSpPr>
        <p:spPr>
          <a:xfrm rot="-5400000">
            <a:off x="9710264" y="5265493"/>
            <a:ext cx="259740" cy="1134324"/>
          </a:xfrm>
          <a:prstGeom prst="flowChartDocument">
            <a:avLst/>
          </a:prstGeom>
          <a:solidFill>
            <a:srgbClr val="F7CAAC"/>
          </a:solidFill>
          <a:ln cap="flat" cmpd="sng" w="19050">
            <a:solidFill>
              <a:srgbClr val="C55A11"/>
            </a:solidFill>
            <a:prstDash val="solid"/>
            <a:round/>
            <a:headEnd len="sm" w="sm" type="none"/>
            <a:tailEnd len="sm" w="sm" type="none"/>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4"/>
          <p:cNvSpPr/>
          <p:nvPr/>
        </p:nvSpPr>
        <p:spPr>
          <a:xfrm>
            <a:off x="9476940" y="2231996"/>
            <a:ext cx="147300" cy="253500"/>
          </a:xfrm>
          <a:prstGeom prst="triangle">
            <a:avLst>
              <a:gd fmla="val 50000" name="adj"/>
            </a:avLst>
          </a:prstGeom>
          <a:solidFill>
            <a:schemeClr val="accent6"/>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51"/>
              <a:buFont typeface="Arial"/>
              <a:buNone/>
            </a:pPr>
            <a:r>
              <a:t/>
            </a:r>
            <a:endParaRPr b="0" i="0" sz="1051" u="none" cap="none" strike="noStrike">
              <a:solidFill>
                <a:schemeClr val="accent6"/>
              </a:solidFill>
              <a:latin typeface="Arial"/>
              <a:ea typeface="Arial"/>
              <a:cs typeface="Arial"/>
              <a:sym typeface="Arial"/>
            </a:endParaRPr>
          </a:p>
        </p:txBody>
      </p:sp>
      <p:sp>
        <p:nvSpPr>
          <p:cNvPr id="182" name="Google Shape;182;p4"/>
          <p:cNvSpPr/>
          <p:nvPr/>
        </p:nvSpPr>
        <p:spPr>
          <a:xfrm>
            <a:off x="7184034" y="3052311"/>
            <a:ext cx="231600" cy="258600"/>
          </a:xfrm>
          <a:prstGeom prst="rect">
            <a:avLst/>
          </a:prstGeom>
          <a:solidFill>
            <a:srgbClr val="8DA9DB"/>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grpSp>
        <p:nvGrpSpPr>
          <p:cNvPr id="183" name="Google Shape;183;p4"/>
          <p:cNvGrpSpPr/>
          <p:nvPr/>
        </p:nvGrpSpPr>
        <p:grpSpPr>
          <a:xfrm>
            <a:off x="9025328" y="4177300"/>
            <a:ext cx="1238181" cy="261165"/>
            <a:chOff x="6232260" y="3352121"/>
            <a:chExt cx="1235957" cy="248657"/>
          </a:xfrm>
        </p:grpSpPr>
        <p:sp>
          <p:nvSpPr>
            <p:cNvPr id="184" name="Google Shape;184;p4"/>
            <p:cNvSpPr/>
            <p:nvPr/>
          </p:nvSpPr>
          <p:spPr>
            <a:xfrm>
              <a:off x="7102517" y="3352121"/>
              <a:ext cx="365700" cy="246300"/>
            </a:xfrm>
            <a:prstGeom prst="rect">
              <a:avLst/>
            </a:prstGeom>
            <a:solidFill>
              <a:srgbClr val="8DA9DB"/>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85" name="Google Shape;185;p4"/>
            <p:cNvSpPr/>
            <p:nvPr/>
          </p:nvSpPr>
          <p:spPr>
            <a:xfrm>
              <a:off x="6710596" y="3352550"/>
              <a:ext cx="509100" cy="246300"/>
            </a:xfrm>
            <a:prstGeom prst="rect">
              <a:avLst/>
            </a:prstGeom>
            <a:solidFill>
              <a:schemeClr val="accent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86" name="Google Shape;186;p4"/>
            <p:cNvSpPr/>
            <p:nvPr/>
          </p:nvSpPr>
          <p:spPr>
            <a:xfrm>
              <a:off x="6232260" y="3354908"/>
              <a:ext cx="130200" cy="241500"/>
            </a:xfrm>
            <a:prstGeom prst="diamond">
              <a:avLst/>
            </a:prstGeom>
            <a:solidFill>
              <a:schemeClr val="accent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87" name="Google Shape;187;p4"/>
            <p:cNvCxnSpPr>
              <a:stCxn id="186" idx="3"/>
              <a:endCxn id="188" idx="1"/>
            </p:cNvCxnSpPr>
            <p:nvPr/>
          </p:nvCxnSpPr>
          <p:spPr>
            <a:xfrm>
              <a:off x="6362460" y="3475658"/>
              <a:ext cx="156900" cy="2100"/>
            </a:xfrm>
            <a:prstGeom prst="straightConnector1">
              <a:avLst/>
            </a:prstGeom>
            <a:noFill/>
            <a:ln cap="flat" cmpd="sng" w="15875">
              <a:solidFill>
                <a:schemeClr val="accent1"/>
              </a:solidFill>
              <a:prstDash val="solid"/>
              <a:miter lim="800000"/>
              <a:headEnd len="sm" w="sm" type="none"/>
              <a:tailEnd len="sm" w="sm" type="triangle"/>
            </a:ln>
          </p:spPr>
        </p:cxnSp>
        <p:sp>
          <p:nvSpPr>
            <p:cNvPr id="188" name="Google Shape;188;p4"/>
            <p:cNvSpPr/>
            <p:nvPr/>
          </p:nvSpPr>
          <p:spPr>
            <a:xfrm>
              <a:off x="6519464" y="3354478"/>
              <a:ext cx="191100" cy="246300"/>
            </a:xfrm>
            <a:prstGeom prst="rect">
              <a:avLst/>
            </a:prstGeom>
            <a:solidFill>
              <a:srgbClr val="8DA9DB"/>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grpSp>
      <p:sp>
        <p:nvSpPr>
          <p:cNvPr id="189" name="Google Shape;189;p4"/>
          <p:cNvSpPr txBox="1"/>
          <p:nvPr/>
        </p:nvSpPr>
        <p:spPr>
          <a:xfrm>
            <a:off x="9061050" y="4478600"/>
            <a:ext cx="1770600" cy="276900"/>
          </a:xfrm>
          <a:prstGeom prst="rect">
            <a:avLst/>
          </a:prstGeom>
          <a:solidFill>
            <a:schemeClr val="lt1"/>
          </a:solidFill>
          <a:ln>
            <a:noFill/>
          </a:ln>
        </p:spPr>
        <p:txBody>
          <a:bodyPr anchorCtr="0" anchor="t" bIns="45700" lIns="91400" spcFirstLastPara="1" rIns="91400"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1"/>
                </a:solidFill>
                <a:latin typeface="Arial"/>
                <a:ea typeface="Arial"/>
                <a:cs typeface="Arial"/>
                <a:sym typeface="Arial"/>
              </a:rPr>
              <a:t>TBD Pilot (notional)</a:t>
            </a:r>
            <a:endParaRPr b="0" i="0" sz="1200" u="none" cap="none" strike="noStrike">
              <a:solidFill>
                <a:schemeClr val="accent1"/>
              </a:solidFill>
              <a:latin typeface="Arial"/>
              <a:ea typeface="Arial"/>
              <a:cs typeface="Arial"/>
              <a:sym typeface="Arial"/>
            </a:endParaRPr>
          </a:p>
        </p:txBody>
      </p:sp>
      <p:sp>
        <p:nvSpPr>
          <p:cNvPr id="190" name="Google Shape;190;p4"/>
          <p:cNvSpPr/>
          <p:nvPr/>
        </p:nvSpPr>
        <p:spPr>
          <a:xfrm>
            <a:off x="8633642" y="3568314"/>
            <a:ext cx="447300" cy="258600"/>
          </a:xfrm>
          <a:prstGeom prst="rect">
            <a:avLst/>
          </a:prstGeom>
          <a:solidFill>
            <a:schemeClr val="accent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2F5496"/>
              </a:solidFill>
              <a:highlight>
                <a:srgbClr val="2F5496"/>
              </a:highlight>
              <a:latin typeface="Arial"/>
              <a:ea typeface="Arial"/>
              <a:cs typeface="Arial"/>
              <a:sym typeface="Arial"/>
            </a:endParaRPr>
          </a:p>
        </p:txBody>
      </p:sp>
      <p:sp>
        <p:nvSpPr>
          <p:cNvPr id="191" name="Google Shape;191;p4"/>
          <p:cNvSpPr/>
          <p:nvPr/>
        </p:nvSpPr>
        <p:spPr>
          <a:xfrm>
            <a:off x="8420175" y="3569150"/>
            <a:ext cx="231600" cy="258600"/>
          </a:xfrm>
          <a:prstGeom prst="rect">
            <a:avLst/>
          </a:prstGeom>
          <a:solidFill>
            <a:srgbClr val="8DA9DB"/>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92" name="Google Shape;192;p4"/>
          <p:cNvSpPr/>
          <p:nvPr/>
        </p:nvSpPr>
        <p:spPr>
          <a:xfrm>
            <a:off x="9069759" y="3570211"/>
            <a:ext cx="231600" cy="258600"/>
          </a:xfrm>
          <a:prstGeom prst="rect">
            <a:avLst/>
          </a:prstGeom>
          <a:solidFill>
            <a:srgbClr val="8DA9DB"/>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grpSp>
        <p:nvGrpSpPr>
          <p:cNvPr id="193" name="Google Shape;193;p4"/>
          <p:cNvGrpSpPr/>
          <p:nvPr/>
        </p:nvGrpSpPr>
        <p:grpSpPr>
          <a:xfrm>
            <a:off x="8181565" y="3570528"/>
            <a:ext cx="231593" cy="253672"/>
            <a:chOff x="6232260" y="3354908"/>
            <a:chExt cx="253800" cy="241500"/>
          </a:xfrm>
        </p:grpSpPr>
        <p:sp>
          <p:nvSpPr>
            <p:cNvPr id="194" name="Google Shape;194;p4"/>
            <p:cNvSpPr/>
            <p:nvPr/>
          </p:nvSpPr>
          <p:spPr>
            <a:xfrm>
              <a:off x="6232260" y="3354908"/>
              <a:ext cx="130200" cy="241500"/>
            </a:xfrm>
            <a:prstGeom prst="diamond">
              <a:avLst/>
            </a:prstGeom>
            <a:solidFill>
              <a:schemeClr val="accent1"/>
            </a:solidFill>
            <a:ln>
              <a:noFill/>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95" name="Google Shape;195;p4"/>
            <p:cNvCxnSpPr>
              <a:stCxn id="194" idx="3"/>
            </p:cNvCxnSpPr>
            <p:nvPr/>
          </p:nvCxnSpPr>
          <p:spPr>
            <a:xfrm>
              <a:off x="6362460" y="3475658"/>
              <a:ext cx="123600" cy="2100"/>
            </a:xfrm>
            <a:prstGeom prst="straightConnector1">
              <a:avLst/>
            </a:prstGeom>
            <a:noFill/>
            <a:ln cap="flat" cmpd="sng" w="15875">
              <a:solidFill>
                <a:schemeClr val="accent1"/>
              </a:solidFill>
              <a:prstDash val="solid"/>
              <a:miter lim="800000"/>
              <a:headEnd len="sm" w="sm" type="none"/>
              <a:tailEnd len="sm" w="sm" type="triangle"/>
            </a:ln>
          </p:spPr>
        </p:cxnSp>
      </p:grpSp>
      <p:sp>
        <p:nvSpPr>
          <p:cNvPr id="196" name="Google Shape;196;p4"/>
          <p:cNvSpPr/>
          <p:nvPr/>
        </p:nvSpPr>
        <p:spPr>
          <a:xfrm>
            <a:off x="8290125" y="2189725"/>
            <a:ext cx="366300" cy="415800"/>
          </a:xfrm>
          <a:prstGeom prst="ellipse">
            <a:avLst/>
          </a:prstGeom>
          <a:noFill/>
          <a:ln cap="flat" cmpd="sng" w="19050">
            <a:solidFill>
              <a:srgbClr val="00B05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28fedf8b33e_1_75"/>
          <p:cNvSpPr txBox="1"/>
          <p:nvPr>
            <p:ph type="title"/>
          </p:nvPr>
        </p:nvSpPr>
        <p:spPr>
          <a:xfrm>
            <a:off x="0" y="10775"/>
            <a:ext cx="12144000" cy="674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99D8"/>
              </a:buClr>
              <a:buSzPts val="1800"/>
              <a:buNone/>
            </a:pPr>
            <a:r>
              <a:rPr lang="en-US" sz="3600">
                <a:solidFill>
                  <a:srgbClr val="002060"/>
                </a:solidFill>
              </a:rPr>
              <a:t>CDP Radio Occultation (RO) Data Buys</a:t>
            </a:r>
            <a:endParaRPr sz="3600">
              <a:solidFill>
                <a:srgbClr val="002060"/>
              </a:solidFill>
            </a:endParaRPr>
          </a:p>
        </p:txBody>
      </p:sp>
      <p:sp>
        <p:nvSpPr>
          <p:cNvPr id="202" name="Google Shape;202;g28fedf8b33e_1_75"/>
          <p:cNvSpPr txBox="1"/>
          <p:nvPr>
            <p:ph idx="1" type="body"/>
          </p:nvPr>
        </p:nvSpPr>
        <p:spPr>
          <a:xfrm>
            <a:off x="0" y="824950"/>
            <a:ext cx="11754000" cy="5853000"/>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1000"/>
              </a:spcBef>
              <a:spcAft>
                <a:spcPts val="0"/>
              </a:spcAft>
              <a:buClr>
                <a:srgbClr val="002060"/>
              </a:buClr>
              <a:buSzPts val="1800"/>
              <a:buFont typeface="Calibri"/>
              <a:buChar char="●"/>
            </a:pPr>
            <a:r>
              <a:rPr lang="en-US" sz="2400">
                <a:solidFill>
                  <a:srgbClr val="002060"/>
                </a:solidFill>
              </a:rPr>
              <a:t>First RO Data Buy (RODB-1): </a:t>
            </a:r>
            <a:r>
              <a:rPr lang="en-US" sz="2400">
                <a:solidFill>
                  <a:srgbClr val="002060"/>
                </a:solidFill>
                <a:latin typeface="Calibri"/>
                <a:ea typeface="Calibri"/>
                <a:cs typeface="Calibri"/>
                <a:sym typeface="Calibri"/>
              </a:rPr>
              <a:t>Dec 2020 to July 2023</a:t>
            </a:r>
            <a:endParaRPr sz="2400">
              <a:solidFill>
                <a:srgbClr val="002060"/>
              </a:solidFill>
            </a:endParaRPr>
          </a:p>
          <a:p>
            <a:pPr indent="-346708" lvl="1" marL="914400" rtl="0" algn="l">
              <a:lnSpc>
                <a:spcPct val="105000"/>
              </a:lnSpc>
              <a:spcBef>
                <a:spcPts val="0"/>
              </a:spcBef>
              <a:spcAft>
                <a:spcPts val="0"/>
              </a:spcAft>
              <a:buClr>
                <a:srgbClr val="002060"/>
              </a:buClr>
              <a:buSzPts val="1600"/>
              <a:buFont typeface="Calibri"/>
              <a:buChar char="○"/>
            </a:pPr>
            <a:r>
              <a:rPr i="1" lang="en-US" sz="1800">
                <a:solidFill>
                  <a:srgbClr val="002060"/>
                </a:solidFill>
                <a:latin typeface="Calibri"/>
                <a:ea typeface="Calibri"/>
                <a:cs typeface="Calibri"/>
                <a:sym typeface="Calibri"/>
              </a:rPr>
              <a:t>Approach</a:t>
            </a:r>
            <a:r>
              <a:rPr lang="en-US" sz="1800">
                <a:solidFill>
                  <a:srgbClr val="002060"/>
                </a:solidFill>
                <a:latin typeface="Calibri"/>
                <a:ea typeface="Calibri"/>
                <a:cs typeface="Calibri"/>
                <a:sym typeface="Calibri"/>
              </a:rPr>
              <a:t>:</a:t>
            </a:r>
            <a:endParaRPr sz="1800">
              <a:solidFill>
                <a:srgbClr val="002060"/>
              </a:solidFill>
              <a:latin typeface="Calibri"/>
              <a:ea typeface="Calibri"/>
              <a:cs typeface="Calibri"/>
              <a:sym typeface="Calibri"/>
            </a:endParaRPr>
          </a:p>
          <a:p>
            <a:pPr indent="-314323" lvl="2" marL="1371600" rtl="0" algn="l">
              <a:lnSpc>
                <a:spcPct val="105000"/>
              </a:lnSpc>
              <a:spcBef>
                <a:spcPts val="0"/>
              </a:spcBef>
              <a:spcAft>
                <a:spcPts val="0"/>
              </a:spcAft>
              <a:buClr>
                <a:srgbClr val="002060"/>
              </a:buClr>
              <a:buSzPts val="1400"/>
              <a:buFont typeface="Calibri"/>
              <a:buChar char="■"/>
            </a:pPr>
            <a:r>
              <a:rPr lang="en-US" sz="1600">
                <a:solidFill>
                  <a:srgbClr val="002060"/>
                </a:solidFill>
                <a:latin typeface="Calibri"/>
                <a:ea typeface="Calibri"/>
                <a:cs typeface="Calibri"/>
                <a:sym typeface="Calibri"/>
              </a:rPr>
              <a:t>2-year, multi-award, Indefinite Delivery Indefinite Quantity (IDIQ) contract with $23M total ceiling. </a:t>
            </a:r>
            <a:endParaRPr sz="1600">
              <a:solidFill>
                <a:srgbClr val="002060"/>
              </a:solidFill>
              <a:latin typeface="Calibri"/>
              <a:ea typeface="Calibri"/>
              <a:cs typeface="Calibri"/>
              <a:sym typeface="Calibri"/>
            </a:endParaRPr>
          </a:p>
          <a:p>
            <a:pPr indent="-314323" lvl="2" marL="1371600" rtl="0" algn="l">
              <a:lnSpc>
                <a:spcPct val="105000"/>
              </a:lnSpc>
              <a:spcBef>
                <a:spcPts val="0"/>
              </a:spcBef>
              <a:spcAft>
                <a:spcPts val="0"/>
              </a:spcAft>
              <a:buClr>
                <a:srgbClr val="002060"/>
              </a:buClr>
              <a:buSzPts val="1400"/>
              <a:buFont typeface="Calibri"/>
              <a:buChar char="■"/>
            </a:pPr>
            <a:r>
              <a:rPr lang="en-US" sz="1600">
                <a:solidFill>
                  <a:srgbClr val="002060"/>
                </a:solidFill>
                <a:latin typeface="Calibri"/>
                <a:ea typeface="Calibri"/>
                <a:cs typeface="Calibri"/>
                <a:sym typeface="Calibri"/>
              </a:rPr>
              <a:t>Delivery Orders issued which specified quantity, sharing license, and duration</a:t>
            </a:r>
            <a:endParaRPr i="1" sz="1600">
              <a:solidFill>
                <a:srgbClr val="002060"/>
              </a:solidFill>
              <a:latin typeface="Calibri"/>
              <a:ea typeface="Calibri"/>
              <a:cs typeface="Calibri"/>
              <a:sym typeface="Calibri"/>
            </a:endParaRPr>
          </a:p>
          <a:p>
            <a:pPr indent="-346708" lvl="1" marL="914400" rtl="0" algn="l">
              <a:lnSpc>
                <a:spcPct val="105000"/>
              </a:lnSpc>
              <a:spcBef>
                <a:spcPts val="480"/>
              </a:spcBef>
              <a:spcAft>
                <a:spcPts val="0"/>
              </a:spcAft>
              <a:buClr>
                <a:srgbClr val="002060"/>
              </a:buClr>
              <a:buSzPts val="1600"/>
              <a:buFont typeface="Calibri"/>
              <a:buChar char="○"/>
            </a:pPr>
            <a:r>
              <a:rPr i="1" lang="en-US" sz="1800">
                <a:solidFill>
                  <a:srgbClr val="002060"/>
                </a:solidFill>
                <a:latin typeface="Calibri"/>
                <a:ea typeface="Calibri"/>
                <a:cs typeface="Calibri"/>
                <a:sym typeface="Calibri"/>
              </a:rPr>
              <a:t>Data Specifications</a:t>
            </a:r>
            <a:r>
              <a:rPr lang="en-US" sz="1800">
                <a:solidFill>
                  <a:srgbClr val="002060"/>
                </a:solidFill>
                <a:latin typeface="Calibri"/>
                <a:ea typeface="Calibri"/>
                <a:cs typeface="Calibri"/>
                <a:sym typeface="Calibri"/>
              </a:rPr>
              <a:t>: </a:t>
            </a:r>
            <a:endParaRPr sz="1800">
              <a:solidFill>
                <a:srgbClr val="002060"/>
              </a:solidFill>
              <a:latin typeface="Calibri"/>
              <a:ea typeface="Calibri"/>
              <a:cs typeface="Calibri"/>
              <a:sym typeface="Calibri"/>
            </a:endParaRPr>
          </a:p>
          <a:p>
            <a:pPr indent="-314323" lvl="2" marL="1371600" rtl="0" algn="l">
              <a:lnSpc>
                <a:spcPct val="105000"/>
              </a:lnSpc>
              <a:spcBef>
                <a:spcPts val="0"/>
              </a:spcBef>
              <a:spcAft>
                <a:spcPts val="0"/>
              </a:spcAft>
              <a:buClr>
                <a:srgbClr val="002060"/>
              </a:buClr>
              <a:buSzPts val="1400"/>
              <a:buFont typeface="Calibri"/>
              <a:buChar char="■"/>
            </a:pPr>
            <a:r>
              <a:rPr lang="en-US" sz="1600">
                <a:solidFill>
                  <a:srgbClr val="002060"/>
                </a:solidFill>
                <a:latin typeface="Calibri"/>
                <a:ea typeface="Calibri"/>
                <a:cs typeface="Calibri"/>
                <a:sym typeface="Calibri"/>
              </a:rPr>
              <a:t>Level 0 and Level 1 RO data from which NOAA derives neutral atmospheric and ionospheric products.</a:t>
            </a:r>
            <a:endParaRPr sz="1600">
              <a:solidFill>
                <a:srgbClr val="002060"/>
              </a:solidFill>
              <a:latin typeface="Calibri"/>
              <a:ea typeface="Calibri"/>
              <a:cs typeface="Calibri"/>
              <a:sym typeface="Calibri"/>
            </a:endParaRPr>
          </a:p>
          <a:p>
            <a:pPr indent="-314323" lvl="2" marL="1371600" rtl="0" algn="l">
              <a:lnSpc>
                <a:spcPct val="105000"/>
              </a:lnSpc>
              <a:spcBef>
                <a:spcPts val="0"/>
              </a:spcBef>
              <a:spcAft>
                <a:spcPts val="0"/>
              </a:spcAft>
              <a:buClr>
                <a:srgbClr val="002060"/>
              </a:buClr>
              <a:buSzPts val="1400"/>
              <a:buFont typeface="Calibri"/>
              <a:buChar char="■"/>
            </a:pPr>
            <a:r>
              <a:rPr lang="en-US" sz="1600">
                <a:solidFill>
                  <a:srgbClr val="002060"/>
                </a:solidFill>
                <a:latin typeface="Calibri"/>
                <a:ea typeface="Calibri"/>
                <a:cs typeface="Calibri"/>
                <a:sym typeface="Calibri"/>
              </a:rPr>
              <a:t>Latency &lt; 140-min; signal to noise ratio &gt; 200; coverage ~ global</a:t>
            </a:r>
            <a:endParaRPr sz="1600">
              <a:solidFill>
                <a:srgbClr val="002060"/>
              </a:solidFill>
              <a:latin typeface="Calibri"/>
              <a:ea typeface="Calibri"/>
              <a:cs typeface="Calibri"/>
              <a:sym typeface="Calibri"/>
            </a:endParaRPr>
          </a:p>
          <a:p>
            <a:pPr indent="-346708" lvl="1" marL="914400" rtl="0" algn="l">
              <a:lnSpc>
                <a:spcPct val="105000"/>
              </a:lnSpc>
              <a:spcBef>
                <a:spcPts val="0"/>
              </a:spcBef>
              <a:spcAft>
                <a:spcPts val="0"/>
              </a:spcAft>
              <a:buClr>
                <a:srgbClr val="002060"/>
              </a:buClr>
              <a:buSzPts val="1600"/>
              <a:buFont typeface="Calibri"/>
              <a:buChar char="○"/>
            </a:pPr>
            <a:r>
              <a:rPr i="1" lang="en-US" sz="1800">
                <a:solidFill>
                  <a:srgbClr val="002060"/>
                </a:solidFill>
                <a:latin typeface="Calibri"/>
                <a:ea typeface="Calibri"/>
                <a:cs typeface="Calibri"/>
                <a:sym typeface="Calibri"/>
              </a:rPr>
              <a:t>Execution:</a:t>
            </a:r>
            <a:endParaRPr sz="1800">
              <a:solidFill>
                <a:srgbClr val="002060"/>
              </a:solidFill>
              <a:latin typeface="Calibri"/>
              <a:ea typeface="Calibri"/>
              <a:cs typeface="Calibri"/>
              <a:sym typeface="Calibri"/>
            </a:endParaRPr>
          </a:p>
          <a:p>
            <a:pPr indent="-314323" lvl="2" marL="1371600" rtl="0" algn="l">
              <a:lnSpc>
                <a:spcPct val="105000"/>
              </a:lnSpc>
              <a:spcBef>
                <a:spcPts val="0"/>
              </a:spcBef>
              <a:spcAft>
                <a:spcPts val="0"/>
              </a:spcAft>
              <a:buClr>
                <a:srgbClr val="002060"/>
              </a:buClr>
              <a:buSzPts val="1400"/>
              <a:buFont typeface="Calibri"/>
              <a:buChar char="■"/>
            </a:pPr>
            <a:r>
              <a:rPr lang="en-US" sz="1600">
                <a:solidFill>
                  <a:srgbClr val="002060"/>
                </a:solidFill>
                <a:latin typeface="Calibri"/>
                <a:ea typeface="Calibri"/>
                <a:cs typeface="Calibri"/>
                <a:sym typeface="Calibri"/>
              </a:rPr>
              <a:t>IDIQ awards issued to </a:t>
            </a:r>
            <a:r>
              <a:rPr b="1" lang="en-US" sz="1600">
                <a:solidFill>
                  <a:srgbClr val="002060"/>
                </a:solidFill>
                <a:latin typeface="Calibri"/>
                <a:ea typeface="Calibri"/>
                <a:cs typeface="Calibri"/>
                <a:sym typeface="Calibri"/>
              </a:rPr>
              <a:t>GeoOptics</a:t>
            </a:r>
            <a:r>
              <a:rPr lang="en-US" sz="1600">
                <a:solidFill>
                  <a:srgbClr val="002060"/>
                </a:solidFill>
                <a:latin typeface="Calibri"/>
                <a:ea typeface="Calibri"/>
                <a:cs typeface="Calibri"/>
                <a:sym typeface="Calibri"/>
              </a:rPr>
              <a:t> and </a:t>
            </a:r>
            <a:r>
              <a:rPr b="1" lang="en-US" sz="1600">
                <a:solidFill>
                  <a:srgbClr val="002060"/>
                </a:solidFill>
                <a:latin typeface="Calibri"/>
                <a:ea typeface="Calibri"/>
                <a:cs typeface="Calibri"/>
                <a:sym typeface="Calibri"/>
              </a:rPr>
              <a:t>Spire G</a:t>
            </a:r>
            <a:r>
              <a:rPr b="1" lang="en-US" sz="1600">
                <a:solidFill>
                  <a:srgbClr val="002060"/>
                </a:solidFill>
              </a:rPr>
              <a:t>lobal</a:t>
            </a:r>
            <a:endParaRPr>
              <a:solidFill>
                <a:srgbClr val="002060"/>
              </a:solidFill>
            </a:endParaRPr>
          </a:p>
          <a:p>
            <a:pPr indent="-314323" lvl="2" marL="1371600" rtl="0" algn="l">
              <a:lnSpc>
                <a:spcPct val="105000"/>
              </a:lnSpc>
              <a:spcBef>
                <a:spcPts val="0"/>
              </a:spcBef>
              <a:spcAft>
                <a:spcPts val="0"/>
              </a:spcAft>
              <a:buClr>
                <a:srgbClr val="002060"/>
              </a:buClr>
              <a:buSzPts val="1400"/>
              <a:buFont typeface="Calibri"/>
              <a:buChar char="■"/>
            </a:pPr>
            <a:r>
              <a:rPr lang="en-US" sz="1600">
                <a:solidFill>
                  <a:srgbClr val="002060"/>
                </a:solidFill>
                <a:latin typeface="Calibri"/>
                <a:ea typeface="Calibri"/>
                <a:cs typeface="Calibri"/>
                <a:sym typeface="Calibri"/>
              </a:rPr>
              <a:t>Total of 5 Delivery Orders were executed, spanning Dec 2020 to July 2023</a:t>
            </a:r>
            <a:endParaRPr sz="1600">
              <a:solidFill>
                <a:srgbClr val="002060"/>
              </a:solidFill>
              <a:latin typeface="Calibri"/>
              <a:ea typeface="Calibri"/>
              <a:cs typeface="Calibri"/>
              <a:sym typeface="Calibri"/>
            </a:endParaRPr>
          </a:p>
          <a:p>
            <a:pPr indent="-342900" lvl="0" marL="457200" rtl="0" algn="l">
              <a:lnSpc>
                <a:spcPct val="90000"/>
              </a:lnSpc>
              <a:spcBef>
                <a:spcPts val="1000"/>
              </a:spcBef>
              <a:spcAft>
                <a:spcPts val="0"/>
              </a:spcAft>
              <a:buClr>
                <a:srgbClr val="002060"/>
              </a:buClr>
              <a:buSzPts val="1800"/>
              <a:buFont typeface="Calibri"/>
              <a:buChar char="●"/>
            </a:pPr>
            <a:r>
              <a:rPr lang="en-US" sz="2400">
                <a:solidFill>
                  <a:srgbClr val="002060"/>
                </a:solidFill>
              </a:rPr>
              <a:t>Second RO Data Buy (RODB-2): March 2023 to March 2028+</a:t>
            </a:r>
            <a:endParaRPr>
              <a:solidFill>
                <a:srgbClr val="002060"/>
              </a:solidFill>
            </a:endParaRPr>
          </a:p>
          <a:p>
            <a:pPr indent="-346708" lvl="1" marL="914400" rtl="0" algn="l">
              <a:lnSpc>
                <a:spcPct val="105000"/>
              </a:lnSpc>
              <a:spcBef>
                <a:spcPts val="480"/>
              </a:spcBef>
              <a:spcAft>
                <a:spcPts val="0"/>
              </a:spcAft>
              <a:buClr>
                <a:srgbClr val="002060"/>
              </a:buClr>
              <a:buSzPts val="1600"/>
              <a:buFont typeface="Calibri"/>
              <a:buChar char="○"/>
            </a:pPr>
            <a:r>
              <a:rPr i="1" lang="en-US" sz="1800">
                <a:solidFill>
                  <a:srgbClr val="002060"/>
                </a:solidFill>
                <a:latin typeface="Calibri"/>
                <a:ea typeface="Calibri"/>
                <a:cs typeface="Calibri"/>
                <a:sym typeface="Calibri"/>
              </a:rPr>
              <a:t>Changes/modifications relative to RODB-1</a:t>
            </a:r>
            <a:r>
              <a:rPr lang="en-US" sz="1800">
                <a:solidFill>
                  <a:srgbClr val="002060"/>
                </a:solidFill>
                <a:latin typeface="Calibri"/>
                <a:ea typeface="Calibri"/>
                <a:cs typeface="Calibri"/>
                <a:sym typeface="Calibri"/>
              </a:rPr>
              <a:t>: </a:t>
            </a:r>
            <a:endParaRPr sz="1800">
              <a:solidFill>
                <a:srgbClr val="002060"/>
              </a:solidFill>
            </a:endParaRPr>
          </a:p>
          <a:p>
            <a:pPr indent="-314323" lvl="2" marL="1371600" rtl="0" algn="l">
              <a:lnSpc>
                <a:spcPct val="105000"/>
              </a:lnSpc>
              <a:spcBef>
                <a:spcPts val="0"/>
              </a:spcBef>
              <a:spcAft>
                <a:spcPts val="0"/>
              </a:spcAft>
              <a:buClr>
                <a:srgbClr val="002060"/>
              </a:buClr>
              <a:buSzPts val="1400"/>
              <a:buFont typeface="Calibri"/>
              <a:buChar char="■"/>
            </a:pPr>
            <a:r>
              <a:rPr lang="en-US" sz="1600">
                <a:solidFill>
                  <a:srgbClr val="002060"/>
                </a:solidFill>
                <a:latin typeface="Calibri"/>
                <a:ea typeface="Calibri"/>
                <a:cs typeface="Calibri"/>
                <a:sym typeface="Calibri"/>
              </a:rPr>
              <a:t>$59M ceiling, </a:t>
            </a:r>
            <a:r>
              <a:rPr b="1" lang="en-US" sz="1600">
                <a:solidFill>
                  <a:srgbClr val="002060"/>
                </a:solidFill>
                <a:latin typeface="Calibri"/>
                <a:ea typeface="Calibri"/>
                <a:cs typeface="Calibri"/>
                <a:sym typeface="Calibri"/>
              </a:rPr>
              <a:t>5-year</a:t>
            </a:r>
            <a:r>
              <a:rPr lang="en-US" sz="1600">
                <a:solidFill>
                  <a:srgbClr val="002060"/>
                </a:solidFill>
                <a:latin typeface="Calibri"/>
                <a:ea typeface="Calibri"/>
                <a:cs typeface="Calibri"/>
                <a:sym typeface="Calibri"/>
              </a:rPr>
              <a:t> period of performance.</a:t>
            </a:r>
            <a:endParaRPr>
              <a:solidFill>
                <a:srgbClr val="002060"/>
              </a:solidFill>
            </a:endParaRPr>
          </a:p>
          <a:p>
            <a:pPr indent="-314323" lvl="2" marL="1371600" rtl="0" algn="l">
              <a:lnSpc>
                <a:spcPct val="105000"/>
              </a:lnSpc>
              <a:spcBef>
                <a:spcPts val="0"/>
              </a:spcBef>
              <a:spcAft>
                <a:spcPts val="0"/>
              </a:spcAft>
              <a:buClr>
                <a:srgbClr val="002060"/>
              </a:buClr>
              <a:buSzPts val="1400"/>
              <a:buFont typeface="Calibri"/>
              <a:buChar char="■"/>
            </a:pPr>
            <a:r>
              <a:rPr lang="en-US" sz="1600">
                <a:solidFill>
                  <a:srgbClr val="002060"/>
                </a:solidFill>
                <a:latin typeface="Calibri"/>
                <a:ea typeface="Calibri"/>
                <a:cs typeface="Calibri"/>
                <a:sym typeface="Calibri"/>
              </a:rPr>
              <a:t>Added options for purchasing </a:t>
            </a:r>
            <a:r>
              <a:rPr b="1" lang="en-US" sz="1600">
                <a:solidFill>
                  <a:srgbClr val="002060"/>
                </a:solidFill>
                <a:latin typeface="Calibri"/>
                <a:ea typeface="Calibri"/>
                <a:cs typeface="Calibri"/>
                <a:sym typeface="Calibri"/>
              </a:rPr>
              <a:t>targeted space weather data</a:t>
            </a:r>
            <a:endParaRPr b="1" sz="1600">
              <a:solidFill>
                <a:srgbClr val="002060"/>
              </a:solidFill>
              <a:latin typeface="Calibri"/>
              <a:ea typeface="Calibri"/>
              <a:cs typeface="Calibri"/>
              <a:sym typeface="Calibri"/>
            </a:endParaRPr>
          </a:p>
          <a:p>
            <a:pPr indent="-314323" lvl="2" marL="1371600" rtl="0" algn="l">
              <a:lnSpc>
                <a:spcPct val="105000"/>
              </a:lnSpc>
              <a:spcBef>
                <a:spcPts val="0"/>
              </a:spcBef>
              <a:spcAft>
                <a:spcPts val="0"/>
              </a:spcAft>
              <a:buClr>
                <a:srgbClr val="002060"/>
              </a:buClr>
              <a:buSzPts val="1400"/>
              <a:buFont typeface="Calibri"/>
              <a:buChar char="■"/>
            </a:pPr>
            <a:r>
              <a:rPr lang="en-US" sz="1600">
                <a:solidFill>
                  <a:srgbClr val="002060"/>
                </a:solidFill>
              </a:rPr>
              <a:t>Specified stipulation to provide </a:t>
            </a:r>
            <a:r>
              <a:rPr b="1" lang="en-US" sz="1600">
                <a:solidFill>
                  <a:srgbClr val="002060"/>
                </a:solidFill>
              </a:rPr>
              <a:t>unique, non-duplicate</a:t>
            </a:r>
            <a:r>
              <a:rPr lang="en-US" sz="1600">
                <a:solidFill>
                  <a:srgbClr val="002060"/>
                </a:solidFill>
              </a:rPr>
              <a:t> data</a:t>
            </a:r>
            <a:endParaRPr sz="1600">
              <a:solidFill>
                <a:srgbClr val="002060"/>
              </a:solidFill>
            </a:endParaRPr>
          </a:p>
          <a:p>
            <a:pPr indent="-314323" lvl="2" marL="1371600" rtl="0" algn="l">
              <a:lnSpc>
                <a:spcPct val="105000"/>
              </a:lnSpc>
              <a:spcBef>
                <a:spcPts val="0"/>
              </a:spcBef>
              <a:spcAft>
                <a:spcPts val="0"/>
              </a:spcAft>
              <a:buClr>
                <a:srgbClr val="002060"/>
              </a:buClr>
              <a:buSzPts val="1400"/>
              <a:buFont typeface="Calibri"/>
              <a:buChar char="■"/>
            </a:pPr>
            <a:r>
              <a:rPr lang="en-US" sz="1600">
                <a:solidFill>
                  <a:srgbClr val="002060"/>
                </a:solidFill>
                <a:latin typeface="Calibri"/>
                <a:ea typeface="Calibri"/>
                <a:cs typeface="Calibri"/>
                <a:sym typeface="Calibri"/>
              </a:rPr>
              <a:t>Added </a:t>
            </a:r>
            <a:r>
              <a:rPr b="1" lang="en-US" sz="1600">
                <a:solidFill>
                  <a:srgbClr val="002060"/>
                </a:solidFill>
                <a:latin typeface="Calibri"/>
                <a:ea typeface="Calibri"/>
                <a:cs typeface="Calibri"/>
                <a:sym typeface="Calibri"/>
              </a:rPr>
              <a:t>onramp mechanism </a:t>
            </a:r>
            <a:r>
              <a:rPr lang="en-US" sz="1600">
                <a:solidFill>
                  <a:srgbClr val="002060"/>
                </a:solidFill>
                <a:latin typeface="Calibri"/>
                <a:ea typeface="Calibri"/>
                <a:cs typeface="Calibri"/>
                <a:sym typeface="Calibri"/>
              </a:rPr>
              <a:t>for emerging vendors</a:t>
            </a:r>
            <a:endParaRPr>
              <a:solidFill>
                <a:srgbClr val="002060"/>
              </a:solidFill>
            </a:endParaRPr>
          </a:p>
          <a:p>
            <a:pPr indent="-314323" lvl="2" marL="1371600" rtl="0" algn="l">
              <a:lnSpc>
                <a:spcPct val="105000"/>
              </a:lnSpc>
              <a:spcBef>
                <a:spcPts val="0"/>
              </a:spcBef>
              <a:spcAft>
                <a:spcPts val="0"/>
              </a:spcAft>
              <a:buClr>
                <a:srgbClr val="002060"/>
              </a:buClr>
              <a:buSzPts val="1400"/>
              <a:buFont typeface="Calibri"/>
              <a:buChar char="■"/>
            </a:pPr>
            <a:r>
              <a:rPr lang="en-US" sz="1600">
                <a:solidFill>
                  <a:srgbClr val="002060"/>
                </a:solidFill>
                <a:latin typeface="Calibri"/>
                <a:ea typeface="Calibri"/>
                <a:cs typeface="Calibri"/>
                <a:sym typeface="Calibri"/>
              </a:rPr>
              <a:t>Preference for unlimited data sharing license</a:t>
            </a:r>
            <a:endParaRPr>
              <a:solidFill>
                <a:srgbClr val="002060"/>
              </a:solidFill>
            </a:endParaRPr>
          </a:p>
          <a:p>
            <a:pPr indent="-346708" lvl="1" marL="914400" rtl="0" algn="l">
              <a:lnSpc>
                <a:spcPct val="105000"/>
              </a:lnSpc>
              <a:spcBef>
                <a:spcPts val="0"/>
              </a:spcBef>
              <a:spcAft>
                <a:spcPts val="0"/>
              </a:spcAft>
              <a:buClr>
                <a:srgbClr val="002060"/>
              </a:buClr>
              <a:buSzPts val="1600"/>
              <a:buFont typeface="Calibri"/>
              <a:buChar char="○"/>
            </a:pPr>
            <a:r>
              <a:rPr i="1" lang="en-US" sz="1808">
                <a:solidFill>
                  <a:srgbClr val="002060"/>
                </a:solidFill>
                <a:latin typeface="Calibri"/>
                <a:ea typeface="Calibri"/>
                <a:cs typeface="Calibri"/>
                <a:sym typeface="Calibri"/>
              </a:rPr>
              <a:t>Execution:</a:t>
            </a:r>
            <a:endParaRPr sz="1808">
              <a:solidFill>
                <a:srgbClr val="002060"/>
              </a:solidFill>
            </a:endParaRPr>
          </a:p>
          <a:p>
            <a:pPr indent="-314323" lvl="2" marL="1371600" rtl="0" algn="l">
              <a:lnSpc>
                <a:spcPct val="105000"/>
              </a:lnSpc>
              <a:spcBef>
                <a:spcPts val="0"/>
              </a:spcBef>
              <a:spcAft>
                <a:spcPts val="0"/>
              </a:spcAft>
              <a:buClr>
                <a:srgbClr val="002060"/>
              </a:buClr>
              <a:buSzPts val="1400"/>
              <a:buFont typeface="Calibri"/>
              <a:buChar char="■"/>
            </a:pPr>
            <a:r>
              <a:rPr lang="en-US" sz="1600">
                <a:solidFill>
                  <a:srgbClr val="002060"/>
                </a:solidFill>
                <a:latin typeface="Calibri"/>
                <a:ea typeface="Calibri"/>
                <a:cs typeface="Calibri"/>
                <a:sym typeface="Calibri"/>
              </a:rPr>
              <a:t>IDIQ awards issued to </a:t>
            </a:r>
            <a:r>
              <a:rPr b="1" lang="en-US" sz="1600">
                <a:solidFill>
                  <a:srgbClr val="002060"/>
                </a:solidFill>
                <a:latin typeface="Calibri"/>
                <a:ea typeface="Calibri"/>
                <a:cs typeface="Calibri"/>
                <a:sym typeface="Calibri"/>
              </a:rPr>
              <a:t>PlanetiQ</a:t>
            </a:r>
            <a:r>
              <a:rPr lang="en-US" sz="1600">
                <a:solidFill>
                  <a:srgbClr val="002060"/>
                </a:solidFill>
                <a:latin typeface="Calibri"/>
                <a:ea typeface="Calibri"/>
                <a:cs typeface="Calibri"/>
                <a:sym typeface="Calibri"/>
              </a:rPr>
              <a:t> and </a:t>
            </a:r>
            <a:r>
              <a:rPr b="1" lang="en-US" sz="1600">
                <a:solidFill>
                  <a:srgbClr val="002060"/>
                </a:solidFill>
                <a:latin typeface="Calibri"/>
                <a:ea typeface="Calibri"/>
                <a:cs typeface="Calibri"/>
                <a:sym typeface="Calibri"/>
              </a:rPr>
              <a:t>Spire Global</a:t>
            </a:r>
            <a:endParaRPr>
              <a:solidFill>
                <a:srgbClr val="002060"/>
              </a:solidFill>
            </a:endParaRPr>
          </a:p>
          <a:p>
            <a:pPr indent="-314323" lvl="2" marL="1371600" rtl="0" algn="l">
              <a:lnSpc>
                <a:spcPct val="105000"/>
              </a:lnSpc>
              <a:spcBef>
                <a:spcPts val="0"/>
              </a:spcBef>
              <a:spcAft>
                <a:spcPts val="0"/>
              </a:spcAft>
              <a:buClr>
                <a:srgbClr val="002060"/>
              </a:buClr>
              <a:buSzPts val="1400"/>
              <a:buFont typeface="Calibri"/>
              <a:buChar char="■"/>
            </a:pPr>
            <a:r>
              <a:rPr lang="en-US" sz="1600">
                <a:solidFill>
                  <a:srgbClr val="002060"/>
                </a:solidFill>
                <a:latin typeface="Calibri"/>
                <a:ea typeface="Calibri"/>
                <a:cs typeface="Calibri"/>
                <a:sym typeface="Calibri"/>
              </a:rPr>
              <a:t>Total of 2 Delivery Orders issued to date  </a:t>
            </a:r>
            <a:endParaRPr>
              <a:solidFill>
                <a:srgbClr val="00206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graphicFrame>
        <p:nvGraphicFramePr>
          <p:cNvPr id="208" name="Google Shape;208;g28fedf8b33e_1_0"/>
          <p:cNvGraphicFramePr/>
          <p:nvPr/>
        </p:nvGraphicFramePr>
        <p:xfrm>
          <a:off x="972028" y="842130"/>
          <a:ext cx="3000000" cy="3000000"/>
        </p:xfrm>
        <a:graphic>
          <a:graphicData uri="http://schemas.openxmlformats.org/drawingml/2006/table">
            <a:tbl>
              <a:tblPr>
                <a:noFill/>
                <a:tableStyleId>{58BA2374-C4DA-4BB4-B747-62B198B1CAAC}</a:tableStyleId>
              </a:tblPr>
              <a:tblGrid>
                <a:gridCol w="1242750"/>
                <a:gridCol w="1671025"/>
                <a:gridCol w="1290075"/>
                <a:gridCol w="3204475"/>
                <a:gridCol w="3107300"/>
              </a:tblGrid>
              <a:tr h="55955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lt1"/>
                          </a:solidFill>
                        </a:rPr>
                        <a:t>Delivery Order</a:t>
                      </a:r>
                      <a:endParaRPr b="1" sz="1400" u="none" cap="none" strike="noStrike">
                        <a:solidFill>
                          <a:schemeClr val="lt1"/>
                        </a:solidFill>
                      </a:endParaRPr>
                    </a:p>
                  </a:txBody>
                  <a:tcPr marT="91425" marB="91425" marR="91425" marL="91425" anchor="ctr">
                    <a:lnL cap="flat" cmpd="sng" w="9525">
                      <a:solidFill>
                        <a:srgbClr val="000000">
                          <a:alpha val="0"/>
                        </a:srgbClr>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solidFill>
                      <a:srgbClr val="0A4595"/>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lt1"/>
                          </a:solidFill>
                        </a:rPr>
                        <a:t>Vendor</a:t>
                      </a:r>
                      <a:endParaRPr b="1" sz="1400" u="none" cap="none" strike="noStrike">
                        <a:solidFill>
                          <a:schemeClr val="lt1"/>
                        </a:solidFill>
                      </a:endParaRPr>
                    </a:p>
                  </a:txBody>
                  <a:tcPr marT="91425" marB="91425" marR="91425" marL="914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solidFill>
                      <a:srgbClr val="0A459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a:solidFill>
                            <a:schemeClr val="lt1"/>
                          </a:solidFill>
                        </a:rPr>
                        <a:t>RO </a:t>
                      </a:r>
                      <a:r>
                        <a:rPr b="1" lang="en-US" sz="1400" u="none" cap="none" strike="noStrike">
                          <a:solidFill>
                            <a:schemeClr val="lt1"/>
                          </a:solidFill>
                        </a:rPr>
                        <a:t>Profiles per day</a:t>
                      </a:r>
                      <a:endParaRPr b="1" sz="1400" u="none" cap="none" strike="noStrike">
                        <a:solidFill>
                          <a:schemeClr val="lt1"/>
                        </a:solidFill>
                      </a:endParaRPr>
                    </a:p>
                  </a:txBody>
                  <a:tcPr marT="91425" marB="91425" marR="91425" marL="914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solidFill>
                      <a:srgbClr val="0A4595"/>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lt1"/>
                          </a:solidFill>
                        </a:rPr>
                        <a:t>Period of Performance</a:t>
                      </a:r>
                      <a:endParaRPr b="1" sz="1400" u="none" cap="none" strike="noStrike">
                        <a:solidFill>
                          <a:schemeClr val="lt1"/>
                        </a:solidFill>
                      </a:endParaRPr>
                    </a:p>
                  </a:txBody>
                  <a:tcPr marT="91425" marB="91425" marR="91425" marL="914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solidFill>
                      <a:srgbClr val="0A4595"/>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lt1"/>
                          </a:solidFill>
                        </a:rPr>
                        <a:t>Data Sharing License</a:t>
                      </a:r>
                      <a:endParaRPr b="1" sz="1400" u="none" cap="none" strike="noStrike">
                        <a:solidFill>
                          <a:schemeClr val="lt1"/>
                        </a:solidFill>
                      </a:endParaRPr>
                    </a:p>
                  </a:txBody>
                  <a:tcPr marT="91425" marB="91425" marR="91425" marL="91425" anchor="ctr">
                    <a:lnL cap="flat" cmpd="sng" w="12700">
                      <a:solidFill>
                        <a:schemeClr val="lt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solidFill>
                      <a:srgbClr val="0A4595"/>
                    </a:solidFill>
                  </a:tcPr>
                </a:tc>
              </a:tr>
              <a:tr h="559550">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accent3"/>
                          </a:solidFill>
                        </a:rPr>
                        <a:t>1.1 (Test)</a:t>
                      </a:r>
                      <a:endParaRPr b="0" sz="1400" u="none" cap="none" strike="noStrike">
                        <a:solidFill>
                          <a:schemeClr val="accent3"/>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accent3"/>
                          </a:solidFill>
                        </a:rPr>
                        <a:t>GeoOptics</a:t>
                      </a:r>
                      <a:endParaRPr/>
                    </a:p>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accent3"/>
                          </a:solidFill>
                        </a:rPr>
                        <a:t>Spire</a:t>
                      </a:r>
                      <a:endParaRPr b="0" sz="1400" u="none" cap="none" strike="noStrike">
                        <a:solidFill>
                          <a:schemeClr val="accent3"/>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accent3"/>
                          </a:solidFill>
                        </a:rPr>
                        <a:t>500</a:t>
                      </a:r>
                      <a:endParaRPr b="0" sz="1400" u="none" cap="none" strike="noStrike">
                        <a:solidFill>
                          <a:schemeClr val="accent3"/>
                        </a:solidFill>
                      </a:endParaRPr>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accent3"/>
                          </a:solidFill>
                        </a:rPr>
                        <a:t>500</a:t>
                      </a:r>
                      <a:endParaRPr b="0" sz="1400" u="none" cap="none" strike="noStrike">
                        <a:solidFill>
                          <a:schemeClr val="accent3"/>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accent3"/>
                          </a:solidFill>
                        </a:rPr>
                        <a:t>15 Dec 2020 </a:t>
                      </a:r>
                      <a:r>
                        <a:rPr b="0" lang="en-US" sz="1400" u="none" cap="none" strike="noStrike">
                          <a:solidFill>
                            <a:srgbClr val="7B7B7B"/>
                          </a:solidFill>
                        </a:rPr>
                        <a:t>–</a:t>
                      </a:r>
                      <a:r>
                        <a:rPr b="0" lang="en-US" sz="1400" u="none" cap="none" strike="noStrike">
                          <a:solidFill>
                            <a:schemeClr val="accent3"/>
                          </a:solidFill>
                        </a:rPr>
                        <a:t> 15 Jan</a:t>
                      </a:r>
                      <a:r>
                        <a:rPr lang="en-US">
                          <a:solidFill>
                            <a:schemeClr val="accent3"/>
                          </a:solidFill>
                        </a:rPr>
                        <a:t> </a:t>
                      </a:r>
                      <a:r>
                        <a:rPr b="0" lang="en-US" sz="1400" u="none" cap="none" strike="noStrike">
                          <a:solidFill>
                            <a:schemeClr val="accent3"/>
                          </a:solidFill>
                        </a:rPr>
                        <a:t>2021</a:t>
                      </a:r>
                      <a:endParaRPr/>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accent3"/>
                          </a:solidFill>
                        </a:rPr>
                        <a:t>(1 month)</a:t>
                      </a:r>
                      <a:endParaRPr b="0" sz="1400" u="none" cap="none" strike="noStrike">
                        <a:solidFill>
                          <a:schemeClr val="accent3"/>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accent3"/>
                          </a:solidFill>
                        </a:rPr>
                        <a:t>US Gov.</a:t>
                      </a:r>
                      <a:endParaRPr b="0" sz="1400" u="none" cap="none" strike="noStrike">
                        <a:solidFill>
                          <a:schemeClr val="accent3"/>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2F2F2"/>
                    </a:solidFill>
                  </a:tcPr>
                </a:tc>
              </a:tr>
              <a:tr h="569100">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dk1"/>
                          </a:solidFill>
                        </a:rPr>
                        <a:t>1.2</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dk1"/>
                          </a:solidFill>
                        </a:rPr>
                        <a:t>GeoOptics</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1300</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18 Mar 2021 – 15 Sep 2021</a:t>
                      </a:r>
                      <a:endParaRPr/>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(6 months)</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dk1"/>
                          </a:solidFill>
                        </a:rPr>
                        <a:t>US Gov.</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559550">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dk1"/>
                          </a:solidFill>
                        </a:rPr>
                        <a:t>1.3</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dk1"/>
                          </a:solidFill>
                        </a:rPr>
                        <a:t>Spire</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3000</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16 Sep 2021 – 15 Mar 2022</a:t>
                      </a:r>
                      <a:endParaRPr/>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(6 months)</a:t>
                      </a:r>
                      <a:endParaRPr b="0" sz="1400" u="none" cap="none" strike="noStrike"/>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dk1"/>
                          </a:solidFill>
                        </a:rPr>
                        <a:t>US Gov,  WMO and CGMS Centers</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559550">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dk1"/>
                          </a:solidFill>
                        </a:rPr>
                        <a:t>1.4</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dk1"/>
                          </a:solidFill>
                        </a:rPr>
                        <a:t>GeoOptics</a:t>
                      </a:r>
                      <a:endParaRPr b="0"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dk1"/>
                          </a:solidFill>
                        </a:rPr>
                        <a:t>Spire</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500 </a:t>
                      </a:r>
                      <a:endParaRPr b="0" sz="1400" u="none" cap="none" strike="noStrike">
                        <a:solidFill>
                          <a:schemeClr val="dk1"/>
                        </a:solidFill>
                      </a:endParaRPr>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5500</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16 Mar 2022 – 18 Jan 2023</a:t>
                      </a:r>
                      <a:endParaRPr b="0" sz="1400" u="none" cap="none" strike="noStrike">
                        <a:solidFill>
                          <a:schemeClr val="dk1"/>
                        </a:solidFill>
                      </a:endParaRPr>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(10 months)</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dk1"/>
                          </a:solidFill>
                        </a:rPr>
                        <a:t>US Gov,  WMO and CGMS Centers</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559550">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dk1"/>
                          </a:solidFill>
                        </a:rPr>
                        <a:t>1.5</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dk1"/>
                          </a:solidFill>
                        </a:rPr>
                        <a:t>Spire</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3300</a:t>
                      </a:r>
                      <a:endParaRPr b="0" sz="1400" u="none" cap="none" strike="noStrike">
                        <a:solidFill>
                          <a:schemeClr val="dk1"/>
                        </a:solidFill>
                        <a:highlight>
                          <a:srgbClr val="FFFF00"/>
                        </a:highlight>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19 Jan 2023 – 18 Jul</a:t>
                      </a:r>
                      <a:r>
                        <a:rPr lang="en-US">
                          <a:solidFill>
                            <a:schemeClr val="dk1"/>
                          </a:solidFill>
                        </a:rPr>
                        <a:t> </a:t>
                      </a:r>
                      <a:r>
                        <a:rPr b="0" lang="en-US" sz="1400" u="none" cap="none" strike="noStrike">
                          <a:solidFill>
                            <a:schemeClr val="dk1"/>
                          </a:solidFill>
                        </a:rPr>
                        <a:t>2023</a:t>
                      </a:r>
                      <a:endParaRPr/>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(6 months)</a:t>
                      </a:r>
                      <a:endParaRPr b="0" sz="1400" u="none" cap="none" strike="noStrike"/>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1300"/>
                        <a:buFont typeface="Arial"/>
                        <a:buNone/>
                      </a:pPr>
                      <a:r>
                        <a:rPr b="0" lang="en-US" sz="1400" u="none" cap="none" strike="noStrike">
                          <a:solidFill>
                            <a:schemeClr val="dk1"/>
                          </a:solidFill>
                          <a:latin typeface="Arial"/>
                          <a:ea typeface="Arial"/>
                          <a:cs typeface="Arial"/>
                          <a:sym typeface="Arial"/>
                        </a:rPr>
                        <a:t>Unrestricted</a:t>
                      </a:r>
                      <a:endParaRPr b="0" sz="1400" u="none" cap="none" strike="noStrike"/>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559550">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accent3"/>
                          </a:solidFill>
                        </a:rPr>
                        <a:t>2.1 (Test)</a:t>
                      </a:r>
                      <a:endParaRPr b="0" sz="1400" u="none" cap="none" strike="noStrike">
                        <a:solidFill>
                          <a:schemeClr val="accent3"/>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accent3"/>
                          </a:solidFill>
                        </a:rPr>
                        <a:t>PlanetiQ</a:t>
                      </a:r>
                      <a:endParaRPr/>
                    </a:p>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accent3"/>
                          </a:solidFill>
                        </a:rPr>
                        <a:t>Spire</a:t>
                      </a:r>
                      <a:endParaRPr b="0" sz="1400" u="none" cap="none" strike="noStrike">
                        <a:solidFill>
                          <a:schemeClr val="accent3"/>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accent3"/>
                          </a:solidFill>
                        </a:rPr>
                        <a:t>500</a:t>
                      </a:r>
                      <a:endParaRPr/>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accent3"/>
                          </a:solidFill>
                        </a:rPr>
                        <a:t>500</a:t>
                      </a:r>
                      <a:endParaRPr b="0" sz="1400" u="none" cap="none" strike="noStrike">
                        <a:solidFill>
                          <a:schemeClr val="accent3"/>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accent3"/>
                          </a:solidFill>
                        </a:rPr>
                        <a:t>6 Apr 2023 </a:t>
                      </a:r>
                      <a:r>
                        <a:rPr b="0" lang="en-US" sz="1400" u="none" cap="none" strike="noStrike">
                          <a:solidFill>
                            <a:srgbClr val="7B7B7B"/>
                          </a:solidFill>
                        </a:rPr>
                        <a:t>–</a:t>
                      </a:r>
                      <a:r>
                        <a:rPr b="0" lang="en-US" sz="1400" u="none" cap="none" strike="noStrike">
                          <a:solidFill>
                            <a:schemeClr val="accent3"/>
                          </a:solidFill>
                        </a:rPr>
                        <a:t> 4 May 2023</a:t>
                      </a:r>
                      <a:endParaRPr/>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accent3"/>
                          </a:solidFill>
                        </a:rPr>
                        <a:t>(1 month)</a:t>
                      </a:r>
                      <a:endParaRPr b="0" sz="1400" u="none" cap="none" strike="noStrike">
                        <a:solidFill>
                          <a:schemeClr val="accent3"/>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2F2F2"/>
                    </a:solidFill>
                  </a:tcPr>
                </a:tc>
                <a:tc>
                  <a:txBody>
                    <a:bodyPr/>
                    <a:lstStyle/>
                    <a:p>
                      <a:pPr indent="0" lvl="0" marL="0" marR="0" rtl="0" algn="l">
                        <a:lnSpc>
                          <a:spcPct val="90000"/>
                        </a:lnSpc>
                        <a:spcBef>
                          <a:spcPts val="0"/>
                        </a:spcBef>
                        <a:spcAft>
                          <a:spcPts val="0"/>
                        </a:spcAft>
                        <a:buClr>
                          <a:srgbClr val="000000"/>
                        </a:buClr>
                        <a:buSzPts val="1300"/>
                        <a:buFont typeface="Arial"/>
                        <a:buNone/>
                      </a:pPr>
                      <a:r>
                        <a:rPr b="0" lang="en-US" sz="1400" u="none" cap="none" strike="noStrike">
                          <a:solidFill>
                            <a:schemeClr val="accent3"/>
                          </a:solidFill>
                        </a:rPr>
                        <a:t>Unrestricted</a:t>
                      </a:r>
                      <a:endParaRPr b="0" sz="1400" u="none" cap="none" strike="noStrike">
                        <a:solidFill>
                          <a:schemeClr val="accent3"/>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2F2F2"/>
                    </a:solidFill>
                  </a:tcPr>
                </a:tc>
              </a:tr>
              <a:tr h="55955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1"/>
                          </a:solidFill>
                        </a:rPr>
                        <a:t>2.2</a:t>
                      </a:r>
                      <a:endParaRPr b="1"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1"/>
                          </a:solidFill>
                        </a:rPr>
                        <a:t>PlanetiQ</a:t>
                      </a:r>
                      <a:endParaRPr b="1"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rPr>
                        <a:t>3</a:t>
                      </a:r>
                      <a:r>
                        <a:rPr b="1" lang="en-US">
                          <a:solidFill>
                            <a:schemeClr val="dk1"/>
                          </a:solidFill>
                        </a:rPr>
                        <a:t>1</a:t>
                      </a:r>
                      <a:r>
                        <a:rPr b="1" lang="en-US" sz="1400" u="none" cap="none" strike="noStrike">
                          <a:solidFill>
                            <a:schemeClr val="dk1"/>
                          </a:solidFill>
                        </a:rPr>
                        <a:t>00</a:t>
                      </a:r>
                      <a:endParaRPr b="1"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18 Jul 2023 – 18 Jan 2024</a:t>
                      </a:r>
                      <a:endParaRPr b="1"/>
                    </a:p>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(6 months)</a:t>
                      </a:r>
                      <a:endParaRPr b="1" sz="1400" u="none" cap="none" strike="noStrike"/>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1300"/>
                        <a:buFont typeface="Arial"/>
                        <a:buNone/>
                      </a:pPr>
                      <a:r>
                        <a:rPr b="1" lang="en-US" sz="1400" u="none" cap="none" strike="noStrike"/>
                        <a:t>Unrestricted</a:t>
                      </a:r>
                      <a:endParaRPr b="1" sz="1400" u="none" cap="none" strike="noStrike"/>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dk1"/>
                          </a:solidFill>
                        </a:rPr>
                        <a:t>2.3</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solidFill>
                            <a:schemeClr val="dk1"/>
                          </a:solidFill>
                        </a:rPr>
                        <a:t>TBD</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TBD</a:t>
                      </a:r>
                      <a:endParaRPr b="0" sz="1400" u="none" cap="none" strike="noStrike">
                        <a:solidFill>
                          <a:schemeClr val="dk1"/>
                        </a:solidFill>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t>18 Jan 2024 – TBD</a:t>
                      </a:r>
                      <a:endParaRPr/>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t>(TBD) </a:t>
                      </a:r>
                      <a:endParaRPr/>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1300"/>
                        <a:buFont typeface="Arial"/>
                        <a:buNone/>
                      </a:pPr>
                      <a:r>
                        <a:rPr b="0" lang="en-US" sz="1400" u="none" cap="none" strike="noStrike"/>
                        <a:t>TBD</a:t>
                      </a:r>
                      <a:endParaRPr b="0" sz="1400" u="none" cap="none" strike="noStrike"/>
                    </a:p>
                  </a:txBody>
                  <a:tcPr marT="91425" marB="91425" marR="91425" marL="91425"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bl>
          </a:graphicData>
        </a:graphic>
      </p:graphicFrame>
      <p:sp>
        <p:nvSpPr>
          <p:cNvPr id="209" name="Google Shape;209;g28fedf8b33e_1_0"/>
          <p:cNvSpPr txBox="1"/>
          <p:nvPr>
            <p:ph type="title"/>
          </p:nvPr>
        </p:nvSpPr>
        <p:spPr>
          <a:xfrm>
            <a:off x="0" y="10775"/>
            <a:ext cx="12192000" cy="7359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99D8"/>
              </a:buClr>
              <a:buSzPts val="1800"/>
              <a:buNone/>
            </a:pPr>
            <a:r>
              <a:rPr lang="en-US" sz="3600">
                <a:solidFill>
                  <a:srgbClr val="002060"/>
                </a:solidFill>
              </a:rPr>
              <a:t>CDP Commercial RO Purchases</a:t>
            </a:r>
            <a:endParaRPr sz="3600">
              <a:solidFill>
                <a:srgbClr val="00206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lternate Interior ">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