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5"/>
    <p:sldMasterId id="2147484901" r:id="rId6"/>
    <p:sldMasterId id="2147484884" r:id="rId7"/>
  </p:sldMasterIdLst>
  <p:notesMasterIdLst>
    <p:notesMasterId r:id="rId19"/>
  </p:notesMasterIdLst>
  <p:handoutMasterIdLst>
    <p:handoutMasterId r:id="rId20"/>
  </p:handoutMasterIdLst>
  <p:sldIdLst>
    <p:sldId id="278" r:id="rId8"/>
    <p:sldId id="326" r:id="rId9"/>
    <p:sldId id="285" r:id="rId10"/>
    <p:sldId id="333" r:id="rId11"/>
    <p:sldId id="327" r:id="rId12"/>
    <p:sldId id="288" r:id="rId13"/>
    <p:sldId id="334" r:id="rId14"/>
    <p:sldId id="335" r:id="rId15"/>
    <p:sldId id="331" r:id="rId16"/>
    <p:sldId id="287" r:id="rId17"/>
    <p:sldId id="336" r:id="rId1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" userDrawn="1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73" userDrawn="1">
          <p15:clr>
            <a:srgbClr val="A4A3A4"/>
          </p15:clr>
        </p15:guide>
        <p15:guide id="5" pos="7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E"/>
    <a:srgbClr val="B2B2B3"/>
    <a:srgbClr val="BFBFC0"/>
    <a:srgbClr val="98123D"/>
    <a:srgbClr val="A6002D"/>
    <a:srgbClr val="A5002C"/>
    <a:srgbClr val="F1BF64"/>
    <a:srgbClr val="BD6534"/>
    <a:srgbClr val="767E4A"/>
    <a:srgbClr val="025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0668D-0813-4C9D-AFCF-AB4AC95EED78}" v="10" dt="2023-10-19T15:12:27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820" autoAdjust="0"/>
  </p:normalViewPr>
  <p:slideViewPr>
    <p:cSldViewPr snapToGrid="0" showGuides="1">
      <p:cViewPr varScale="1">
        <p:scale>
          <a:sx n="114" d="100"/>
          <a:sy n="114" d="100"/>
        </p:scale>
        <p:origin x="102" y="378"/>
      </p:cViewPr>
      <p:guideLst>
        <p:guide orient="horz" pos="437"/>
        <p:guide orient="horz" pos="3048"/>
        <p:guide orient="horz" pos="1104"/>
        <p:guide pos="73"/>
        <p:guide pos="7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75146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65069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 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82530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975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017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9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405025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4887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4887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179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25461" y="1660395"/>
            <a:ext cx="7299082" cy="123945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5461" y="3124909"/>
            <a:ext cx="7299082" cy="10012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4878" y="4355982"/>
            <a:ext cx="7300321" cy="457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The Aerospace Corporation, 2023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8034" y="1660395"/>
            <a:ext cx="7376509" cy="123945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8034" y="3124909"/>
            <a:ext cx="7376509" cy="10012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7438" y="4355982"/>
            <a:ext cx="7377761" cy="457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The Aerospace Corporation, 2023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19166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22242" y="1981200"/>
            <a:ext cx="6542001" cy="24597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Closing</a:t>
            </a: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92985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871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481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5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12192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611958"/>
            <a:ext cx="12192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642556"/>
            <a:ext cx="10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914" r:id="rId2"/>
    <p:sldLayoutId id="21474848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5281/zenodo.598817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ostech.com/TechnicalPapers/2021/Atmospherics_Space-Weather/Green.pd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REACH and Flowcharts for the LEO Radiation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Alexander Boyd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2023 SWPT</a:t>
            </a:r>
          </a:p>
          <a:p>
            <a:r>
              <a:rPr lang="en-US" dirty="0"/>
              <a:t>26 October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8EB0B-5BA9-E411-5185-41830DD5913F}"/>
              </a:ext>
            </a:extLst>
          </p:cNvPr>
          <p:cNvSpPr txBox="1"/>
          <p:nvPr/>
        </p:nvSpPr>
        <p:spPr>
          <a:xfrm>
            <a:off x="8649049" y="5914239"/>
            <a:ext cx="278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Approved for public release. OTR-2023-01213.</a:t>
            </a:r>
          </a:p>
        </p:txBody>
      </p:sp>
    </p:spTree>
    <p:extLst>
      <p:ext uri="{BB962C8B-B14F-4D97-AF65-F5344CB8AC3E}">
        <p14:creationId xmlns:p14="http://schemas.microsoft.com/office/powerpoint/2010/main" val="37816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5F2-E851-B517-4E69-E51BC8F7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86D74-F070-068C-D6C4-B760D61528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IRIDIUM-180 SC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A53DB-61F9-5433-3EC5-549814E00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98B405-F782-1D14-2085-C17EEAA1C5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74BCA-8B3C-B675-15B7-2B755531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1055427"/>
            <a:ext cx="4140841" cy="9946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ECC168-2A70-4CC1-8BFD-CB6A2D34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" y="2254102"/>
            <a:ext cx="4609144" cy="34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3C3450-91AA-47C1-BEB8-CBCCB1292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77" y="1089878"/>
            <a:ext cx="6956929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4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4E54-E72D-B9DC-5CB0-B8A06D94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LEAF-HQ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C589F-DAFE-EE60-5066-1AAA7A8E62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051E4-DBE8-4638-F8DE-5D3EE0F6D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599EB9-D803-C6E1-7BC6-011FDBD3ADE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If user input a specific satellite TLE, can provide predicted time series of SC hazard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2BF71-E2D9-793D-FF86-C63FDC463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74" y="1630778"/>
            <a:ext cx="6834659" cy="2994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1C3113-3847-11F4-A8C0-0D7FB147D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2" y="4643411"/>
            <a:ext cx="7682415" cy="22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76D2-3C81-48A3-8816-646EF06C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02206-FCC6-4F2E-88DE-1652C3F3B8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Responsive Environmental Assessment Commercially Hosted constellation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30AF3-61CF-4CB4-8F44-16642426DB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4" y="1203264"/>
            <a:ext cx="5243306" cy="4798717"/>
          </a:xfrm>
        </p:spPr>
        <p:txBody>
          <a:bodyPr/>
          <a:lstStyle/>
          <a:p>
            <a:r>
              <a:rPr lang="en-US" dirty="0"/>
              <a:t>REACH is a hosted space weather payload on the Iridium-NEXT constellation in LEO (780 km)</a:t>
            </a:r>
          </a:p>
          <a:p>
            <a:r>
              <a:rPr lang="en-US" dirty="0"/>
              <a:t>32 REACH payloads in 6 orbital planes</a:t>
            </a:r>
          </a:p>
          <a:p>
            <a:pPr lvl="1"/>
            <a:r>
              <a:rPr lang="en-US" dirty="0"/>
              <a:t>Each payload has 2 micro-dosimeters – 64 total sensors</a:t>
            </a:r>
          </a:p>
          <a:p>
            <a:pPr lvl="1"/>
            <a:r>
              <a:rPr lang="en-US" dirty="0"/>
              <a:t>6 different “flavors” each cover different energy range for electrons and protons</a:t>
            </a:r>
          </a:p>
          <a:p>
            <a:r>
              <a:rPr lang="en-US" dirty="0"/>
              <a:t>Offers unprecedented temporal coverage of the LEO radiation environment, able to continuously monitor polar cap, trapped radiation belts, drift loss cone</a:t>
            </a:r>
          </a:p>
          <a:p>
            <a:r>
              <a:rPr lang="en-US" dirty="0"/>
              <a:t>First 2.5 years of REACH data (2017-2019) available on </a:t>
            </a:r>
            <a:r>
              <a:rPr lang="en-US" dirty="0" err="1"/>
              <a:t>Zenodo</a:t>
            </a:r>
            <a:r>
              <a:rPr lang="en-US" dirty="0"/>
              <a:t>: 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2"/>
              </a:rPr>
              <a:t>10.5281/zenodo.5988170</a:t>
            </a:r>
            <a:endParaRPr lang="en-US" b="0" i="0" u="none" strike="noStrike" dirty="0">
              <a:solidFill>
                <a:srgbClr val="428BCA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/>
              <a:t>As of October 2022, receiving new data in real time</a:t>
            </a:r>
          </a:p>
          <a:p>
            <a:pPr lvl="1"/>
            <a:r>
              <a:rPr lang="en-US" dirty="0"/>
              <a:t>Working on public release of recent data</a:t>
            </a:r>
          </a:p>
          <a:p>
            <a:pPr lvl="1"/>
            <a:r>
              <a:rPr lang="en-US" dirty="0"/>
              <a:t>REACH Belt Indices routinely uploaded to Unified Data Library (IUDL)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implement, stationary, pencil&#10;&#10;Description automatically generated">
            <a:extLst>
              <a:ext uri="{FF2B5EF4-FFF2-40B4-BE49-F238E27FC236}">
                <a16:creationId xmlns:a16="http://schemas.microsoft.com/office/drawing/2014/main" id="{0E55CE37-AF22-E558-6D1A-B3D698C77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521" y="1175560"/>
            <a:ext cx="5349240" cy="2828278"/>
          </a:xfrm>
          <a:prstGeom prst="rect">
            <a:avLst/>
          </a:prstGeom>
        </p:spPr>
      </p:pic>
      <p:pic>
        <p:nvPicPr>
          <p:cNvPr id="9" name="Picture 8" descr="A picture containing implement, stationary, pencil&#10;&#10;Description automatically generated">
            <a:extLst>
              <a:ext uri="{FF2B5EF4-FFF2-40B4-BE49-F238E27FC236}">
                <a16:creationId xmlns:a16="http://schemas.microsoft.com/office/drawing/2014/main" id="{BE1EAAF1-6D34-9C70-1BBE-77DEDB96E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72" y="3839661"/>
            <a:ext cx="5347626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261199-6993-2725-596A-08E0ED69E321}"/>
              </a:ext>
            </a:extLst>
          </p:cNvPr>
          <p:cNvSpPr txBox="1"/>
          <p:nvPr/>
        </p:nvSpPr>
        <p:spPr>
          <a:xfrm>
            <a:off x="9716946" y="2087891"/>
            <a:ext cx="137847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Flavor X</a:t>
            </a:r>
          </a:p>
          <a:p>
            <a:r>
              <a:rPr lang="en-US" sz="1400" dirty="0"/>
              <a:t>e</a:t>
            </a:r>
            <a:r>
              <a:rPr lang="en-US" sz="1400" baseline="30000" dirty="0"/>
              <a:t>-</a:t>
            </a:r>
            <a:r>
              <a:rPr lang="en-US" sz="1400" dirty="0"/>
              <a:t>&gt;360keV and p</a:t>
            </a:r>
            <a:r>
              <a:rPr lang="en-US" sz="1400" baseline="30000" dirty="0"/>
              <a:t>+</a:t>
            </a:r>
            <a:r>
              <a:rPr lang="en-US" sz="1400" dirty="0"/>
              <a:t>&gt;12 MeV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394E9-6E64-C569-BF96-D96F0CCA5F53}"/>
              </a:ext>
            </a:extLst>
          </p:cNvPr>
          <p:cNvSpPr txBox="1"/>
          <p:nvPr/>
        </p:nvSpPr>
        <p:spPr>
          <a:xfrm>
            <a:off x="9572776" y="4872128"/>
            <a:ext cx="15226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Flavor W</a:t>
            </a:r>
          </a:p>
          <a:p>
            <a:r>
              <a:rPr lang="en-US" sz="1400" dirty="0"/>
              <a:t>Only p+&gt;12 MeV</a:t>
            </a:r>
          </a:p>
        </p:txBody>
      </p:sp>
    </p:spTree>
    <p:extLst>
      <p:ext uri="{BB962C8B-B14F-4D97-AF65-F5344CB8AC3E}">
        <p14:creationId xmlns:p14="http://schemas.microsoft.com/office/powerpoint/2010/main" val="209364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F91D-E61A-C3E7-6BE8-5A78CAEF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0C6BD-9ABB-6E26-EB94-A4145C791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SEP Monitoring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DC6E2-BB3C-5744-9B83-E873B851EC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F05D7A4C-6950-A8A0-4150-14CA7861260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50" y="1519511"/>
            <a:ext cx="5680850" cy="3865908"/>
          </a:xfr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40ACA4D-82EE-EBDD-2E27-29A74D35D99A}"/>
              </a:ext>
            </a:extLst>
          </p:cNvPr>
          <p:cNvSpPr txBox="1">
            <a:spLocks/>
          </p:cNvSpPr>
          <p:nvPr/>
        </p:nvSpPr>
        <p:spPr>
          <a:xfrm>
            <a:off x="334533" y="1203264"/>
            <a:ext cx="6088038" cy="4798717"/>
          </a:xfrm>
          <a:prstGeom prst="rect">
            <a:avLst/>
          </a:prstGeom>
        </p:spPr>
        <p:txBody>
          <a:bodyPr vert="horz"/>
          <a:lstStyle>
            <a:lvl1pPr marL="171450" indent="-171450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REACH provides continuous monitoring in the polar cap</a:t>
            </a:r>
          </a:p>
          <a:p>
            <a:r>
              <a:rPr lang="en-US" dirty="0"/>
              <a:t>During solar particle events, REACH can quickly determine the evolution of the geomagnetic cutoff</a:t>
            </a:r>
          </a:p>
          <a:p>
            <a:r>
              <a:rPr lang="en-US" sz="1800" dirty="0"/>
              <a:t>Real-time monitoring and modeling of the cutoff will help with forecast, nowcast, and anomaly forensics</a:t>
            </a:r>
            <a:endParaRPr lang="en-US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/>
              <a:t>REACH observations can be utilized in a framework like SPAM (Solar Particle Access Model,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J.C. Green et. al. 2021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]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ADB52-8308-6B4C-2E8B-575F288C3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808"/>
          <a:stretch/>
        </p:blipFill>
        <p:spPr>
          <a:xfrm>
            <a:off x="944442" y="3724528"/>
            <a:ext cx="4868220" cy="24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7052-8847-7150-FCC6-6614E1BD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ECP Flowcharts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7D14-D676-4020-EE0E-1763C9406D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718EE-28B7-373B-DBDF-2B50E5DAD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2FFD6-53AA-A8F5-EDA4-C169B47CB4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4" y="1203264"/>
            <a:ext cx="6034368" cy="4798717"/>
          </a:xfrm>
        </p:spPr>
        <p:txBody>
          <a:bodyPr/>
          <a:lstStyle/>
          <a:p>
            <a:r>
              <a:rPr lang="en-US" dirty="0"/>
              <a:t>ECP flowcharts are a decision tool for providing first look anomaly assessment</a:t>
            </a:r>
          </a:p>
          <a:p>
            <a:r>
              <a:rPr lang="en-US" dirty="0"/>
              <a:t>Recently designed a web tool to automatically collect the relevant data, run through the flowcharts for a given satellite and anomaly time</a:t>
            </a:r>
          </a:p>
          <a:p>
            <a:r>
              <a:rPr lang="en-US" dirty="0"/>
              <a:t>Provides rapid, explainable results to an operator</a:t>
            </a:r>
          </a:p>
          <a:p>
            <a:pPr lvl="1"/>
            <a:r>
              <a:rPr lang="en-US" dirty="0"/>
              <a:t>Investigate/Unlikely assessment for each of the 4 hazard categories</a:t>
            </a:r>
          </a:p>
          <a:p>
            <a:pPr lvl="1"/>
            <a:r>
              <a:rPr lang="en-US" dirty="0"/>
              <a:t>Highlighted flowchart to show decision path leading to assessment result</a:t>
            </a:r>
          </a:p>
          <a:p>
            <a:pPr lvl="1"/>
            <a:r>
              <a:rPr lang="en-US" dirty="0"/>
              <a:t>Table of supporting data</a:t>
            </a:r>
          </a:p>
          <a:p>
            <a:pPr lvl="1"/>
            <a:r>
              <a:rPr lang="en-US" dirty="0"/>
              <a:t>Graphic showing satellite position, hazard regions</a:t>
            </a:r>
          </a:p>
          <a:p>
            <a:r>
              <a:rPr lang="en-US" dirty="0"/>
              <a:t>If “Investigate”, can then be followed up by a more thorough investigation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59C5C-1C1F-BE2C-CA80-7F451062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75" y="1285562"/>
            <a:ext cx="3962398" cy="95097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BEAD98C-91C8-D417-4BF3-129C84DB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63" y="24786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4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5F2-E851-B517-4E69-E51BC8F7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86D74-F070-068C-D6C4-B760D61528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IRIDIUM-180 SAA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A53DB-61F9-5433-3EC5-549814E00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98B405-F782-1D14-2085-C17EEAA1C5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208A65-C8E9-09B1-7363-7A952860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" y="2139552"/>
            <a:ext cx="4962786" cy="37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B59A7-8F8F-AB82-A315-C155572E9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1" y="1116588"/>
            <a:ext cx="3839986" cy="949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20CE0B-9BCC-5517-E9F7-E5EF4B2F8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21" y="1336810"/>
            <a:ext cx="6944143" cy="41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C6B5-9D37-855D-F599-0A35849E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LEAF-HQ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58421-BC1A-9289-9258-52AB36548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Long Term Environment and Anomaly Forecast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B263AE-1409-8D27-ADBD-D1EA661083E2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/>
            <p:txBody>
              <a:bodyPr/>
              <a:lstStyle/>
              <a:p>
                <a:r>
                  <a:rPr lang="en-US" dirty="0"/>
                  <a:t>LEAF Combines a set of ≥7 day forecast of the internal &amp; surface charging hazard</a:t>
                </a:r>
              </a:p>
              <a:p>
                <a:r>
                  <a:rPr lang="en-US" dirty="0"/>
                  <a:t>Built to provide actionable hazard quotient forecast (based on on-orbit anomalies) rather than simple space weather observables:</a:t>
                </a:r>
              </a:p>
              <a:p>
                <a:pPr marL="2905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Instantaneous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Anomaly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Term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Anomaly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Probability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anomaly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B263AE-1409-8D27-ADBD-D1EA66108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blipFill>
                <a:blip r:embed="rId2"/>
                <a:stretch>
                  <a:fillRect l="-703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111230B-2D0A-73F6-D509-F57F609C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" y="2613774"/>
            <a:ext cx="7690124" cy="1029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DDC3EE-60E4-1BE4-0930-8575F3617C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0" y="3906085"/>
            <a:ext cx="3716838" cy="295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6D818-B056-118E-AFA9-E772984D980E}"/>
              </a:ext>
            </a:extLst>
          </p:cNvPr>
          <p:cNvSpPr txBox="1"/>
          <p:nvPr/>
        </p:nvSpPr>
        <p:spPr>
          <a:xfrm>
            <a:off x="8196943" y="2720441"/>
            <a:ext cx="27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charging hazard based on forecast of POES belt indices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95C23-DBE3-AB35-F176-3639934D3E92}"/>
              </a:ext>
            </a:extLst>
          </p:cNvPr>
          <p:cNvSpPr txBox="1"/>
          <p:nvPr/>
        </p:nvSpPr>
        <p:spPr>
          <a:xfrm>
            <a:off x="506819" y="6001981"/>
            <a:ext cx="368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Hourly surface charging hazard maps based on </a:t>
            </a:r>
            <a:r>
              <a:rPr lang="en-US" dirty="0" err="1"/>
              <a:t>Kp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F3E21-A2A6-225A-2802-5A23CB550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45" y="3988197"/>
            <a:ext cx="7682415" cy="2214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586AA-BB3F-3CD2-A52A-9B49CCA26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35" y="4123465"/>
            <a:ext cx="3716838" cy="1944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A806E6-4864-5750-3621-B7D60DEC5000}"/>
              </a:ext>
            </a:extLst>
          </p:cNvPr>
          <p:cNvSpPr txBox="1"/>
          <p:nvPr/>
        </p:nvSpPr>
        <p:spPr>
          <a:xfrm>
            <a:off x="5089705" y="6100097"/>
            <a:ext cx="588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 SC Hazard Timeseries for specific satellite</a:t>
            </a:r>
          </a:p>
        </p:txBody>
      </p:sp>
    </p:spTree>
    <p:extLst>
      <p:ext uri="{BB962C8B-B14F-4D97-AF65-F5344CB8AC3E}">
        <p14:creationId xmlns:p14="http://schemas.microsoft.com/office/powerpoint/2010/main" val="409599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D99E-A66B-150A-9500-64770D670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19683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E26B-00E1-ADE7-7357-1DC6E507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Flavors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9F3C7-58F4-C9CC-EDC9-AE567AF3F7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62C8E-7014-B69F-C425-A934295D12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826E87-B6C9-0583-4AD1-6F83E9AEE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24">
            <a:extLst>
              <a:ext uri="{FF2B5EF4-FFF2-40B4-BE49-F238E27FC236}">
                <a16:creationId xmlns:a16="http://schemas.microsoft.com/office/drawing/2014/main" id="{20EC1F93-B6BE-F449-27C9-EFE87F2FA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73328"/>
              </p:ext>
            </p:extLst>
          </p:nvPr>
        </p:nvGraphicFramePr>
        <p:xfrm>
          <a:off x="2008169" y="1830211"/>
          <a:ext cx="8175661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906">
                  <a:extLst>
                    <a:ext uri="{9D8B030D-6E8A-4147-A177-3AD203B41FA5}">
                      <a16:colId xmlns:a16="http://schemas.microsoft.com/office/drawing/2014/main" val="1061765824"/>
                    </a:ext>
                  </a:extLst>
                </a:gridCol>
                <a:gridCol w="2099954">
                  <a:extLst>
                    <a:ext uri="{9D8B030D-6E8A-4147-A177-3AD203B41FA5}">
                      <a16:colId xmlns:a16="http://schemas.microsoft.com/office/drawing/2014/main" val="1438754780"/>
                    </a:ext>
                  </a:extLst>
                </a:gridCol>
                <a:gridCol w="1996675">
                  <a:extLst>
                    <a:ext uri="{9D8B030D-6E8A-4147-A177-3AD203B41FA5}">
                      <a16:colId xmlns:a16="http://schemas.microsoft.com/office/drawing/2014/main" val="2032418109"/>
                    </a:ext>
                  </a:extLst>
                </a:gridCol>
                <a:gridCol w="2599126">
                  <a:extLst>
                    <a:ext uri="{9D8B030D-6E8A-4147-A177-3AD203B41FA5}">
                      <a16:colId xmlns:a16="http://schemas.microsoft.com/office/drawing/2014/main" val="19039948"/>
                    </a:ext>
                  </a:extLst>
                </a:gridCol>
              </a:tblGrid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Flavor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 Satellites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554263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&gt;4.97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&gt;57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12433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&gt;3.41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&gt;47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93625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&gt;12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392056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&gt;360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&gt;12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37448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&gt;1.6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&gt;31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041031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&gt;50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&gt;200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6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CB9-0326-81D5-065A-1BFC6267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IC/SEE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024CA-F5F4-15A4-E7EA-9954E473A1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IRIDIUM-180 (during July 2023 SPE)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07E1E-FFCA-0016-1257-84EF4B94A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0C9E0-DB03-D9B8-1601-1C0DFEC0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011578"/>
            <a:ext cx="5000625" cy="120015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1A62E9C-BFF4-CD96-D82C-85E821C1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" y="2622689"/>
            <a:ext cx="4154892" cy="31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257BFE3-97E4-E031-1F66-13D3A4D3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39" y="2622689"/>
            <a:ext cx="4250521" cy="31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C7A5A-4967-DBBA-D312-AB55F54D7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20" y="876299"/>
            <a:ext cx="3684688" cy="53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35159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F7380ED-E686-4E61-8851-DA620B3CB53E}" vid="{ABA935F6-EA73-4D5E-98B5-748B6B72CB84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F7380ED-E686-4E61-8851-DA620B3CB53E}" vid="{4CF6459D-D974-497D-A7B5-BD08C1BC6A2B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F7380ED-E686-4E61-8851-DA620B3CB53E}" vid="{6896BB5F-2684-4150-8FFF-6CCB59C590D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F18501010144BB62FB4FFF820D962" ma:contentTypeVersion="44" ma:contentTypeDescription="Create a new document." ma:contentTypeScope="" ma:versionID="aa47a34d045da3c405877ca4a13da0d3">
  <xsd:schema xmlns:xsd="http://www.w3.org/2001/XMLSchema" xmlns:xs="http://www.w3.org/2001/XMLSchema" xmlns:p="http://schemas.microsoft.com/office/2006/metadata/properties" xmlns:ns2="1b57da1d-7a00-4ff2-b8bb-a5e2684365e0" xmlns:ns3="1b61945e-ea42-4939-992c-499712c4dde6" xmlns:ns4="07843042-b45b-4c25-8cb3-4bb848912905" targetNamespace="http://schemas.microsoft.com/office/2006/metadata/properties" ma:root="true" ma:fieldsID="65ced913c9a4e39c5ec140bcf9dfcb1d" ns2:_="" ns3:_="" ns4:_="">
    <xsd:import namespace="1b57da1d-7a00-4ff2-b8bb-a5e2684365e0"/>
    <xsd:import namespace="1b61945e-ea42-4939-992c-499712c4dde6"/>
    <xsd:import namespace="07843042-b45b-4c25-8cb3-4bb8489129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da1d-7a00-4ff2-b8bb-a5e2684365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945e-ea42-4939-992c-499712c4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3042-b45b-4c25-8cb3-4bb848912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57da1d-7a00-4ff2-b8bb-a5e2684365e0">JWVUQENKDCZD-1869372240-170830</_dlc_DocId>
    <_dlc_DocIdUrl xmlns="1b57da1d-7a00-4ff2-b8bb-a5e2684365e0">
      <Url>https://aerospacecloud.sharepoint.com/sites/corpcom/_layouts/15/DocIdRedir.aspx?ID=JWVUQENKDCZD-1869372240-170830</Url>
      <Description>JWVUQENKDCZD-1869372240-170830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974CFEF-FED8-46ED-9BF7-88B20E646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7da1d-7a00-4ff2-b8bb-a5e2684365e0"/>
    <ds:schemaRef ds:uri="1b61945e-ea42-4939-992c-499712c4dde6"/>
    <ds:schemaRef ds:uri="07843042-b45b-4c25-8cb3-4bb848912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1B769-D194-4AE7-9D3D-107ABC3B374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b61945e-ea42-4939-992c-499712c4dde6"/>
    <ds:schemaRef ds:uri="http://schemas.microsoft.com/office/2006/documentManagement/types"/>
    <ds:schemaRef ds:uri="http://schemas.microsoft.com/office/infopath/2007/PartnerControls"/>
    <ds:schemaRef ds:uri="07843042-b45b-4c25-8cb3-4bb848912905"/>
    <ds:schemaRef ds:uri="1b57da1d-7a00-4ff2-b8bb-a5e2684365e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FBD14BE-EE1D-45F5-A725-BD6C9F4DB9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2023wide</Template>
  <TotalTime>281</TotalTime>
  <Words>496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Roboto</vt:lpstr>
      <vt:lpstr>1_Corporate Template</vt:lpstr>
      <vt:lpstr>2_Corporate Template_Security Markings</vt:lpstr>
      <vt:lpstr>3_Standard Title </vt:lpstr>
      <vt:lpstr>REACH and Flowcharts for the LEO Radiation Environment</vt:lpstr>
      <vt:lpstr>REACH</vt:lpstr>
      <vt:lpstr>REACH</vt:lpstr>
      <vt:lpstr>ECP Flowcharts</vt:lpstr>
      <vt:lpstr>Flowchart Example</vt:lpstr>
      <vt:lpstr>LEAF-HQ</vt:lpstr>
      <vt:lpstr>Backup</vt:lpstr>
      <vt:lpstr>REACH Flavors</vt:lpstr>
      <vt:lpstr>Flowchart IC/SEE Example</vt:lpstr>
      <vt:lpstr>Flowchart Example</vt:lpstr>
      <vt:lpstr>LEAF-HQ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 and Flowcharts for the LEO Radiation Environment</dc:title>
  <dc:subject/>
  <dc:creator>Alexander J Boyd</dc:creator>
  <cp:keywords/>
  <dc:description/>
  <cp:lastModifiedBy>Alexander J Boyd</cp:lastModifiedBy>
  <cp:revision>2</cp:revision>
  <cp:lastPrinted>2012-11-26T17:25:34Z</cp:lastPrinted>
  <dcterms:created xsi:type="dcterms:W3CDTF">2023-10-05T15:50:43Z</dcterms:created>
  <dcterms:modified xsi:type="dcterms:W3CDTF">2023-10-19T15:14:31Z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0x010100300F18501010144BB62FB4FFF820D962</vt:lpwstr>
  </property>
  <property fmtid="{D5CDD505-2E9C-101B-9397-08002B2CF9AE}" pid="3" name="_dlc_DocIdItemGuid">
    <vt:lpwstr>b211a0b6-7b20-42a0-bb26-2b34700fdb83</vt:lpwstr>
  </property>
</Properties>
</file>