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14"/>
  </p:notesMasterIdLst>
  <p:sldIdLst>
    <p:sldId id="258" r:id="rId5"/>
    <p:sldId id="312" r:id="rId6"/>
    <p:sldId id="321" r:id="rId7"/>
    <p:sldId id="322" r:id="rId8"/>
    <p:sldId id="325" r:id="rId9"/>
    <p:sldId id="324" r:id="rId10"/>
    <p:sldId id="326" r:id="rId11"/>
    <p:sldId id="323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E8EDE"/>
    <a:srgbClr val="FF33CC"/>
    <a:srgbClr val="15172A"/>
    <a:srgbClr val="141624"/>
    <a:srgbClr val="16071F"/>
    <a:srgbClr val="73A950"/>
    <a:srgbClr val="B2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6395" autoAdjust="0"/>
  </p:normalViewPr>
  <p:slideViewPr>
    <p:cSldViewPr snapToGrid="0" snapToObjects="1" showGuides="1">
      <p:cViewPr>
        <p:scale>
          <a:sx n="75" d="100"/>
          <a:sy n="75" d="100"/>
        </p:scale>
        <p:origin x="1594" y="90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1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3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5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5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58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1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4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38459"/>
            <a:ext cx="2301354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38459"/>
            <a:ext cx="233224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33658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3938459"/>
            <a:ext cx="2302372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33658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38459"/>
            <a:ext cx="2338690" cy="124314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33658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3439DF4C-82F3-4A48-944C-5946FED69E88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16231"/>
            <a:ext cx="2301354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16231"/>
            <a:ext cx="233224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11430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10" y="4216231"/>
            <a:ext cx="2302372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911430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4216231"/>
            <a:ext cx="2338690" cy="96537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11430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E2B08519-6315-41FB-B0E1-A3F114F5BC8D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28299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299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11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1837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5433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37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33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20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0C1BFE-65F8-42BA-AEC6-E1CDCD1D9510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134727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456925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0" y="5488571"/>
            <a:ext cx="2456925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0" y="3848100"/>
            <a:ext cx="2456925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8D55A71-4362-4593-87CB-E41823C064DC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81100"/>
            <a:ext cx="9144000" cy="1143000"/>
          </a:xfrm>
        </p:spPr>
        <p:txBody>
          <a:bodyPr anchor="b">
            <a:no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8" y="2437483"/>
            <a:ext cx="9145706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76B74-4D7C-41B8-8716-243FC10350F8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pos="4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/>
        </p:blipFill>
        <p:spPr>
          <a:xfrm>
            <a:off x="817" y="1459"/>
            <a:ext cx="12187996" cy="649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29"/>
            <a:ext cx="9144000" cy="594360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5"/>
            <a:ext cx="9144000" cy="4992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-9053"/>
            <a:ext cx="12192000" cy="34417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AF675D3-EE53-4DF3-9873-AA023D326548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C55A886-F9A0-437D-B093-E2576B00778B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74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CEBF907-8E11-4E61-ACAA-D5A7842D1285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"/>
            <a:ext cx="12192000" cy="650047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624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4093419-78AC-4927-BF95-8261133CCBF6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8A4B-C163-4750-8A07-20C27F1DD650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999DA4-C7B3-416B-B64C-11D36F7936CF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07BC06-E3AA-42D2-AF66-ED3A66270159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D1E29-81CB-4D34-A965-504F330C5D59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89709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7620"/>
            <a:ext cx="0" cy="56124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0" y="3695999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787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438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7200" y="4295396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7200" y="4001905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4158"/>
            <a:ext cx="5292183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6" y="1150667"/>
            <a:ext cx="5292183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</a:t>
            </a:r>
            <a:r>
              <a:rPr lang="en-US"/>
              <a:t>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D9FF2945-7E72-42AF-B32A-46DF8F0E0A43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0" cy="64992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0" y="419100"/>
            <a:ext cx="529682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5899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199" y="3586931"/>
            <a:ext cx="5295901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210588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1" y="3583214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61FF344C-A647-423B-8258-92E40F29087E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E6764-091D-4B77-8756-B5D91EEABF5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91440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E2D5CE-0F96-472A-9978-FE830B70B0C0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12189624" cy="6856664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7532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0F3FA-8CD8-43D9-A075-B2FCCA17907D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4100"/>
            <a:ext cx="5410200" cy="157239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70368"/>
            <a:ext cx="5334000" cy="5721790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3335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F0E5F8-7748-4ACC-8C37-B57E090ABD2F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5172D4-EDD0-482A-9D59-5376F3068746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4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2735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724400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5015"/>
            <a:ext cx="11277600" cy="38608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EA4699-75BE-494C-BD9A-E994FCCCDC34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ED436F-B354-4514-8219-71B6E1462638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39929EE-879A-4574-B146-9BED48A4C5B4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1499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430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4063999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4000" y="0"/>
            <a:ext cx="406162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5" cy="34402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778686" y="3886200"/>
            <a:ext cx="0" cy="23241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3411128"/>
            <a:ext cx="3030108" cy="198210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2E7C0A-B003-47BB-897B-0979338FF81B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2245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0102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6124C0E-DA41-468A-ABB3-2DB9ABAF6F00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6"/>
            <a:ext cx="6819900" cy="22335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lang="en-US" sz="1000" smtClean="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1"/>
            <a:ext cx="6819900" cy="3549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69555"/>
            <a:ext cx="6819900" cy="79083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25" pos="69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BCFE-D255-4C4B-BA1D-51B94D9D938B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67"/>
            <a:ext cx="12189624" cy="685666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1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F200-3133-408E-AEAA-04B3ACA33176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667"/>
            <a:ext cx="12189624" cy="685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1100"/>
            <a:ext cx="4953000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181100"/>
            <a:ext cx="4952998" cy="41762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0F1980-BB30-462A-8444-E0A13D5FE3AD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1" y="1485900"/>
            <a:ext cx="4952998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AF91DCA-BF81-465E-9F1A-7A79772C474D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181100"/>
            <a:ext cx="4953000" cy="41767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C59A10-D951-4511-B360-AF4768E60CC8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1" y="1485900"/>
            <a:ext cx="4953000" cy="38719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6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7" y="5548312"/>
            <a:ext cx="3653528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A16586A-7AB4-4A0F-AFE9-2AAF56529E8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181100"/>
            <a:ext cx="0" cy="40005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100"/>
            <a:ext cx="2988409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D684D9DB-6B4E-4EE6-AB27-6327E77927F7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77927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20948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899"/>
            <a:ext cx="2988409" cy="223113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0"/>
            <a:ext cx="297973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0"/>
            <a:ext cx="2982177" cy="22289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4289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1380"/>
            <a:ext cx="112776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48314"/>
            <a:ext cx="10286999" cy="661986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C256D03-65E9-47C3-AA90-60A52F309A0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99798"/>
            <a:ext cx="12192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500474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6810" y="6500814"/>
            <a:ext cx="1371600" cy="357186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BD90533-0019-439F-9033-E5FD503D101E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814"/>
            <a:ext cx="3197406" cy="355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0302" y="6500474"/>
            <a:ext cx="381000" cy="3575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24239" y="6604000"/>
            <a:ext cx="0" cy="15514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566791"/>
            <a:ext cx="210893" cy="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7" r:id="rId2"/>
    <p:sldLayoutId id="2147483731" r:id="rId3"/>
    <p:sldLayoutId id="2147483701" r:id="rId4"/>
    <p:sldLayoutId id="2147483732" r:id="rId5"/>
    <p:sldLayoutId id="2147483703" r:id="rId6"/>
    <p:sldLayoutId id="2147483733" r:id="rId7"/>
    <p:sldLayoutId id="2147483704" r:id="rId8"/>
    <p:sldLayoutId id="2147483734" r:id="rId9"/>
    <p:sldLayoutId id="2147483730" r:id="rId10"/>
    <p:sldLayoutId id="2147483736" r:id="rId11"/>
    <p:sldLayoutId id="2147483705" r:id="rId12"/>
    <p:sldLayoutId id="2147483735" r:id="rId13"/>
    <p:sldLayoutId id="2147483707" r:id="rId14"/>
    <p:sldLayoutId id="2147483708" r:id="rId15"/>
    <p:sldLayoutId id="2147483709" r:id="rId16"/>
    <p:sldLayoutId id="2147483725" r:id="rId17"/>
    <p:sldLayoutId id="2147483710" r:id="rId18"/>
    <p:sldLayoutId id="2147483711" r:id="rId19"/>
    <p:sldLayoutId id="2147483737" r:id="rId20"/>
    <p:sldLayoutId id="2147483712" r:id="rId21"/>
    <p:sldLayoutId id="2147483713" r:id="rId22"/>
    <p:sldLayoutId id="2147483727" r:id="rId23"/>
    <p:sldLayoutId id="2147483726" r:id="rId24"/>
    <p:sldLayoutId id="2147483719" r:id="rId25"/>
    <p:sldLayoutId id="2147483721" r:id="rId26"/>
    <p:sldLayoutId id="2147483693" r:id="rId27"/>
    <p:sldLayoutId id="2147483722" r:id="rId28"/>
    <p:sldLayoutId id="2147483694" r:id="rId29"/>
    <p:sldLayoutId id="2147483723" r:id="rId30"/>
    <p:sldLayoutId id="2147483695" r:id="rId31"/>
    <p:sldLayoutId id="2147483724" r:id="rId32"/>
    <p:sldLayoutId id="2147483717" r:id="rId33"/>
    <p:sldLayoutId id="2147483720" r:id="rId34"/>
    <p:sldLayoutId id="2147483715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indent="-246063" algn="l" defTabSz="914400" rtl="0" eaLnBrk="1" latinLnBrk="0" hangingPunct="1">
        <a:lnSpc>
          <a:spcPct val="100000"/>
        </a:lnSpc>
        <a:spcBef>
          <a:spcPts val="400"/>
        </a:spcBef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indent="-228600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indent="-227013" algn="l" defTabSz="914400" rtl="0" eaLnBrk="1" latinLnBrk="0" hangingPunct="1">
        <a:lnSpc>
          <a:spcPct val="100000"/>
        </a:lnSpc>
        <a:spcBef>
          <a:spcPts val="400"/>
        </a:spcBef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indent="-228600" algn="l" defTabSz="914400" rtl="0" eaLnBrk="1" latinLnBrk="0" hangingPunct="1">
        <a:lnSpc>
          <a:spcPct val="100000"/>
        </a:lnSpc>
        <a:spcBef>
          <a:spcPts val="400"/>
        </a:spcBef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88" userDrawn="1">
          <p15:clr>
            <a:srgbClr val="F26B43"/>
          </p15:clr>
        </p15:guide>
        <p15:guide id="12" pos="7392" userDrawn="1">
          <p15:clr>
            <a:srgbClr val="F26B43"/>
          </p15:clr>
        </p15:guide>
        <p15:guide id="13" orient="horz" pos="3912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6" orient="horz" pos="936" userDrawn="1">
          <p15:clr>
            <a:srgbClr val="F26B43"/>
          </p15:clr>
        </p15:guide>
        <p15:guide id="17" pos="600" userDrawn="1">
          <p15:clr>
            <a:srgbClr val="F26B43"/>
          </p15:clr>
        </p15:guide>
        <p15:guide id="18" pos="7080" userDrawn="1">
          <p15:clr>
            <a:srgbClr val="F26B43"/>
          </p15:clr>
        </p15:guide>
        <p15:guide id="19" pos="4056" userDrawn="1">
          <p15:clr>
            <a:srgbClr val="F26B43"/>
          </p15:clr>
        </p15:guide>
        <p15:guide id="20" pos="3624" userDrawn="1">
          <p15:clr>
            <a:srgbClr val="F26B43"/>
          </p15:clr>
        </p15:guide>
        <p15:guide id="22" orient="horz" pos="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324100"/>
            <a:ext cx="10259568" cy="2552700"/>
          </a:xfrm>
        </p:spPr>
        <p:txBody>
          <a:bodyPr anchor="t">
            <a:norm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radiation products</a:t>
            </a:r>
            <a:b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 radiation overview and effects</a:t>
            </a:r>
            <a:endParaRPr lang="en-US" sz="4400" b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5800" y="4876800"/>
            <a:ext cx="9144000" cy="1981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Likar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26 October 2023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justin.likar@jhuapl.edu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jlikar1@jhu.edu | 240.592.1090 | </a:t>
            </a:r>
            <a:r>
              <a:rPr lang="en-US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240.583.9375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newspace.im/img/org/img/Irid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17" y="1973046"/>
            <a:ext cx="2743200" cy="28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Overview (reminder) of space environment hazards / threats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7" descr="Image result for eart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4"/>
          <a:stretch/>
        </p:blipFill>
        <p:spPr bwMode="auto">
          <a:xfrm>
            <a:off x="9144777" y="4788697"/>
            <a:ext cx="2295525" cy="170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6878" y="4126817"/>
            <a:ext cx="3508696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Ionizing Dose (TID) &amp; Total Non-Ionizing Dose (TNID) on microelectronics &amp; materials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 performance degradation against predicts (e.g. WCCA)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2417" y="2600329"/>
            <a:ext cx="1989647" cy="600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Plasma effects on solar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Collection current (losses)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Electrostatic discharges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844" y="1184211"/>
            <a:ext cx="2685350" cy="110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Displacement Damage (DD) dose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solar cells (power decrease)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Degraded transmission in CG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Degraded performance in detectors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Degraded performance in lenses, </a:t>
            </a:r>
            <a:r>
              <a:rPr lang="en-US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opto</a:t>
            </a: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-couplers, LEDs, fiber, …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3073" y="2591477"/>
            <a:ext cx="1936749" cy="4308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charging &amp; spacecraft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floating potential fluctuations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819" y="3144583"/>
            <a:ext cx="2416046" cy="600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Single Event Effects in microelectronics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Destructive and / or non-destructive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Event rates &amp; fault propagation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0479" y="3694513"/>
            <a:ext cx="2378250" cy="600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Deep / internal charging of dielectrics &amp; ungrounded metal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Discharges &amp; EM pluses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3232" y="1253976"/>
            <a:ext cx="3017173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Charging induced Electrostatic Discharges (ESD &amp; 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Electromagnetic Interference (EMI)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EM pulse (radiation emissions)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External to / internal to spacecraft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950" y="5710162"/>
            <a:ext cx="4636959" cy="60016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Combined surface dose, UV, AO &amp; MMOD degrades materials properties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Thermo-optical, electrical &amp; mechanical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Also results from EP plumes, outgassing, …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>
          <a:xfrm>
            <a:off x="4772519" y="2292207"/>
            <a:ext cx="1208273" cy="43581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</p:cNvCxnSpPr>
          <p:nvPr/>
        </p:nvCxnSpPr>
        <p:spPr>
          <a:xfrm>
            <a:off x="3939822" y="2806921"/>
            <a:ext cx="903643" cy="709938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 flipV="1">
            <a:off x="3745574" y="3866322"/>
            <a:ext cx="1522165" cy="645216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3020865" y="3444665"/>
            <a:ext cx="2246874" cy="300082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</p:cNvCxnSpPr>
          <p:nvPr/>
        </p:nvCxnSpPr>
        <p:spPr>
          <a:xfrm flipH="1">
            <a:off x="7018837" y="1638697"/>
            <a:ext cx="1664395" cy="79639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</p:cNvCxnSpPr>
          <p:nvPr/>
        </p:nvCxnSpPr>
        <p:spPr>
          <a:xfrm flipV="1">
            <a:off x="4945909" y="4452557"/>
            <a:ext cx="651044" cy="1557687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</p:cNvCxnSpPr>
          <p:nvPr/>
        </p:nvCxnSpPr>
        <p:spPr>
          <a:xfrm flipH="1">
            <a:off x="6458911" y="3994595"/>
            <a:ext cx="1221568" cy="132222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58911" y="4452557"/>
            <a:ext cx="2750547" cy="902680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2567" y="4843975"/>
            <a:ext cx="1510350" cy="26161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RF / signal scintillation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1039" y="6228604"/>
            <a:ext cx="3668419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Image:  newspace.im/constellations/iridium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75248" y="5066691"/>
            <a:ext cx="486030" cy="26161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Drag 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9650" y="5274680"/>
            <a:ext cx="420308" cy="26161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…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29296"/>
              </p:ext>
            </p:extLst>
          </p:nvPr>
        </p:nvGraphicFramePr>
        <p:xfrm>
          <a:off x="5661760" y="1088518"/>
          <a:ext cx="6217920" cy="25572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12741226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5066715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1415579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1527483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1159669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89851957"/>
                    </a:ext>
                  </a:extLst>
                </a:gridCol>
              </a:tblGrid>
              <a:tr h="200783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ESA (ECSS)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60903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II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III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IV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V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87847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Extremely high priority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priority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 priority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priority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 purposes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objectives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4404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Extremely 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 purposes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Criticality to agency strategy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517480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&gt;700 M€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200-700 M€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50-200 M€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1-50 M€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 M€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31705"/>
                  </a:ext>
                </a:extLst>
              </a:tr>
              <a:tr h="22387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to Med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 to 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complexity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8506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&gt;10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5-10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3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lifetime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7025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JUICE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 III, FLEX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FORUM, CHEOPS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AWS, SCOUTS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6911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89797"/>
              </p:ext>
            </p:extLst>
          </p:nvPr>
        </p:nvGraphicFramePr>
        <p:xfrm>
          <a:off x="337870" y="1082422"/>
          <a:ext cx="5212080" cy="2563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95170320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497021539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66457294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36252718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49457557"/>
                    </a:ext>
                  </a:extLst>
                </a:gridCol>
              </a:tblGrid>
              <a:tr h="24688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NASA (NPR 8705.4A); also TOR-2011 (8591)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60903"/>
                  </a:ext>
                </a:extLst>
              </a:tr>
              <a:tr h="2468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B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C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87847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acceptance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Minimum practical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High(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1118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517480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Acquisition costs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 to 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 to 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831705"/>
                  </a:ext>
                </a:extLst>
              </a:tr>
              <a:tr h="22387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Complexity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 to Low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85064"/>
                  </a:ext>
                </a:extLst>
              </a:tr>
              <a:tr h="2007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Mission life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(&gt;5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(3-5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(1-3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Brief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(&lt;1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7025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Flagship missions (JWST)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Discovery missions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MIDEX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missions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SMEX missions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594839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LEO invites innovation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498303"/>
              </p:ext>
            </p:extLst>
          </p:nvPr>
        </p:nvGraphicFramePr>
        <p:xfrm>
          <a:off x="5661760" y="3689368"/>
          <a:ext cx="6217920" cy="158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12741226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45066715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014155797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1527483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1159669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89851957"/>
                    </a:ext>
                  </a:extLst>
                </a:gridCol>
              </a:tblGrid>
              <a:tr h="3973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1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2 fully acceptable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3 fully acceptable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 grade acceptable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quality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2517480"/>
                  </a:ext>
                </a:extLst>
              </a:tr>
              <a:tr h="3973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&gt;1x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00" baseline="30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&gt;1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RDM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85064"/>
                  </a:ext>
                </a:extLst>
              </a:tr>
              <a:tr h="3973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Limited; criticality based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Limited; criticality based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Radiation analysis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070257"/>
                  </a:ext>
                </a:extLst>
              </a:tr>
              <a:tr h="3973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Fully applicable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Rec. for &lt;5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krad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Rec. for &lt;5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krad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&gt;5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krad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krad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 testing (RLAT)</a:t>
                      </a:r>
                      <a:endParaRPr lang="en-US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6911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885883"/>
                  </p:ext>
                </p:extLst>
              </p:nvPr>
            </p:nvGraphicFramePr>
            <p:xfrm>
              <a:off x="337870" y="3683276"/>
              <a:ext cx="5212080" cy="15901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295170320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49702153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664572941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362527183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349457557"/>
                        </a:ext>
                      </a:extLst>
                    </a:gridCol>
                  </a:tblGrid>
                  <a:tr h="39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Part quality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Level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Level 2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Level 3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 PMP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517480"/>
                      </a:ext>
                    </a:extLst>
                  </a:tr>
                  <a:tr h="399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RHA levels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RDM 2x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– 4x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SEE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𝐿𝐸𝑇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&lt;75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sz="1000" baseline="30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RDM 2x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– 4x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</a:p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SEE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𝐿𝐸𝑇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&lt;75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sz="1000" baseline="30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RDM 2x</a:t>
                          </a:r>
                          <a:endParaRPr lang="en-US" sz="1000" baseline="3000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SEE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𝐿𝐸𝑇</m:t>
                                  </m:r>
                                </m:e>
                                <m:sub>
                                  <m:r>
                                    <a:rPr lang="en-US" sz="1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&lt;37</a:t>
                          </a:r>
                          <a:r>
                            <a:rPr lang="en-US" sz="1000" baseline="30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</a:t>
                          </a:r>
                          <a:endParaRPr lang="en-US" sz="1000" baseline="30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Tailored for criticality</a:t>
                          </a:r>
                          <a:endParaRPr lang="en-US" sz="100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685064"/>
                      </a:ext>
                    </a:extLst>
                  </a:tr>
                  <a:tr h="39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Radiation transport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Slant rays</a:t>
                          </a:r>
                        </a:p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M-C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Tailorable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Tailorable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Tailorable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6070257"/>
                      </a:ext>
                    </a:extLst>
                  </a:tr>
                  <a:tr h="399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RLAT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Data evaluation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Tailored for criticality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59483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9885883"/>
                  </p:ext>
                </p:extLst>
              </p:nvPr>
            </p:nvGraphicFramePr>
            <p:xfrm>
              <a:off x="337870" y="3683276"/>
              <a:ext cx="5212080" cy="15901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>
                      <a:extLst>
                        <a:ext uri="{9D8B030D-6E8A-4147-A177-3AD203B41FA5}">
                          <a16:colId xmlns:a16="http://schemas.microsoft.com/office/drawing/2014/main" val="295170320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497021539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664572941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2362527183"/>
                        </a:ext>
                      </a:extLst>
                    </a:gridCol>
                    <a:gridCol w="1005840">
                      <a:extLst>
                        <a:ext uri="{9D8B030D-6E8A-4147-A177-3AD203B41FA5}">
                          <a16:colId xmlns:a16="http://schemas.microsoft.com/office/drawing/2014/main" val="1349457557"/>
                        </a:ext>
                      </a:extLst>
                    </a:gridCol>
                  </a:tblGrid>
                  <a:tr h="3949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Part quality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Level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Level 2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Level 3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Per PMP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42517480"/>
                      </a:ext>
                    </a:extLst>
                  </a:tr>
                  <a:tr h="399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RHA levels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8788" t="-100000" r="-301818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17470" t="-100000" r="-200000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9394" t="-100000" r="-101212" b="-2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Tailored for criticality</a:t>
                          </a:r>
                          <a:endParaRPr lang="en-US" sz="1000" baseline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246850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Radiation transport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Slant rays</a:t>
                          </a:r>
                        </a:p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M-C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Tailorable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Tailorable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Tailorable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26070257"/>
                      </a:ext>
                    </a:extLst>
                  </a:tr>
                  <a:tr h="3995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RLAT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Margin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Data evaluation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Tailored for criticality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594839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62254"/>
              </p:ext>
            </p:extLst>
          </p:nvPr>
        </p:nvGraphicFramePr>
        <p:xfrm>
          <a:off x="337870" y="5273465"/>
          <a:ext cx="11541810" cy="108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1810">
                  <a:extLst>
                    <a:ext uri="{9D8B030D-6E8A-4147-A177-3AD203B41FA5}">
                      <a16:colId xmlns:a16="http://schemas.microsoft.com/office/drawing/2014/main" val="1442661376"/>
                    </a:ext>
                  </a:extLst>
                </a:gridCol>
              </a:tblGrid>
              <a:tr h="1083440">
                <a:tc>
                  <a:txBody>
                    <a:bodyPr/>
                    <a:lstStyle/>
                    <a:p>
                      <a:pPr algn="l"/>
                      <a:r>
                        <a:rPr lang="en-US" sz="1000" i="1" u="sng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Notes</a:t>
                      </a:r>
                    </a:p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Lot specific RLAT.</a:t>
                      </a:r>
                    </a:p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Non-lot specific data.</a:t>
                      </a:r>
                    </a:p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Units on LET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MeV-cm2/mg.</a:t>
                      </a:r>
                    </a:p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Refers to ECSS parts quality levels (Class 1 = Space; Class 2 = Mil Active; Class 3 = Mil Active &amp; Hybrid).</a:t>
                      </a:r>
                    </a:p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RDM between 1.0x and 2.0x depending on lot-to-lot traceability.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42035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78355" y="6227484"/>
            <a:ext cx="451364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Likar (2023)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Current state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3209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related risks are, comparatively, low(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 to entry (cost to orbit) is low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 to innovate is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Capability increases introduce evaluation challenges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Trends towards –  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Tailorable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 for Class D (Class V) “programmatically constrained” missions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RHA testing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mitigation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functional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Uncertainties associated w/ parts performance may magnify any uncertainties associated w/ environment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SEE we want transported LET &amp; proton spectra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/ when does RPP method for error rate predictions break down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surface charging &amp; deep charging have seen significant advances in capabilities to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3D targets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non-uniform recognition why we should care about charging beyond HV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(also raised at SEESAW)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 case plasma parameters are a critical need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material modelling remain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Extensions into high(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altitude LEO towards slot and MEO (&gt;1000 km)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500" y="1614815"/>
            <a:ext cx="4513645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Combination of observations (and others) contributes to proliferation of operational missions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158997" y="1225550"/>
            <a:ext cx="155448" cy="1301750"/>
          </a:xfrm>
          <a:prstGeom prst="rightBrace">
            <a:avLst>
              <a:gd name="adj1" fmla="val 54288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8019137" y="2829625"/>
            <a:ext cx="155448" cy="769776"/>
          </a:xfrm>
          <a:prstGeom prst="rightBrace">
            <a:avLst>
              <a:gd name="adj1" fmla="val 54288"/>
              <a:gd name="adj2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12622" y="2952903"/>
            <a:ext cx="3701578" cy="523220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Also not-absent is the idea of down-playing some hazards and hoping for the best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Error rate determination (simple view)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911" b="1"/>
          <a:stretch/>
        </p:blipFill>
        <p:spPr>
          <a:xfrm>
            <a:off x="7500511" y="745013"/>
            <a:ext cx="3749040" cy="22457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0512" y="437236"/>
            <a:ext cx="3743846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Xilinx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UltraScale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+ MP-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SoC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(16 nm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FinFET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8355" y="6227484"/>
            <a:ext cx="451364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T. Lange (2018); I. Troxel (2021)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1257" y="1426031"/>
            <a:ext cx="2827003" cy="2377365"/>
          </a:xfrm>
          <a:prstGeom prst="roundRect">
            <a:avLst>
              <a:gd name="adj" fmla="val 6825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753" y="1573155"/>
            <a:ext cx="1371600" cy="77152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53" y="2848923"/>
            <a:ext cx="1371600" cy="77152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42" y="2224153"/>
            <a:ext cx="1371600" cy="6858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Elbow Connector 14"/>
          <p:cNvCxnSpPr>
            <a:stCxn id="10" idx="3"/>
            <a:endCxn id="1026" idx="1"/>
          </p:cNvCxnSpPr>
          <p:nvPr/>
        </p:nvCxnSpPr>
        <p:spPr>
          <a:xfrm>
            <a:off x="3088260" y="2614714"/>
            <a:ext cx="889704" cy="1239658"/>
          </a:xfrm>
          <a:prstGeom prst="bentConnector3">
            <a:avLst/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026" idx="3"/>
            <a:endCxn id="23" idx="1"/>
          </p:cNvCxnSpPr>
          <p:nvPr/>
        </p:nvCxnSpPr>
        <p:spPr>
          <a:xfrm flipV="1">
            <a:off x="6549586" y="3209309"/>
            <a:ext cx="863586" cy="645063"/>
          </a:xfrm>
          <a:prstGeom prst="bentConnector3">
            <a:avLst/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67149" y="1509863"/>
            <a:ext cx="1211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Trapped protons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135" y="1963984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GCRs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8188" y="3388602"/>
            <a:ext cx="944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SPEs (flares)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135" y="3805305"/>
            <a:ext cx="1491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Ambient particle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flux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9395" y="2507846"/>
            <a:ext cx="239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Transported flux (e.g., through spacecraft shielding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); credit O3B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13172" y="437237"/>
            <a:ext cx="3863845" cy="5544144"/>
          </a:xfrm>
          <a:prstGeom prst="roundRect">
            <a:avLst>
              <a:gd name="adj" fmla="val 5522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12103" y="5642826"/>
            <a:ext cx="1371600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Error rate</a:t>
            </a:r>
          </a:p>
        </p:txBody>
      </p:sp>
      <p:cxnSp>
        <p:nvCxnSpPr>
          <p:cNvPr id="28" name="Elbow Connector 27"/>
          <p:cNvCxnSpPr>
            <a:endCxn id="27" idx="3"/>
          </p:cNvCxnSpPr>
          <p:nvPr/>
        </p:nvCxnSpPr>
        <p:spPr>
          <a:xfrm rot="10800000" flipV="1">
            <a:off x="6683704" y="5225143"/>
            <a:ext cx="729469" cy="5869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oval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ur O3b satellites launched to beam Internet to developing world –  Spaceflight 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64" y="2997554"/>
            <a:ext cx="2571622" cy="171363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/>
          <p:cNvPicPr>
            <a:picLocks noChangeAspect="1"/>
          </p:cNvPicPr>
          <p:nvPr/>
        </p:nvPicPr>
        <p:blipFill rotWithShape="1">
          <a:blip r:embed="rId8"/>
          <a:srcRect l="483" t="3421" r="3102" b="1746"/>
          <a:stretch/>
        </p:blipFill>
        <p:spPr>
          <a:xfrm>
            <a:off x="7470574" y="3029371"/>
            <a:ext cx="3749040" cy="26197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470575" y="5642826"/>
            <a:ext cx="3773784" cy="30777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AMD Steppe Eagle GPU (28 nm SHP GF)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04265" y="1312330"/>
            <a:ext cx="2508906" cy="954107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technology nodes (critical dimensions) decrease we see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LETth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&lt;&lt;1.0 MeV-cm2/mg, increased uncertainty and more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 requirements definition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01718"/>
              </p:ext>
            </p:extLst>
          </p:nvPr>
        </p:nvGraphicFramePr>
        <p:xfrm>
          <a:off x="583917" y="1274980"/>
          <a:ext cx="2556193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463">
                <a:tc gridSpan="2">
                  <a:txBody>
                    <a:bodyPr/>
                    <a:lstStyle/>
                    <a:p>
                      <a:r>
                        <a:rPr lang="en-US" sz="900" b="1" i="1" cap="small" dirty="0" smtClean="0">
                          <a:latin typeface="Calibri" panose="020F0502020204030204" pitchFamily="34" charset="0"/>
                        </a:rPr>
                        <a:t>Mission Details</a:t>
                      </a:r>
                      <a:endParaRPr lang="en-US" sz="900" b="1" i="1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baseline="0" dirty="0" smtClean="0">
                          <a:latin typeface="Calibri" panose="020F0502020204030204" pitchFamily="34" charset="0"/>
                        </a:rPr>
                        <a:t>Parameter</a:t>
                      </a:r>
                      <a:endParaRPr lang="en-US" sz="900" i="0" u="none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baseline="0" dirty="0" smtClean="0">
                          <a:latin typeface="Calibri" panose="020F0502020204030204" pitchFamily="34" charset="0"/>
                        </a:rPr>
                        <a:t>Value</a:t>
                      </a:r>
                      <a:endParaRPr lang="en-US" sz="900" i="0" u="none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60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Varied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Use reference mission</a:t>
                      </a:r>
                      <a:r>
                        <a:rPr lang="en-US" sz="900" baseline="30000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sz="900" baseline="30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141">
                <a:tc gridSpan="2">
                  <a:txBody>
                    <a:bodyPr/>
                    <a:lstStyle/>
                    <a:p>
                      <a:r>
                        <a:rPr lang="en-US" sz="900" b="1" i="1" cap="small" dirty="0" smtClean="0">
                          <a:latin typeface="Calibri" panose="020F0502020204030204" pitchFamily="34" charset="0"/>
                        </a:rPr>
                        <a:t>Total Ionizing</a:t>
                      </a:r>
                      <a:r>
                        <a:rPr lang="en-US" sz="900" b="1" i="1" cap="small" baseline="0" dirty="0" smtClean="0">
                          <a:latin typeface="Calibri" panose="020F0502020204030204" pitchFamily="34" charset="0"/>
                        </a:rPr>
                        <a:t> Dose </a:t>
                      </a:r>
                      <a:r>
                        <a:rPr lang="en-US" sz="900" b="1" i="1" cap="small" dirty="0" smtClean="0">
                          <a:latin typeface="Calibri" panose="020F0502020204030204" pitchFamily="34" charset="0"/>
                        </a:rPr>
                        <a:t>(TID) / Displacement Damage Dose (DDD)</a:t>
                      </a:r>
                      <a:endParaRPr lang="en-US" sz="900" b="1" i="1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Trapped Electrons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AE9 Ver. 1.57.004</a:t>
                      </a:r>
                      <a:r>
                        <a:rPr kumimoji="0" lang="en-US" sz="9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Trapped Protons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AE9 Ver. 1.57.004</a:t>
                      </a:r>
                      <a:r>
                        <a:rPr kumimoji="0" lang="en-US" sz="9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Plasma Electrons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AE9 Ver. 1.57.004</a:t>
                      </a:r>
                      <a:r>
                        <a:rPr kumimoji="0" lang="en-US" sz="900" b="0" i="0" u="none" strike="noStrike" kern="1200" cap="none" spc="0" normalizeH="0" baseline="30000" noProof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Plasma Protons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AE9 Ver. 1.57.004</a:t>
                      </a:r>
                      <a:r>
                        <a:rPr kumimoji="0" lang="en-US" sz="9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Solar Protons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</a:rPr>
                        <a:t>ESP / PSYCHIC or SAPPHIRE</a:t>
                      </a:r>
                      <a:r>
                        <a:rPr lang="en-US" sz="900" baseline="30000" dirty="0" smtClean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900" baseline="30000" dirty="0">
                        <a:solidFill>
                          <a:srgbClr val="92D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463">
                <a:tc gridSpan="2">
                  <a:txBody>
                    <a:bodyPr/>
                    <a:lstStyle/>
                    <a:p>
                      <a:r>
                        <a:rPr lang="en-US" sz="900" b="1" i="1" cap="small" baseline="0" dirty="0" smtClean="0">
                          <a:latin typeface="Calibri" panose="020F0502020204030204" pitchFamily="34" charset="0"/>
                        </a:rPr>
                        <a:t>Radiation Transport (Dose Depth)</a:t>
                      </a:r>
                      <a:endParaRPr lang="en-US" sz="900" b="1" i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53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Code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Novice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141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Geometries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Solid Sphere kernel</a:t>
                      </a:r>
                    </a:p>
                    <a:p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Spherical Shell kernel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Equivalent </a:t>
                      </a:r>
                      <a:r>
                        <a:rPr lang="en-US" sz="900" dirty="0" err="1" smtClean="0">
                          <a:latin typeface="Calibri" panose="020F0502020204030204" pitchFamily="34" charset="0"/>
                        </a:rPr>
                        <a:t>Fluences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SCREAM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9463">
                <a:tc gridSpan="2">
                  <a:txBody>
                    <a:bodyPr/>
                    <a:lstStyle/>
                    <a:p>
                      <a:r>
                        <a:rPr lang="en-US" sz="900" b="1" i="1" cap="small" baseline="0" dirty="0" smtClean="0">
                          <a:latin typeface="Calibri" panose="020F0502020204030204" pitchFamily="34" charset="0"/>
                        </a:rPr>
                        <a:t>Radiation Transport (Dose Predictions)</a:t>
                      </a:r>
                      <a:endParaRPr lang="en-US" sz="900" b="1" i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9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266068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6700920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Ray Trace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Fastrad</a:t>
                      </a:r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 (Min &amp; Slant)</a:t>
                      </a:r>
                      <a:r>
                        <a:rPr lang="en-US" sz="900" baseline="300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900" baseline="300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868709"/>
                  </a:ext>
                </a:extLst>
              </a:tr>
              <a:tr h="11946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Monte Carlo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Not performed</a:t>
                      </a:r>
                      <a:endParaRPr lang="en-US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5383749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80382"/>
              </p:ext>
            </p:extLst>
          </p:nvPr>
        </p:nvGraphicFramePr>
        <p:xfrm>
          <a:off x="3296462" y="1276773"/>
          <a:ext cx="2602150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13">
                <a:tc gridSpan="2">
                  <a:txBody>
                    <a:bodyPr/>
                    <a:lstStyle/>
                    <a:p>
                      <a:r>
                        <a:rPr lang="en-US" sz="900" b="1" i="1" cap="small" dirty="0" smtClean="0">
                          <a:latin typeface="Calibri" panose="020F0502020204030204" pitchFamily="34" charset="0"/>
                        </a:rPr>
                        <a:t>Single Event Phenomena (SEP)</a:t>
                      </a:r>
                      <a:endParaRPr lang="en-US" sz="900" b="1" i="1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Trapped Protons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</a:rPr>
                        <a:t>AP9 Ver. 1.57.004</a:t>
                      </a:r>
                      <a:r>
                        <a:rPr lang="en-US" sz="900" baseline="30000" dirty="0" smtClean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en-US" sz="900" dirty="0" smtClean="0">
                        <a:solidFill>
                          <a:srgbClr val="92D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SPE Protons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CREME96 </a:t>
                      </a:r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SPE heavy ions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CREME96 </a:t>
                      </a:r>
                      <a:r>
                        <a:rPr kumimoji="0" lang="en-US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GCR</a:t>
                      </a:r>
                      <a:r>
                        <a:rPr lang="en-US" sz="900" baseline="0" dirty="0" smtClean="0">
                          <a:latin typeface="Calibri" panose="020F0502020204030204" pitchFamily="34" charset="0"/>
                        </a:rPr>
                        <a:t> heavy ions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CREME96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GCR</a:t>
                      </a:r>
                      <a:r>
                        <a:rPr lang="en-US" sz="900" baseline="0" dirty="0" smtClean="0">
                          <a:latin typeface="Calibri" panose="020F0502020204030204" pitchFamily="34" charset="0"/>
                        </a:rPr>
                        <a:t> protons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CREME96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513">
                <a:tc gridSpan="2">
                  <a:txBody>
                    <a:bodyPr/>
                    <a:lstStyle/>
                    <a:p>
                      <a:r>
                        <a:rPr lang="en-US" sz="900" b="1" i="1" u="none" cap="small" baseline="0" dirty="0" smtClean="0">
                          <a:latin typeface="Calibri" panose="020F0502020204030204" pitchFamily="34" charset="0"/>
                        </a:rPr>
                        <a:t>SEE / SEP Hazards</a:t>
                      </a:r>
                      <a:endParaRPr lang="en-US" sz="900" b="1" i="1" u="none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Code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CREME96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Geometries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CREME96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Shielding (sphere)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CREME96 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E8ED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SIRE2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513">
                <a:tc gridSpan="2">
                  <a:txBody>
                    <a:bodyPr/>
                    <a:lstStyle/>
                    <a:p>
                      <a:r>
                        <a:rPr lang="en-US" sz="900" b="1" i="1" cap="small" baseline="0" dirty="0" smtClean="0">
                          <a:latin typeface="Calibri" panose="020F0502020204030204" pitchFamily="34" charset="0"/>
                        </a:rPr>
                        <a:t>Spacecraft Charging</a:t>
                      </a:r>
                      <a:endParaRPr lang="en-US" sz="900" b="1" i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Plasma (surface)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ISO</a:t>
                      </a:r>
                      <a:r>
                        <a:rPr lang="en-US" sz="900" baseline="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 19923:2017</a:t>
                      </a:r>
                      <a:endParaRPr lang="en-US" sz="900" dirty="0">
                        <a:solidFill>
                          <a:srgbClr val="FF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3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Trapped electrons (internal charging)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NASA-HDBK-4002B</a:t>
                      </a:r>
                      <a:r>
                        <a:rPr lang="en-US" sz="900" baseline="3000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3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Verification</a:t>
                      </a:r>
                      <a:r>
                        <a:rPr lang="en-US" sz="900" baseline="0" dirty="0" smtClean="0">
                          <a:latin typeface="Calibri" panose="020F0502020204030204" pitchFamily="34" charset="0"/>
                        </a:rPr>
                        <a:t> tool(s)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NASA-HDBK-4002B</a:t>
                      </a:r>
                      <a:r>
                        <a:rPr lang="en-US" sz="900" baseline="3000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5</a:t>
                      </a:r>
                    </a:p>
                    <a:p>
                      <a:r>
                        <a:rPr lang="en-US" sz="900" baseline="0" dirty="0" err="1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Fastrad</a:t>
                      </a:r>
                      <a:r>
                        <a:rPr lang="en-US" sz="900" baseline="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 (critical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5846357"/>
                  </a:ext>
                </a:extLst>
              </a:tr>
              <a:tr h="148513">
                <a:tc gridSpan="2">
                  <a:txBody>
                    <a:bodyPr/>
                    <a:lstStyle/>
                    <a:p>
                      <a:r>
                        <a:rPr lang="en-US" sz="900" b="1" i="1" cap="small" baseline="0" dirty="0" smtClean="0">
                          <a:latin typeface="Calibri" panose="020F0502020204030204" pitchFamily="34" charset="0"/>
                        </a:rPr>
                        <a:t>Particles</a:t>
                      </a:r>
                      <a:endParaRPr lang="en-US" sz="900" b="1" i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513"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Environment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0" u="none" cap="small" dirty="0" smtClean="0">
                          <a:latin typeface="Calibri" panose="020F0502020204030204" pitchFamily="34" charset="0"/>
                        </a:rPr>
                        <a:t>Model</a:t>
                      </a:r>
                      <a:endParaRPr lang="en-US" sz="900" i="0" u="none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30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latin typeface="Calibri" panose="020F0502020204030204" pitchFamily="34" charset="0"/>
                        </a:rPr>
                        <a:t>MMOD</a:t>
                      </a:r>
                      <a:endParaRPr lang="en-US" sz="9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MEM Ver. 3.0</a:t>
                      </a:r>
                      <a:endParaRPr lang="en-US" sz="90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69731"/>
              </p:ext>
            </p:extLst>
          </p:nvPr>
        </p:nvGraphicFramePr>
        <p:xfrm>
          <a:off x="7783494" y="5130046"/>
          <a:ext cx="2560320" cy="114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642">
                <a:tc>
                  <a:txBody>
                    <a:bodyPr/>
                    <a:lstStyle/>
                    <a:p>
                      <a:r>
                        <a:rPr lang="en-US" sz="900" b="1" i="1" cap="small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Notes</a:t>
                      </a:r>
                      <a:endParaRPr lang="en-US" sz="900" b="1" i="1" cap="small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42">
                <a:tc>
                  <a:txBody>
                    <a:bodyPr/>
                    <a:lstStyle/>
                    <a:p>
                      <a:pPr marL="53975" indent="-53975" algn="l"/>
                      <a:r>
                        <a:rPr lang="en-US" sz="900" i="0" u="none" cap="none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900" i="0" u="non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“Typical” mission of orbit type (e.g. LEO, PEO, MEO, GEO, HEO, … ).</a:t>
                      </a:r>
                    </a:p>
                    <a:p>
                      <a:pPr algn="l"/>
                      <a:r>
                        <a:rPr lang="en-US" sz="900" i="0" u="none" cap="none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900" i="0" u="non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Confidence level of 75%? 95% Other?</a:t>
                      </a:r>
                    </a:p>
                    <a:p>
                      <a:pPr algn="l"/>
                      <a:r>
                        <a:rPr lang="en-US" sz="900" i="0" u="none" cap="none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900" i="0" u="non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Whichever is worse; typically via SPENVIS.</a:t>
                      </a:r>
                    </a:p>
                    <a:p>
                      <a:pPr algn="l"/>
                      <a:r>
                        <a:rPr lang="en-US" sz="900" i="0" u="none" cap="none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900" i="0" u="non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Dose at box level unless critical need.</a:t>
                      </a:r>
                    </a:p>
                    <a:p>
                      <a:pPr algn="l"/>
                      <a:r>
                        <a:rPr lang="en-US" sz="900" i="0" u="none" cap="none" baseline="30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900" i="0" u="none" cap="none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 other standard.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49494"/>
              </p:ext>
            </p:extLst>
          </p:nvPr>
        </p:nvGraphicFramePr>
        <p:xfrm>
          <a:off x="6312367" y="5130046"/>
          <a:ext cx="118618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3642">
                <a:tc>
                  <a:txBody>
                    <a:bodyPr/>
                    <a:lstStyle/>
                    <a:p>
                      <a:r>
                        <a:rPr lang="en-US" sz="900" b="1" i="1" cap="small" dirty="0" smtClean="0">
                          <a:latin typeface="Calibri" panose="020F0502020204030204" pitchFamily="34" charset="0"/>
                        </a:rPr>
                        <a:t>Key</a:t>
                      </a:r>
                      <a:endParaRPr lang="en-US" sz="900" b="1" i="1" cap="small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42">
                <a:tc>
                  <a:txBody>
                    <a:bodyPr/>
                    <a:lstStyle/>
                    <a:p>
                      <a:pPr algn="l"/>
                      <a:r>
                        <a:rPr lang="en-US" sz="900" i="0" u="none" cap="none" baseline="0" dirty="0" smtClean="0">
                          <a:solidFill>
                            <a:srgbClr val="92D050"/>
                          </a:solidFill>
                          <a:latin typeface="Calibri" panose="020F0502020204030204" pitchFamily="34" charset="0"/>
                        </a:rPr>
                        <a:t>Climatological model</a:t>
                      </a:r>
                      <a:endParaRPr lang="en-US" sz="900" i="0" u="none" cap="none" baseline="0" dirty="0">
                        <a:solidFill>
                          <a:srgbClr val="92D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42">
                <a:tc>
                  <a:txBody>
                    <a:bodyPr/>
                    <a:lstStyle/>
                    <a:p>
                      <a:pPr algn="l"/>
                      <a:r>
                        <a:rPr lang="en-US" sz="900" cap="none" baseline="0" dirty="0" smtClean="0">
                          <a:solidFill>
                            <a:srgbClr val="3E8EDE"/>
                          </a:solidFill>
                          <a:latin typeface="Calibri" panose="020F0502020204030204" pitchFamily="34" charset="0"/>
                        </a:rPr>
                        <a:t>Engineering tool</a:t>
                      </a:r>
                      <a:endParaRPr lang="en-US" sz="900" cap="none" baseline="0" dirty="0">
                        <a:solidFill>
                          <a:srgbClr val="3E8EDE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42">
                <a:tc>
                  <a:txBody>
                    <a:bodyPr/>
                    <a:lstStyle/>
                    <a:p>
                      <a:pPr algn="l"/>
                      <a:r>
                        <a:rPr lang="en-US" sz="900" cap="none" baseline="0" dirty="0" smtClean="0">
                          <a:solidFill>
                            <a:srgbClr val="FF33CC"/>
                          </a:solidFill>
                          <a:latin typeface="Calibri" panose="020F0502020204030204" pitchFamily="34" charset="0"/>
                        </a:rPr>
                        <a:t>Design standard</a:t>
                      </a:r>
                      <a:endParaRPr lang="en-US" sz="900" cap="none" baseline="0" dirty="0">
                        <a:solidFill>
                          <a:srgbClr val="FF33CC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ontent Placeholder 1"/>
          <p:cNvSpPr>
            <a:spLocks noGrp="1"/>
          </p:cNvSpPr>
          <p:nvPr>
            <p:ph idx="4294967295"/>
          </p:nvPr>
        </p:nvSpPr>
        <p:spPr>
          <a:xfrm>
            <a:off x="6052720" y="1181100"/>
            <a:ext cx="5504282" cy="41654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considers a Class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(Class V) mission at LEO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 of a Class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(Class V) mission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risk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acceptability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critical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national significance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or demonstration payload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acquisition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1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mission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 w/ no launch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D (Class V) does not imply hazards are ignored but rather “appropriately tailored”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Reliance on infrequently-updated standards &amp; handbooks for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charging</a:t>
            </a:r>
            <a:endParaRPr lang="en-US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355" y="6227484"/>
            <a:ext cx="4513645" cy="276999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J. Likar (2023)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Hopes and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dreams (including SEESAW recommendations)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350000" y="1179514"/>
            <a:ext cx="4889500" cy="521366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number of threads (see following chart) were extracted from the Space Environment Engineering and Science Applications Workshops (SEESAW)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5-8 September 2018 (Boulder, CO)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12-16 September 2022 (Laurel, MD)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SEESAW proceedings were organized by topics: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charging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charging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Event Effects (SEE)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Ionizing Dose and Displacement Damage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/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Nowcast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note, there is (was) no explicit “LEO radiation” topic wherefore highlights / hot takes have been extracted from the topical areas listed above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/ corrections / clarifications are most appreciated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2700"/>
          <a:stretch/>
        </p:blipFill>
        <p:spPr>
          <a:xfrm>
            <a:off x="1004571" y="2909810"/>
            <a:ext cx="4996180" cy="119603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867" t="21012" r="13486" b="30282"/>
          <a:stretch/>
        </p:blipFill>
        <p:spPr>
          <a:xfrm>
            <a:off x="1004570" y="1179514"/>
            <a:ext cx="4996180" cy="165873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952500" y="4177410"/>
            <a:ext cx="5048250" cy="2323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93738" indent="-24606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.AppleSystemUIFont" charset="-120"/>
              <a:buChar char="-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50938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Wingdings" charset="2"/>
              <a:buChar char="§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6550" indent="-227013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80000"/>
              <a:buFont typeface="Courier New" charset="0"/>
              <a:buChar char="o"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6375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pLEO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-specific notes / items (2022)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latency poor (~100 minutes old)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Sensor orientation at low L (avoid SEM-2)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tailorable RHA; legacy style RLAT not feasible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just use drift kinetic plasma models; need MIT coupling physics</a:t>
            </a:r>
          </a:p>
        </p:txBody>
      </p:sp>
    </p:spTree>
    <p:extLst>
      <p:ext uri="{BB962C8B-B14F-4D97-AF65-F5344CB8AC3E}">
        <p14:creationId xmlns:p14="http://schemas.microsoft.com/office/powerpoint/2010/main" val="3508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Hopes and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dreams (including SEESAW recommendations)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EF0557-557E-4E05-A15C-E44F5A05222A}" type="datetime3">
              <a:rPr lang="en-US" smtClean="0"/>
              <a:t>23 October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52500" y="1179514"/>
            <a:ext cx="10287000" cy="532096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Anomaly attribution, triage, forensics, … , can we attribute root cause to SEE or ESD?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Spacecraft charging (not just surface charging and not just in the Aurora)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is not just an SAA item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Attribution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RRC determination may be in the absence of detailed design / anomaly information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coverage electron model (300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10 MeV) coupled w/ time integrated charging code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charging data gaps Jason2 AMBER / AMBRE, ISS FPMU &amp; POES /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MetOp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Localized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nowcast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forecast) plot(s) for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auroral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 &amp; Field Aligned Currents (FAC)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Worst-case plasma parameters for V&amp;V in addition to more generalized hazard indicators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charging (especially) is so very target vehicle dependent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Localized (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nowcast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forecast) insights into geomagnetic collapse (impacts on proton / GCR driven SEE)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look geomagnetic cutoff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Nowcasting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forecasting not enough but coupled with meaningful comparisons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to regional history (e.g. confidence levels)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to asset history since launch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data assimilation into climatological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data coverage at LEO (and elsewhere); low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SWaP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instrumentation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LEO specific data &amp; models to include atmospheric density, AO &amp; MMOD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L-PowerPoint-Theme_light">
  <a:themeElements>
    <a:clrScheme name="Custom 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7" id="{D5AB2CCB-F734-094D-822F-E895E5EA6644}" vid="{E1837D55-A0FF-BB4B-B466-BB2DCD3B40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5e5edfd3ff4647b6398a429cc3de810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b0baf92c7a4c4eedf4e3329f85509741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D40F77-8A3D-42C1-A42A-4523542BD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B476B-CD8A-49EB-9796-541DDF5EF900}">
  <ds:schemaRefs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96FBC9-784B-43FA-9D6B-E8D2B98C1D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Extended-Template_Light-Theme_16x9</Template>
  <TotalTime>9000</TotalTime>
  <Words>1574</Words>
  <Application>Microsoft Office PowerPoint</Application>
  <PresentationFormat>Widescreen</PresentationFormat>
  <Paragraphs>357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.AppleSystemUIFont</vt:lpstr>
      <vt:lpstr>Arial</vt:lpstr>
      <vt:lpstr>Calibri</vt:lpstr>
      <vt:lpstr>Cambria Math</vt:lpstr>
      <vt:lpstr>Courier New</vt:lpstr>
      <vt:lpstr>Helvetica</vt:lpstr>
      <vt:lpstr>Myriad Pro</vt:lpstr>
      <vt:lpstr>Wingdings</vt:lpstr>
      <vt:lpstr>APL-PowerPoint-Theme_light</vt:lpstr>
      <vt:lpstr>Current radiation products LEO radiation overview and effects</vt:lpstr>
      <vt:lpstr>Overview (reminder) of space environment hazards / threats</vt:lpstr>
      <vt:lpstr>LEO invites innovation</vt:lpstr>
      <vt:lpstr>Current state</vt:lpstr>
      <vt:lpstr>Error rate determination (simple view)</vt:lpstr>
      <vt:lpstr>Environment requirements definition</vt:lpstr>
      <vt:lpstr>Hopes and dreams (including SEESAW recommendations)</vt:lpstr>
      <vt:lpstr>Hopes and dreams (including SEESAW recommendations)</vt:lpstr>
      <vt:lpstr>PowerPoint Presentation</vt:lpstr>
    </vt:vector>
  </TitlesOfParts>
  <Manager/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Likar, Justin J.</dc:creator>
  <cp:keywords/>
  <dc:description>Version 1.0</dc:description>
  <cp:lastModifiedBy>Likar, Justin J.</cp:lastModifiedBy>
  <cp:revision>265</cp:revision>
  <cp:lastPrinted>2017-08-24T18:44:08Z</cp:lastPrinted>
  <dcterms:created xsi:type="dcterms:W3CDTF">2021-10-19T16:55:58Z</dcterms:created>
  <dcterms:modified xsi:type="dcterms:W3CDTF">2023-10-23T23:16:38Z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