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9" r:id="rId2"/>
    <p:sldId id="260" r:id="rId3"/>
    <p:sldId id="300" r:id="rId4"/>
    <p:sldId id="305" r:id="rId5"/>
    <p:sldId id="313" r:id="rId6"/>
    <p:sldId id="325" r:id="rId7"/>
    <p:sldId id="326" r:id="rId8"/>
    <p:sldId id="32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A8C4-64DE-4DB5-93AB-EC2A5A58FF69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0D8A0-BD4D-45FF-B26A-AB985A7D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7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09968-2EBE-41C3-89CB-5F75AED133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3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4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3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5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E31FA9-9A90-4DD3-85B8-D6EB4CDBD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1021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CC6DDC-6842-4DC1-9DA3-D112C51E4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" y="176205"/>
            <a:ext cx="1084755" cy="70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20770-43E9-478F-AA92-E31B6771A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1227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BEF235-76DE-4EB0-A6CE-F0D8453319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" y="262605"/>
            <a:ext cx="1084755" cy="70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69192F-B7EB-4373-A573-285887F908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022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31CFF-282F-43A6-87F0-92E1022CF1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" y="169005"/>
            <a:ext cx="1084755" cy="70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9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7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4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6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95810-BD0D-4F30-ACEA-A195648CC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59" y="1299819"/>
            <a:ext cx="10741241" cy="21786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NAIRAS Atmospheric and Space Radiation Environment Model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1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0ED4BC-BD82-75F4-DBFE-583E3C33D3C9}"/>
              </a:ext>
            </a:extLst>
          </p:cNvPr>
          <p:cNvSpPr txBox="1">
            <a:spLocks/>
          </p:cNvSpPr>
          <p:nvPr/>
        </p:nvSpPr>
        <p:spPr>
          <a:xfrm>
            <a:off x="446337" y="3568533"/>
            <a:ext cx="10979220" cy="1509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b="1" dirty="0"/>
              <a:t>Christopher J. Mertens</a:t>
            </a:r>
            <a:endParaRPr lang="en-US" sz="2800" baseline="30000" dirty="0"/>
          </a:p>
          <a:p>
            <a:pPr algn="ctr"/>
            <a:r>
              <a:rPr lang="en-US" sz="2800" i="1" dirty="0"/>
              <a:t>NASA Langley Research Center, Hampton, VA, USA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2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233" y="221612"/>
            <a:ext cx="7886700" cy="701731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NAIRAS Model</a:t>
            </a:r>
          </a:p>
        </p:txBody>
      </p:sp>
      <p:sp>
        <p:nvSpPr>
          <p:cNvPr id="9" name="Content Placeholder 3"/>
          <p:cNvSpPr txBox="1">
            <a:spLocks noGrp="1"/>
          </p:cNvSpPr>
          <p:nvPr>
            <p:ph sz="half" idx="1"/>
          </p:nvPr>
        </p:nvSpPr>
        <p:spPr>
          <a:xfrm>
            <a:off x="284085" y="1109710"/>
            <a:ext cx="7111014" cy="5526680"/>
          </a:xfrm>
          <a:prstGeom prst="rect">
            <a:avLst/>
          </a:prstGeom>
          <a:noFill/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Nowcast of Aerospace Ionizing </a:t>
            </a:r>
            <a:r>
              <a:rPr lang="en-US" b="1" dirty="0" err="1"/>
              <a:t>RAdiation</a:t>
            </a:r>
            <a:r>
              <a:rPr lang="en-US" b="1" dirty="0"/>
              <a:t> System (NAIRAS) Model</a:t>
            </a:r>
            <a:endParaRPr lang="en-US" dirty="0"/>
          </a:p>
          <a:p>
            <a:pPr lvl="1"/>
            <a:r>
              <a:rPr lang="en-US" dirty="0"/>
              <a:t>Running in real-time on NASA computer cluster since 2011, aviation radiation results hosted publicly on Space Environment Technologies</a:t>
            </a:r>
            <a:r>
              <a:rPr lang="en-US" b="1" dirty="0"/>
              <a:t> </a:t>
            </a:r>
            <a:r>
              <a:rPr lang="en-US" dirty="0"/>
              <a:t>server/website</a:t>
            </a:r>
            <a:endParaRPr lang="en-US" b="1" dirty="0"/>
          </a:p>
          <a:p>
            <a:pPr lvl="1"/>
            <a:r>
              <a:rPr lang="en-US" dirty="0"/>
              <a:t>Running in real-time at Community Coordinated Modeling Center (CCMC)</a:t>
            </a:r>
            <a:r>
              <a:rPr lang="en-US" b="1" dirty="0"/>
              <a:t> </a:t>
            </a:r>
            <a:r>
              <a:rPr lang="en-US" dirty="0"/>
              <a:t>since 2020</a:t>
            </a:r>
          </a:p>
          <a:p>
            <a:r>
              <a:rPr lang="en-US" b="1" dirty="0"/>
              <a:t>Key (Vintage) Model Features</a:t>
            </a:r>
            <a:endParaRPr lang="en-US" dirty="0"/>
          </a:p>
          <a:p>
            <a:pPr lvl="1"/>
            <a:r>
              <a:rPr lang="en-US" dirty="0"/>
              <a:t>Physics-based </a:t>
            </a:r>
            <a:r>
              <a:rPr lang="en-US" b="1" dirty="0"/>
              <a:t>HZETRN </a:t>
            </a:r>
            <a:r>
              <a:rPr lang="en-US" dirty="0"/>
              <a:t>(High Charge (Z) and Energy </a:t>
            </a:r>
            <a:r>
              <a:rPr lang="en-US" dirty="0" err="1"/>
              <a:t>TRaNsport</a:t>
            </a:r>
            <a:r>
              <a:rPr lang="en-US" dirty="0"/>
              <a:t>) code</a:t>
            </a:r>
          </a:p>
          <a:p>
            <a:pPr lvl="1"/>
            <a:r>
              <a:rPr lang="en-US" dirty="0"/>
              <a:t>Real-time inclusion of solar energetic particle (</a:t>
            </a:r>
            <a:r>
              <a:rPr lang="en-US" b="1" dirty="0"/>
              <a:t>SEP</a:t>
            </a:r>
            <a:r>
              <a:rPr lang="en-US" dirty="0"/>
              <a:t>) radiation</a:t>
            </a:r>
          </a:p>
          <a:p>
            <a:pPr lvl="1"/>
            <a:r>
              <a:rPr lang="en-US" dirty="0"/>
              <a:t>Real-time solar-magnetospheric  effects on radiation (cutoff model </a:t>
            </a:r>
            <a:r>
              <a:rPr lang="en-US" i="1" dirty="0"/>
              <a:t>by Kress et al. </a:t>
            </a:r>
            <a:r>
              <a:rPr lang="en-US" dirty="0"/>
              <a:t>[</a:t>
            </a:r>
            <a:r>
              <a:rPr lang="en-US" i="1" dirty="0"/>
              <a:t>2004, 2010</a:t>
            </a:r>
            <a:r>
              <a:rPr lang="en-US" dirty="0"/>
              <a:t>])</a:t>
            </a:r>
          </a:p>
          <a:p>
            <a:r>
              <a:rPr lang="en-US" b="1" dirty="0"/>
              <a:t>New/Current Model Developments </a:t>
            </a:r>
            <a:endParaRPr lang="en-US" dirty="0"/>
          </a:p>
          <a:p>
            <a:pPr lvl="1"/>
            <a:r>
              <a:rPr lang="en-US" dirty="0"/>
              <a:t>Extend from atmosphere to space environment, now including trapped protons (</a:t>
            </a:r>
            <a:r>
              <a:rPr lang="en-US" b="1" dirty="0"/>
              <a:t>TRP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SEP heavy-ions (Z=2-92, A=4-238) added</a:t>
            </a:r>
          </a:p>
          <a:p>
            <a:pPr lvl="1"/>
            <a:r>
              <a:rPr lang="en-US" dirty="0"/>
              <a:t>Single-Event Effects (</a:t>
            </a:r>
            <a:r>
              <a:rPr lang="en-US" b="1" dirty="0"/>
              <a:t>SEE</a:t>
            </a:r>
            <a:r>
              <a:rPr lang="en-US" dirty="0"/>
              <a:t>) radiation risk assessment quantities added </a:t>
            </a:r>
          </a:p>
          <a:p>
            <a:pPr lvl="1"/>
            <a:r>
              <a:rPr lang="en-US" dirty="0"/>
              <a:t>Run-on-Request (</a:t>
            </a:r>
            <a:r>
              <a:rPr lang="en-US" b="1" dirty="0" err="1"/>
              <a:t>RoR</a:t>
            </a:r>
            <a:r>
              <a:rPr lang="en-US" dirty="0"/>
              <a:t>) @ CCMC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2</a:t>
            </a:fld>
            <a:endParaRPr lang="en-US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36" y="1209622"/>
            <a:ext cx="3427872" cy="505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5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6F51-E2C6-4794-8835-D90C9911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171" y="-14978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Real-Time NAIRAS @ CCMC</a:t>
            </a:r>
            <a:endParaRPr lang="en-US" dirty="0"/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635DA6-3EB6-44CA-9C1E-78A7DBC03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68" y="1411555"/>
            <a:ext cx="8677019" cy="488082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57F6B-0B86-4B50-B160-22386022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A127-E978-4C30-9C9C-219D0D6A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077F1-0786-42D6-B5EA-EA06F235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7F0CF-FDCF-4CE9-989F-BCA1D7036315}"/>
              </a:ext>
            </a:extLst>
          </p:cNvPr>
          <p:cNvSpPr txBox="1"/>
          <p:nvPr/>
        </p:nvSpPr>
        <p:spPr>
          <a:xfrm>
            <a:off x="3423819" y="1074197"/>
            <a:ext cx="550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CCMC Integrated Space Weather Analysis (</a:t>
            </a:r>
            <a:r>
              <a:rPr lang="en-US" b="1" dirty="0" err="1"/>
              <a:t>iSWA</a:t>
            </a:r>
            <a:r>
              <a:rPr lang="en-US" b="1" dirty="0"/>
              <a:t>) System</a:t>
            </a:r>
          </a:p>
        </p:txBody>
      </p:sp>
    </p:spTree>
    <p:extLst>
      <p:ext uri="{BB962C8B-B14F-4D97-AF65-F5344CB8AC3E}">
        <p14:creationId xmlns:p14="http://schemas.microsoft.com/office/powerpoint/2010/main" val="339068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6F41-834A-3507-3A36-17FEB691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780" y="164869"/>
            <a:ext cx="10515600" cy="67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NAIRAS Run-on-Request (</a:t>
            </a:r>
            <a:r>
              <a:rPr lang="en-US" b="1" dirty="0" err="1">
                <a:solidFill>
                  <a:schemeClr val="bg1"/>
                </a:solidFill>
              </a:rPr>
              <a:t>RoR</a:t>
            </a:r>
            <a:r>
              <a:rPr lang="en-US" b="1" dirty="0">
                <a:solidFill>
                  <a:schemeClr val="bg1"/>
                </a:solidFill>
              </a:rPr>
              <a:t>) User Input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5A053-B477-3447-808B-60F87C91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A0F9E-0B45-05A7-76A4-9D884B4B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4E533-8648-9870-E370-1B4744F9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915659-1FB9-2C7F-0B03-72FDA2E30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583388"/>
              </p:ext>
            </p:extLst>
          </p:nvPr>
        </p:nvGraphicFramePr>
        <p:xfrm>
          <a:off x="1108391" y="1651247"/>
          <a:ext cx="9669100" cy="4554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1840">
                  <a:extLst>
                    <a:ext uri="{9D8B030D-6E8A-4147-A177-3AD203B41FA5}">
                      <a16:colId xmlns:a16="http://schemas.microsoft.com/office/drawing/2014/main" val="3560181763"/>
                    </a:ext>
                  </a:extLst>
                </a:gridCol>
                <a:gridCol w="1381806">
                  <a:extLst>
                    <a:ext uri="{9D8B030D-6E8A-4147-A177-3AD203B41FA5}">
                      <a16:colId xmlns:a16="http://schemas.microsoft.com/office/drawing/2014/main" val="2177853474"/>
                    </a:ext>
                  </a:extLst>
                </a:gridCol>
                <a:gridCol w="2762727">
                  <a:extLst>
                    <a:ext uri="{9D8B030D-6E8A-4147-A177-3AD203B41FA5}">
                      <a16:colId xmlns:a16="http://schemas.microsoft.com/office/drawing/2014/main" val="138343486"/>
                    </a:ext>
                  </a:extLst>
                </a:gridCol>
                <a:gridCol w="2762727">
                  <a:extLst>
                    <a:ext uri="{9D8B030D-6E8A-4147-A177-3AD203B41FA5}">
                      <a16:colId xmlns:a16="http://schemas.microsoft.com/office/drawing/2014/main" val="1438668257"/>
                    </a:ext>
                  </a:extLst>
                </a:gridCol>
              </a:tblGrid>
              <a:tr h="2452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Run Option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Output Quantities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User Input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1587592"/>
                  </a:ext>
                </a:extLst>
              </a:tr>
              <a:tr h="7611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Global Dosimetric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Absorbed dose in silicon, absorbed dose in tissue, dose equivalent, ambient dose equivalent, effective dose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Start/End Date-Time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455105"/>
                  </a:ext>
                </a:extLst>
              </a:tr>
              <a:tr h="503219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Flight Trajectory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Dosimetric &amp; Flux/Fluence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Trajectory file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8379588"/>
                  </a:ext>
                </a:extLst>
              </a:tr>
              <a:tr h="503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Dosimetric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Same as global run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Shielding depths for dosimetric calculations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2479531"/>
                  </a:ext>
                </a:extLst>
              </a:tr>
              <a:tr h="503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Flux/Fluence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Shielding depths for flux/fluence calculations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984901"/>
                  </a:ext>
                </a:extLst>
              </a:tr>
              <a:tr h="1019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Integral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GCR/SEP LET (linear energy transfer)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SEP proton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TRP proton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Lower LET/energy bounds of integral quantity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8228835"/>
                  </a:ext>
                </a:extLst>
              </a:tr>
              <a:tr h="1019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Differential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GCR/SEP LET (linear energy transfer)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SEP proton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TRP proton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N/A (full model differential spectra written to output)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1057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5279903-2280-5771-B813-37C7C40DB5FD}"/>
              </a:ext>
            </a:extLst>
          </p:cNvPr>
          <p:cNvSpPr txBox="1"/>
          <p:nvPr/>
        </p:nvSpPr>
        <p:spPr>
          <a:xfrm>
            <a:off x="2563426" y="1189582"/>
            <a:ext cx="7065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RoR</a:t>
            </a:r>
            <a:r>
              <a:rPr lang="en-US" sz="24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Capability Summary and Description</a:t>
            </a:r>
            <a:endParaRPr lang="en-US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0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F5E2D-F05C-4E4F-A6C0-A525E1B52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02" y="133245"/>
            <a:ext cx="10515600" cy="6891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Dec 2006 SEP Events: ISS Radiation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0C1AE-4332-4252-976C-F289436D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68021-A123-4227-B6BC-0EA141A2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B9B33-231C-441E-A9C3-B949BE3A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03B48658-30F8-426A-BB6A-62D081405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8842" r="5633" b="8157"/>
          <a:stretch/>
        </p:blipFill>
        <p:spPr>
          <a:xfrm>
            <a:off x="2337418" y="1284836"/>
            <a:ext cx="3266983" cy="2452488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431A69E1-DEEC-466D-AB9B-E73766D88A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t="2982" r="6399" b="6861"/>
          <a:stretch/>
        </p:blipFill>
        <p:spPr>
          <a:xfrm>
            <a:off x="6504372" y="1094153"/>
            <a:ext cx="3266983" cy="2603033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C0E4CB4C-A3E1-465B-B9CF-6F8BA9BA23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t="8691" r="3752" b="7395"/>
          <a:stretch/>
        </p:blipFill>
        <p:spPr>
          <a:xfrm>
            <a:off x="2445614" y="4141386"/>
            <a:ext cx="3158786" cy="2238789"/>
          </a:xfrm>
          <a:prstGeom prst="rect">
            <a:avLst/>
          </a:prstGeom>
        </p:spPr>
      </p:pic>
      <p:pic>
        <p:nvPicPr>
          <p:cNvPr id="14" name="Picture 13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87A9DAA0-17A7-472B-B9BE-ACE0DAA0B4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8238" r="5751" b="8310"/>
          <a:stretch/>
        </p:blipFill>
        <p:spPr>
          <a:xfrm>
            <a:off x="6660190" y="4110361"/>
            <a:ext cx="3266982" cy="23805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D6A068-82B9-4915-A485-E347A73284F2}"/>
              </a:ext>
            </a:extLst>
          </p:cNvPr>
          <p:cNvSpPr txBox="1"/>
          <p:nvPr/>
        </p:nvSpPr>
        <p:spPr>
          <a:xfrm>
            <a:off x="3329690" y="3746204"/>
            <a:ext cx="137409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Al Shielding: 50 g/cm</a:t>
            </a:r>
            <a:r>
              <a:rPr lang="en-US" sz="1000" b="1" baseline="300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A3F178-210B-4F8B-8B06-A54B443FC383}"/>
              </a:ext>
            </a:extLst>
          </p:cNvPr>
          <p:cNvSpPr txBox="1"/>
          <p:nvPr/>
        </p:nvSpPr>
        <p:spPr>
          <a:xfrm>
            <a:off x="7636557" y="3657552"/>
            <a:ext cx="128592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Al Shielding: 4 g/cm</a:t>
            </a:r>
            <a:r>
              <a:rPr lang="en-US" sz="1000" b="1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1216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FFE9-6BDB-9F7F-CC7B-69163CF0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637" y="240838"/>
            <a:ext cx="10515600" cy="5581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NAIRAS/ARMAS ISS Comparison (Oct 6,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B9C7C-DAC6-6B19-AB98-3C7BFA01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5" y="4421082"/>
            <a:ext cx="10515600" cy="1766656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/>
              <a:t>NAIRAS underestimates ARMAS within 30% for GCR, except sometimes at high-latitude …</a:t>
            </a:r>
          </a:p>
          <a:p>
            <a:r>
              <a:rPr lang="en-US" dirty="0"/>
              <a:t>… NAIRAS underestimation of ARMAS at high-latitude likely due to outer-belt electrons</a:t>
            </a:r>
          </a:p>
          <a:p>
            <a:r>
              <a:rPr lang="en-US" dirty="0"/>
              <a:t>NAIRAS overestimate ARMAS in SAA by factor 2</a:t>
            </a:r>
          </a:p>
          <a:p>
            <a:r>
              <a:rPr lang="en-US" dirty="0"/>
              <a:t>NAIRAS overestimate ARMAS accumulated daily dose by 60%, which is consistent with the other 208 days of ARMAS data on ISS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40BEF-74AF-C76B-186E-A1BAD28B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F38DB-953B-11EF-CEED-6177BA0ED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E1BC6-B0D8-AA1E-8369-56748DFE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8" descr="A picture containing shape&#10;&#10;Description automatically generated">
            <a:extLst>
              <a:ext uri="{FF2B5EF4-FFF2-40B4-BE49-F238E27FC236}">
                <a16:creationId xmlns:a16="http://schemas.microsoft.com/office/drawing/2014/main" id="{FB19C74C-1A3F-5263-1878-6754B2948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5" y="1170535"/>
            <a:ext cx="11307127" cy="287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0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368A8-2D2E-320B-8910-D94F8A03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127" y="231961"/>
            <a:ext cx="10515600" cy="5670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NAIRAS/BIRD Comparison on NASA EFT-1 Flight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D5BC2-755B-8A12-CA1B-00479C94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44" y="1262896"/>
            <a:ext cx="6041540" cy="488598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NASA Orion Exploration Flight Test-1 (EFT-1)</a:t>
            </a:r>
          </a:p>
          <a:p>
            <a:pPr marL="457200" lvl="1">
              <a:buFont typeface="Courier New" panose="02070309020205020404" pitchFamily="49" charset="0"/>
              <a:buChar char="o"/>
            </a:pPr>
            <a:r>
              <a:rPr lang="en-US" dirty="0"/>
              <a:t>Unmanned flight of NASA Orion Multi-Purpose Crew Vehicle (MPCV)</a:t>
            </a:r>
          </a:p>
          <a:p>
            <a:pPr marL="457200" lvl="1">
              <a:buFont typeface="Courier New" panose="02070309020205020404" pitchFamily="49" charset="0"/>
              <a:buChar char="o"/>
            </a:pPr>
            <a:r>
              <a:rPr lang="en-US" dirty="0"/>
              <a:t>Orbital inclination: 28.6 degree</a:t>
            </a:r>
          </a:p>
          <a:p>
            <a:r>
              <a:rPr lang="en-US" b="1" dirty="0"/>
              <a:t>Battery-operated Independent Radiation Detector (BIRD)</a:t>
            </a:r>
          </a:p>
          <a:p>
            <a:pPr marL="457200" lvl="1">
              <a:buFont typeface="Courier New" panose="02070309020205020404" pitchFamily="49" charset="0"/>
              <a:buChar char="o"/>
            </a:pPr>
            <a:r>
              <a:rPr lang="en-US" dirty="0"/>
              <a:t>Two BIRD active semiconductor detectors (called Left/Right): </a:t>
            </a:r>
            <a:r>
              <a:rPr lang="en-US" dirty="0" err="1"/>
              <a:t>Timepix</a:t>
            </a:r>
            <a:r>
              <a:rPr lang="en-US" dirty="0"/>
              <a:t> technology</a:t>
            </a:r>
          </a:p>
          <a:p>
            <a:pPr marL="457200" lvl="1">
              <a:buFont typeface="Courier New" panose="02070309020205020404" pitchFamily="49" charset="0"/>
              <a:buChar char="o"/>
            </a:pPr>
            <a:r>
              <a:rPr lang="en-US" dirty="0"/>
              <a:t>Data analysis algorithm converts dose in silicon to dose in water (proxy for tissue) </a:t>
            </a:r>
            <a:endParaRPr lang="en-US" b="1" dirty="0"/>
          </a:p>
          <a:p>
            <a:r>
              <a:rPr lang="en-US" b="1" dirty="0"/>
              <a:t>NAIRAS/BIRD Comparison</a:t>
            </a:r>
          </a:p>
          <a:p>
            <a:pPr marL="457200" lvl="1">
              <a:buFont typeface="Courier New" panose="02070309020205020404" pitchFamily="49" charset="0"/>
              <a:buChar char="o"/>
            </a:pPr>
            <a:r>
              <a:rPr lang="en-US" dirty="0"/>
              <a:t>NAIRAS underestimates BIRD by 60% in GCR region (before 14 UT) and TRP region (later than 14 UT)</a:t>
            </a:r>
          </a:p>
          <a:p>
            <a:pPr marL="457200" lvl="1">
              <a:buFont typeface="Courier New" panose="02070309020205020404" pitchFamily="49" charset="0"/>
              <a:buChar char="o"/>
            </a:pPr>
            <a:r>
              <a:rPr lang="en-US" dirty="0"/>
              <a:t>BIRD overestimates total flight dose of other onboard dosimeter systems by 20%. </a:t>
            </a:r>
          </a:p>
          <a:p>
            <a:pPr marL="457200" lvl="1">
              <a:buFont typeface="Courier New" panose="02070309020205020404" pitchFamily="49" charset="0"/>
              <a:buChar char="o"/>
            </a:pPr>
            <a:r>
              <a:rPr lang="en-US" dirty="0"/>
              <a:t>Considering BIRD biased by 20%, NAIRAS underestimates BIRD by 40%</a:t>
            </a:r>
          </a:p>
          <a:p>
            <a:pPr marL="457200" lvl="1">
              <a:buFont typeface="Courier New" panose="02070309020205020404" pitchFamily="49" charset="0"/>
              <a:buChar char="o"/>
            </a:pPr>
            <a:r>
              <a:rPr lang="en-US" dirty="0"/>
              <a:t>NAIRAS uncertainty for GCR known to be within 30%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D9B93-3694-E4AC-888F-1D9D9729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5958B-1F37-2F43-8C67-7D08764D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9B33D-FEC4-A7B0-95EB-B3429A88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8" descr="Chart, histogram&#10;&#10;Description automatically generated">
            <a:extLst>
              <a:ext uri="{FF2B5EF4-FFF2-40B4-BE49-F238E27FC236}">
                <a16:creationId xmlns:a16="http://schemas.microsoft.com/office/drawing/2014/main" id="{2DD0B3DC-DD4B-A7F5-0F5D-905DACFA6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29" y="1074571"/>
            <a:ext cx="3993371" cy="2995028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5E9072F8-E42F-C3DC-A53C-746535C6C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21" y="4069599"/>
            <a:ext cx="3535834" cy="26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8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71C8-782F-371C-D7BA-C84279FE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291" y="249717"/>
            <a:ext cx="10515600" cy="5670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NAIRAS/</a:t>
            </a:r>
            <a:r>
              <a:rPr lang="en-US" b="1" dirty="0" err="1">
                <a:solidFill>
                  <a:schemeClr val="bg1"/>
                </a:solidFill>
              </a:rPr>
              <a:t>Liulin</a:t>
            </a:r>
            <a:r>
              <a:rPr lang="en-US" b="1" dirty="0">
                <a:solidFill>
                  <a:schemeClr val="bg1"/>
                </a:solidFill>
              </a:rPr>
              <a:t> ISS Comparison (June 2015 SEP)</a:t>
            </a:r>
          </a:p>
        </p:txBody>
      </p:sp>
      <p:pic>
        <p:nvPicPr>
          <p:cNvPr id="8" name="Content Placeholder 7" descr="A picture containing text, writing implement, pencil, stationary&#10;&#10;Description automatically generated">
            <a:extLst>
              <a:ext uri="{FF2B5EF4-FFF2-40B4-BE49-F238E27FC236}">
                <a16:creationId xmlns:a16="http://schemas.microsoft.com/office/drawing/2014/main" id="{83267A9D-16B2-DFB3-B255-6D58E9112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8406" r="7337" b="4247"/>
          <a:stretch/>
        </p:blipFill>
        <p:spPr>
          <a:xfrm>
            <a:off x="678464" y="1526959"/>
            <a:ext cx="10577286" cy="41458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32EB-BD85-3961-5389-DCB33304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27406-2991-D744-33C1-E281676B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NOAA Space Weather Prediction Testbed Satellite Exercise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B0DF7-2555-C269-906A-64C7E231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95810-BD0D-4F30-ACEA-A195648CC6BA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AA681-B353-3174-0264-5D3FB41797D4}"/>
              </a:ext>
            </a:extLst>
          </p:cNvPr>
          <p:cNvSpPr txBox="1"/>
          <p:nvPr/>
        </p:nvSpPr>
        <p:spPr>
          <a:xfrm>
            <a:off x="3202382" y="1191312"/>
            <a:ext cx="55236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/>
              <a:t>Liulin</a:t>
            </a:r>
            <a:r>
              <a:rPr lang="en-US" b="1" dirty="0"/>
              <a:t> dosimeter outside ISS on ESA EXPOSE-R2 Platform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0825FF-03AB-408A-4EF5-7710941C59A8}"/>
              </a:ext>
            </a:extLst>
          </p:cNvPr>
          <p:cNvSpPr txBox="1"/>
          <p:nvPr/>
        </p:nvSpPr>
        <p:spPr>
          <a:xfrm>
            <a:off x="4628076" y="5689447"/>
            <a:ext cx="23543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Al Shielding: 0.8 g/cm</a:t>
            </a:r>
            <a:r>
              <a:rPr lang="en-US" b="1" baseline="30000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8443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3790</TotalTime>
  <Words>628</Words>
  <Application>Microsoft Office PowerPoint</Application>
  <PresentationFormat>Widescreen</PresentationFormat>
  <Paragraphs>109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NAIRAS Atmospheric and Space Radiation Environment Model  </vt:lpstr>
      <vt:lpstr>NAIRAS Model</vt:lpstr>
      <vt:lpstr>Real-Time NAIRAS @ CCMC</vt:lpstr>
      <vt:lpstr>NAIRAS Run-on-Request (RoR) User Input</vt:lpstr>
      <vt:lpstr>Dec 2006 SEP Events: ISS Radiation</vt:lpstr>
      <vt:lpstr>NAIRAS/ARMAS ISS Comparison (Oct 6, 2022)</vt:lpstr>
      <vt:lpstr>NAIRAS/BIRD Comparison on NASA EFT-1 Flight </vt:lpstr>
      <vt:lpstr>NAIRAS/Liulin ISS Comparison (June 2015 SEP)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Mertens, Christopher J. (LARC-E303)</dc:creator>
  <cp:lastModifiedBy>Mertens, Christopher J. (LARC-D309)</cp:lastModifiedBy>
  <cp:revision>163</cp:revision>
  <dcterms:created xsi:type="dcterms:W3CDTF">2015-10-28T14:08:24Z</dcterms:created>
  <dcterms:modified xsi:type="dcterms:W3CDTF">2023-10-19T16:25:25Z</dcterms:modified>
</cp:coreProperties>
</file>