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74" r:id="rId3"/>
    <p:sldId id="266" r:id="rId4"/>
    <p:sldId id="275" r:id="rId5"/>
    <p:sldId id="276" r:id="rId6"/>
    <p:sldId id="273" r:id="rId7"/>
    <p:sldId id="278" r:id="rId8"/>
    <p:sldId id="277" r:id="rId9"/>
    <p:sldId id="279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an Rodriguez - NOAA Affiliat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3C8FDD-D72E-4711-AC2A-327FD9660E12}">
  <a:tblStyle styleId="{F23C8FDD-D72E-4711-AC2A-327FD9660E12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/>
          </a:solidFill>
        </a:fill>
      </a:tcStyle>
    </a:wholeTbl>
    <a:band1H>
      <a:tcTxStyle/>
      <a:tcStyle>
        <a:tcBdr/>
        <a:fill>
          <a:solidFill>
            <a:srgbClr val="E8ECF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ECF4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F81BD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8da866ee3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8da866ee3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ncei.noaa.gov/products/poes-space-environment-monitor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atdat.ngdc.noaa.gov/sem/poes/data/belt_indices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ncei.noaa.gov/products/poes-space-environment-monitor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550849"/>
            <a:ext cx="8520600" cy="10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Calibri"/>
                <a:ea typeface="Calibri"/>
                <a:cs typeface="Calibri"/>
                <a:sym typeface="Calibri"/>
              </a:rPr>
              <a:t>LEO Radiation Data Products From NOAA NCEI</a:t>
            </a:r>
            <a:endParaRPr sz="32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1649799"/>
            <a:ext cx="8520600" cy="13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64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Juan V. Rodriguez</a:t>
            </a: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lang="en" sz="164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38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Colorado Boulder, Cooperative Institute for Research in Environmental Sciences (CIRES)</a:t>
            </a:r>
            <a:endParaRPr sz="138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0773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83"/>
            </a:pPr>
            <a:r>
              <a:rPr lang="en" sz="138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NOAA National Centers for Environmental Information (NCEI) </a:t>
            </a:r>
            <a:endParaRPr sz="138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662361" y="3126149"/>
            <a:ext cx="5819279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SWPC Space Weather Prediction Testbed Satellite Exercise</a:t>
            </a:r>
            <a:endParaRPr sz="1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October 26, 2023</a:t>
            </a:r>
            <a:endParaRPr sz="1600"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100" y="4508825"/>
            <a:ext cx="1157673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81" y="4508113"/>
            <a:ext cx="548700" cy="54871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1593662" y="4154035"/>
            <a:ext cx="5956677" cy="63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 dirty="0">
                <a:solidFill>
                  <a:srgbClr val="0B57D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hlinkClick r:id="rId5"/>
              </a:rPr>
              <a:t>https://www.ncei.noaa.gov/products/poes-space-environment-monitor</a:t>
            </a:r>
            <a:endParaRPr lang="en-US" sz="1500" u="sng" dirty="0">
              <a:solidFill>
                <a:srgbClr val="0B57D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solidFill>
                  <a:srgbClr val="7030A0"/>
                </a:solidFill>
              </a:rPr>
              <a:t>ncei.info@noaa.gov</a:t>
            </a:r>
            <a:r>
              <a:rPr lang="en" b="1" dirty="0">
                <a:solidFill>
                  <a:srgbClr val="7030A0"/>
                </a:solidFill>
              </a:rPr>
              <a:t> </a:t>
            </a:r>
            <a:endParaRPr b="1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210747-5FC5-64BB-7AB2-FD1DC771C0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0338" y="3310709"/>
            <a:ext cx="1395000" cy="139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49D70B-8823-DDE1-4041-531974338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NOAA Space Environment Monitor (SEM-2)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16DD9C-E88D-721D-703A-7D54F0FF61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5" name="Google Shape;151;p3">
            <a:extLst>
              <a:ext uri="{FF2B5EF4-FFF2-40B4-BE49-F238E27FC236}">
                <a16:creationId xmlns:a16="http://schemas.microsoft.com/office/drawing/2014/main" id="{4B319857-78D4-EA4E-D7DF-2E3BA1C7FD6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9337" y="1299431"/>
            <a:ext cx="57023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52;p3">
            <a:extLst>
              <a:ext uri="{FF2B5EF4-FFF2-40B4-BE49-F238E27FC236}">
                <a16:creationId xmlns:a16="http://schemas.microsoft.com/office/drawing/2014/main" id="{6FA6961A-7F13-EFD4-D964-8D057C569C04}"/>
              </a:ext>
            </a:extLst>
          </p:cNvPr>
          <p:cNvSpPr txBox="1"/>
          <p:nvPr/>
        </p:nvSpPr>
        <p:spPr>
          <a:xfrm>
            <a:off x="557938" y="1017725"/>
            <a:ext cx="2836190" cy="1231066"/>
          </a:xfrm>
          <a:prstGeom prst="rect">
            <a:avLst/>
          </a:prstGeom>
          <a:solidFill>
            <a:srgbClr val="C4ED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Energy Detector (TED)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Eight electrostatic analyzers divided into two sets</a:t>
            </a:r>
            <a:r>
              <a:rPr lang="en-US" sz="1200" dirty="0"/>
              <a:t>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One set looks at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0º and one at 30º from zenith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0.05-20 keV/q electrons and ions</a:t>
            </a:r>
            <a:endParaRPr sz="1200" dirty="0"/>
          </a:p>
        </p:txBody>
      </p:sp>
      <p:sp>
        <p:nvSpPr>
          <p:cNvPr id="7" name="Google Shape;153;p3">
            <a:extLst>
              <a:ext uri="{FF2B5EF4-FFF2-40B4-BE49-F238E27FC236}">
                <a16:creationId xmlns:a16="http://schemas.microsoft.com/office/drawing/2014/main" id="{9811F171-88B7-9CDF-E3E5-F46A44A936D3}"/>
              </a:ext>
            </a:extLst>
          </p:cNvPr>
          <p:cNvSpPr txBox="1"/>
          <p:nvPr/>
        </p:nvSpPr>
        <p:spPr>
          <a:xfrm>
            <a:off x="5672337" y="1017725"/>
            <a:ext cx="3270633" cy="1015622"/>
          </a:xfrm>
          <a:prstGeom prst="rect">
            <a:avLst/>
          </a:prstGeom>
          <a:solidFill>
            <a:srgbClr val="C4ED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Medium Energy Proton and Electron Detector (MEPED)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electron telescopes: &gt;30 keV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proton telescopes: &gt;30 keV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Four omnidirectional detectors (&gt;16 MeV p+)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02402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POES/</a:t>
            </a:r>
            <a:r>
              <a:rPr lang="en" dirty="0" err="1"/>
              <a:t>Metop</a:t>
            </a:r>
            <a:r>
              <a:rPr lang="en" dirty="0"/>
              <a:t> Space Environment Monitor (SEM) Data</a:t>
            </a:r>
            <a:endParaRPr dirty="0"/>
          </a:p>
        </p:txBody>
      </p:sp>
      <p:sp>
        <p:nvSpPr>
          <p:cNvPr id="177" name="Google Shape;177;p23"/>
          <p:cNvSpPr txBox="1">
            <a:spLocks noGrp="1"/>
          </p:cNvSpPr>
          <p:nvPr>
            <p:ph type="body" idx="2"/>
          </p:nvPr>
        </p:nvSpPr>
        <p:spPr>
          <a:xfrm>
            <a:off x="5336858" y="857251"/>
            <a:ext cx="3684300" cy="40567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buSzPts val="935"/>
              <a:buNone/>
            </a:pPr>
            <a:r>
              <a:rPr lang="en" i="1" dirty="0"/>
              <a:t>Electron and Ion Fluxes: </a:t>
            </a:r>
            <a:endParaRPr i="1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buSzPts val="935"/>
              <a:buNone/>
            </a:pPr>
            <a:r>
              <a:rPr lang="en" dirty="0"/>
              <a:t>Electrons and ions: 0.05-20 keV/q (ESAs)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buSzPts val="935"/>
              <a:buNone/>
            </a:pPr>
            <a:r>
              <a:rPr lang="en" dirty="0"/>
              <a:t>Electrons: &gt;30 - &gt;300 keV (2 telescopes)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buSzPts val="935"/>
              <a:buNone/>
            </a:pPr>
            <a:r>
              <a:rPr lang="en" dirty="0"/>
              <a:t>Protons: 0.03-6.9 MeV &amp; &gt;6.9 MeV (2 telescopes) and &gt;16 - &gt;140 MeV (omnidirectional)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buSzPts val="935"/>
              <a:buNone/>
            </a:pPr>
            <a:r>
              <a:rPr lang="en" i="1" dirty="0"/>
              <a:t>Belt indices</a:t>
            </a:r>
            <a:r>
              <a:rPr lang="en" dirty="0"/>
              <a:t>: used for anomaly resolution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buSzPts val="935"/>
              <a:buNone/>
            </a:pPr>
            <a:r>
              <a:rPr lang="en" i="1" dirty="0"/>
              <a:t>Orbit:</a:t>
            </a:r>
            <a:r>
              <a:rPr lang="en" dirty="0"/>
              <a:t> ~98.8 deg incl., 810-870 km altitude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buSzPts val="935"/>
              <a:buNone/>
            </a:pPr>
            <a:r>
              <a:rPr lang="en" i="1" dirty="0"/>
              <a:t>Time coverage: </a:t>
            </a:r>
            <a:r>
              <a:rPr lang="en" dirty="0"/>
              <a:t>1978 to date (instrument redesign between NOAA-14 and -15)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buSzPts val="935"/>
              <a:buNone/>
            </a:pPr>
            <a:r>
              <a:rPr lang="en" i="1" dirty="0"/>
              <a:t>Cadence: </a:t>
            </a:r>
            <a:r>
              <a:rPr lang="en" dirty="0"/>
              <a:t>2 or 4 seconds full-resolution 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buSzPts val="935"/>
              <a:buNone/>
            </a:pPr>
            <a:r>
              <a:rPr lang="en" i="1" dirty="0"/>
              <a:t>Current satellites: </a:t>
            </a:r>
            <a:r>
              <a:rPr lang="en" dirty="0"/>
              <a:t>NOAA-15, 18, 19, </a:t>
            </a:r>
            <a:r>
              <a:rPr lang="en" dirty="0" err="1"/>
              <a:t>Metop</a:t>
            </a:r>
            <a:r>
              <a:rPr lang="en" dirty="0"/>
              <a:t>-B, C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buSzPts val="935"/>
              <a:buNone/>
            </a:pPr>
            <a:r>
              <a:rPr lang="en-US" i="1" dirty="0"/>
              <a:t>Past satellites: </a:t>
            </a:r>
            <a:r>
              <a:rPr lang="en-US" dirty="0"/>
              <a:t>TIROS-N, NOAA 6-8, 10, 12, 14, 16, 17, </a:t>
            </a:r>
            <a:r>
              <a:rPr lang="en-US" dirty="0" err="1"/>
              <a:t>Metop</a:t>
            </a:r>
            <a:r>
              <a:rPr lang="en-US" dirty="0"/>
              <a:t>-A</a:t>
            </a:r>
          </a:p>
        </p:txBody>
      </p:sp>
      <p:pic>
        <p:nvPicPr>
          <p:cNvPr id="178" name="Google Shape;17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28675"/>
            <a:ext cx="5398226" cy="305757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3"/>
          <p:cNvSpPr txBox="1"/>
          <p:nvPr/>
        </p:nvSpPr>
        <p:spPr>
          <a:xfrm>
            <a:off x="276225" y="4305300"/>
            <a:ext cx="4505400" cy="514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1">
                <a:solidFill>
                  <a:schemeClr val="lt1"/>
                </a:solidFill>
              </a:rPr>
              <a:t>July 2022, Metop-C, &gt;30 keV electron fluxes, zenith-looking telescope: transient fluxes in the drift loss cone</a:t>
            </a:r>
            <a:endParaRPr sz="1100" b="1" i="1">
              <a:solidFill>
                <a:schemeClr val="lt1"/>
              </a:solidFill>
            </a:endParaRPr>
          </a:p>
        </p:txBody>
      </p:sp>
      <p:sp>
        <p:nvSpPr>
          <p:cNvPr id="180" name="Google Shape;18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DE32C-0D31-FEEB-E239-98AA53DA5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SEM-2 Radiation Belt Indices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25BF3-EF8C-8705-38FB-A2F716AC5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4753118" cy="3904342"/>
          </a:xfrm>
        </p:spPr>
        <p:txBody>
          <a:bodyPr>
            <a:normAutofit/>
          </a:bodyPr>
          <a:lstStyle/>
          <a:p>
            <a:r>
              <a:rPr lang="en-US" sz="1800" dirty="0"/>
              <a:t>Daily median vs satellite lifetime</a:t>
            </a:r>
          </a:p>
          <a:p>
            <a:r>
              <a:rPr lang="en-US" sz="1800" dirty="0"/>
              <a:t>22 indices / day / satellite</a:t>
            </a:r>
          </a:p>
          <a:p>
            <a:r>
              <a:rPr lang="en-US" sz="1800" dirty="0"/>
              <a:t>Currently NOAA-15, 18, 19, </a:t>
            </a:r>
            <a:r>
              <a:rPr lang="en-US" sz="1800" dirty="0" err="1"/>
              <a:t>Metop</a:t>
            </a:r>
            <a:r>
              <a:rPr lang="en-US" sz="1800" dirty="0"/>
              <a:t>-B, C</a:t>
            </a:r>
          </a:p>
          <a:p>
            <a:r>
              <a:rPr lang="en-US" sz="1800" dirty="0"/>
              <a:t>Total, Inner, Slot, Outer</a:t>
            </a:r>
          </a:p>
          <a:p>
            <a:r>
              <a:rPr lang="en-US" sz="1800" dirty="0"/>
              <a:t>L-shell boundaries</a:t>
            </a:r>
          </a:p>
          <a:p>
            <a:r>
              <a:rPr lang="en-US" sz="1800" dirty="0"/>
              <a:t>Used for satellite anomaly basic situational awareness</a:t>
            </a:r>
          </a:p>
          <a:p>
            <a:pPr lvl="1"/>
            <a:r>
              <a:rPr lang="en-US" sz="1400" dirty="0"/>
              <a:t>See O’Brien et al., 2020, ‘A Human-in-the-Loop Decision Tool for Preliminary Assessment of the Relevance of the Space Environment to a Satellite Anomaly—Update with REACH and MEO’, Aerospace Report TOR-2020-00349</a:t>
            </a:r>
          </a:p>
          <a:p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FF40BB-FE06-6E4C-F32A-53AC1A02C9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6" name="Google Shape;172;p6" descr="Screen Shot 2017-09-04 at 15.15.06.png">
            <a:hlinkClick r:id="rId2"/>
            <a:extLst>
              <a:ext uri="{FF2B5EF4-FFF2-40B4-BE49-F238E27FC236}">
                <a16:creationId xmlns:a16="http://schemas.microsoft.com/office/drawing/2014/main" id="{B3165D21-EB10-2AD6-9480-7ABA3362CFC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9167" y="222310"/>
            <a:ext cx="3407642" cy="4839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9984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6086-BDB6-AACB-1D2C-103CD922C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Recent Changes to SEM-2 Data Availability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095AF-A641-2175-10DD-2908A376966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975423" y="1017725"/>
            <a:ext cx="5771385" cy="1391788"/>
          </a:xfrm>
        </p:spPr>
        <p:txBody>
          <a:bodyPr>
            <a:normAutofit lnSpcReduction="10000"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Metop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-C launch: November 7, 2018</a:t>
            </a:r>
            <a:endParaRPr lang="en-US" sz="12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Metop</a:t>
            </a: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-A end-of-life (EOL) tests: November 16-27, 2021 (15 years after launch)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N18 and N15 processing being transitioned to Parsons C2 commercial ground services for Extended Life (8x5, ‘best-effort’ approach, no longer operationally supported)</a:t>
            </a:r>
            <a:endParaRPr lang="en-US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1F745C-D3A5-BA93-75F1-10C53D2ED5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6" name="Google Shape;177;p7">
            <a:extLst>
              <a:ext uri="{FF2B5EF4-FFF2-40B4-BE49-F238E27FC236}">
                <a16:creationId xmlns:a16="http://schemas.microsoft.com/office/drawing/2014/main" id="{0EB4ACA2-DD90-CB0C-B5A4-B95CA589DE3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2902" y="1153010"/>
            <a:ext cx="2411522" cy="3215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79;p7">
            <a:extLst>
              <a:ext uri="{FF2B5EF4-FFF2-40B4-BE49-F238E27FC236}">
                <a16:creationId xmlns:a16="http://schemas.microsoft.com/office/drawing/2014/main" id="{152525BA-70F0-D147-EE51-AEBF8F2B838F}"/>
              </a:ext>
            </a:extLst>
          </p:cNvPr>
          <p:cNvSpPr txBox="1"/>
          <p:nvPr/>
        </p:nvSpPr>
        <p:spPr>
          <a:xfrm>
            <a:off x="523363" y="1152475"/>
            <a:ext cx="2130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US" sz="16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Metop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-C Launch </a:t>
            </a: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November 7, 2018</a:t>
            </a: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97E964-E2B9-4AC4-591D-AFB313CE3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120" y="2409513"/>
            <a:ext cx="3529739" cy="2647304"/>
          </a:xfrm>
          <a:prstGeom prst="rect">
            <a:avLst/>
          </a:prstGeom>
        </p:spPr>
      </p:pic>
      <p:graphicFrame>
        <p:nvGraphicFramePr>
          <p:cNvPr id="11" name="Google Shape;183;p7">
            <a:extLst>
              <a:ext uri="{FF2B5EF4-FFF2-40B4-BE49-F238E27FC236}">
                <a16:creationId xmlns:a16="http://schemas.microsoft.com/office/drawing/2014/main" id="{3EE915A8-346A-C58A-0342-6CB2CCBC27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0366018"/>
              </p:ext>
            </p:extLst>
          </p:nvPr>
        </p:nvGraphicFramePr>
        <p:xfrm>
          <a:off x="6874264" y="2487597"/>
          <a:ext cx="1739600" cy="23724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3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Satellite w/ SEM-2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/>
                        <a:t>EOL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NOAA-15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2025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NOAA-18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2023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NOAA-19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2025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Metop-B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2027?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Metop-C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2033?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800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E452874-D7C4-D545-B171-49881E155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NCEI LEO Radiation Data Access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9BBF46-15B0-574F-8428-F707678A41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sz="2000" u="sng" dirty="0">
                <a:solidFill>
                  <a:srgbClr val="0B57D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hlinkClick r:id="rId2"/>
              </a:rPr>
              <a:t>https://www.ncei.noaa.gov/products/poes-space-environment-monitor</a:t>
            </a:r>
            <a:endParaRPr lang="en-US" sz="2000" u="sng" dirty="0">
              <a:solidFill>
                <a:srgbClr val="0B57D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E54D3-822C-0E47-A37E-DDF2109E38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8" name="Google Shape;241;p29">
            <a:extLst>
              <a:ext uri="{FF2B5EF4-FFF2-40B4-BE49-F238E27FC236}">
                <a16:creationId xmlns:a16="http://schemas.microsoft.com/office/drawing/2014/main" id="{269FFF00-B237-0943-A3BC-958A2A506A5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100" y="4508825"/>
            <a:ext cx="1157673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42;p29">
            <a:extLst>
              <a:ext uri="{FF2B5EF4-FFF2-40B4-BE49-F238E27FC236}">
                <a16:creationId xmlns:a16="http://schemas.microsoft.com/office/drawing/2014/main" id="{CDC8BD7C-354F-C54C-B1D1-A96A95FCC95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81" y="4508113"/>
            <a:ext cx="548700" cy="5487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43;p29">
            <a:extLst>
              <a:ext uri="{FF2B5EF4-FFF2-40B4-BE49-F238E27FC236}">
                <a16:creationId xmlns:a16="http://schemas.microsoft.com/office/drawing/2014/main" id="{CD5E9DE3-6492-C944-AB55-BDC3B25DC972}"/>
              </a:ext>
            </a:extLst>
          </p:cNvPr>
          <p:cNvSpPr txBox="1"/>
          <p:nvPr/>
        </p:nvSpPr>
        <p:spPr>
          <a:xfrm>
            <a:off x="2869800" y="3559925"/>
            <a:ext cx="3404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9900FF"/>
                </a:solidFill>
              </a:rPr>
              <a:t>Questions: </a:t>
            </a:r>
            <a:r>
              <a:rPr lang="en" sz="1600" b="1" dirty="0" err="1">
                <a:solidFill>
                  <a:srgbClr val="9900FF"/>
                </a:solidFill>
              </a:rPr>
              <a:t>ncei.info@noaa.gov</a:t>
            </a:r>
            <a:r>
              <a:rPr lang="en" sz="1600" b="1" dirty="0">
                <a:solidFill>
                  <a:srgbClr val="9900FF"/>
                </a:solidFill>
              </a:rPr>
              <a:t> </a:t>
            </a:r>
            <a:endParaRPr sz="1600" b="1" dirty="0">
              <a:solidFill>
                <a:srgbClr val="9900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1E3CBB-581C-96DE-FC5F-333E5B5214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500" y="1874250"/>
            <a:ext cx="1395000" cy="13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20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446D0F-0746-B198-289B-992B5E6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Material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6C03D-31FE-3080-32B2-57120026C3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1308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16;p10">
            <a:extLst>
              <a:ext uri="{FF2B5EF4-FFF2-40B4-BE49-F238E27FC236}">
                <a16:creationId xmlns:a16="http://schemas.microsoft.com/office/drawing/2014/main" id="{6941C6BB-8FCA-10BD-8921-6D1BFB35549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4702" y="1834007"/>
            <a:ext cx="8096102" cy="27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24296A8-2A71-354F-7C98-BA5BA378E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Metop</a:t>
            </a:r>
            <a:r>
              <a:rPr lang="en-US" sz="2000" dirty="0"/>
              <a:t>-A End-of-Life (EOL) Deorbiting Tests (16-27 November 2021)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A5FC65-C10D-3175-2917-5CD1E7AA9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58749"/>
            <a:ext cx="8520600" cy="1156772"/>
          </a:xfrm>
        </p:spPr>
        <p:txBody>
          <a:bodyPr/>
          <a:lstStyle/>
          <a:p>
            <a:r>
              <a:rPr lang="en-US" b="1" i="1" dirty="0"/>
              <a:t>Purpose</a:t>
            </a:r>
            <a:r>
              <a:rPr lang="en-US" dirty="0"/>
              <a:t>: to identify ways to improve </a:t>
            </a:r>
            <a:r>
              <a:rPr lang="en-US" dirty="0" err="1"/>
              <a:t>Metop</a:t>
            </a:r>
            <a:r>
              <a:rPr lang="en-US" dirty="0"/>
              <a:t> operations and products</a:t>
            </a:r>
          </a:p>
          <a:p>
            <a:r>
              <a:rPr lang="en-US" dirty="0"/>
              <a:t>First deorbit maneuver on November 16 - orbit progressively more elliptical</a:t>
            </a:r>
          </a:p>
          <a:p>
            <a:r>
              <a:rPr lang="en-US" dirty="0"/>
              <a:t>Final </a:t>
            </a:r>
            <a:r>
              <a:rPr lang="en-US" dirty="0" err="1"/>
              <a:t>Metop</a:t>
            </a:r>
            <a:r>
              <a:rPr lang="en-US" dirty="0"/>
              <a:t>-A SEM-2 file received at NCEI on November 27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C1DFC-E2E3-8EDB-3061-863E0B59BA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9" name="Google Shape;219;p10">
            <a:extLst>
              <a:ext uri="{FF2B5EF4-FFF2-40B4-BE49-F238E27FC236}">
                <a16:creationId xmlns:a16="http://schemas.microsoft.com/office/drawing/2014/main" id="{C1FE1EF8-7160-1CBB-0849-E35564ACE748}"/>
              </a:ext>
            </a:extLst>
          </p:cNvPr>
          <p:cNvSpPr txBox="1"/>
          <p:nvPr/>
        </p:nvSpPr>
        <p:spPr>
          <a:xfrm>
            <a:off x="7874675" y="3818450"/>
            <a:ext cx="955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rPr>
              <a:t>Minimum altitude 588 km</a:t>
            </a:r>
            <a:endParaRPr sz="1200" b="1" i="0" u="none" strike="noStrike" cap="none" dirty="0">
              <a:solidFill>
                <a:srgbClr val="0099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79;p23">
            <a:extLst>
              <a:ext uri="{FF2B5EF4-FFF2-40B4-BE49-F238E27FC236}">
                <a16:creationId xmlns:a16="http://schemas.microsoft.com/office/drawing/2014/main" id="{EADCBDD0-7DF2-CD11-CCA1-2741697B1664}"/>
              </a:ext>
            </a:extLst>
          </p:cNvPr>
          <p:cNvSpPr txBox="1"/>
          <p:nvPr/>
        </p:nvSpPr>
        <p:spPr>
          <a:xfrm>
            <a:off x="950018" y="4573919"/>
            <a:ext cx="7085470" cy="491425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 dirty="0">
                <a:solidFill>
                  <a:schemeClr val="lt1"/>
                </a:solidFill>
              </a:rPr>
              <a:t>This is the first time SEM-2 has been operated below 800 km.</a:t>
            </a:r>
            <a:endParaRPr sz="1800" b="1" i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76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73BB9-84A6-D880-2A34-E9EEC9D5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Metop</a:t>
            </a:r>
            <a:r>
              <a:rPr lang="en-US" dirty="0"/>
              <a:t>-A EOL Observations Were Sparse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A524B-7486-7321-8EDC-F664D89F2B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5" name="Google Shape;239;p12">
            <a:extLst>
              <a:ext uri="{FF2B5EF4-FFF2-40B4-BE49-F238E27FC236}">
                <a16:creationId xmlns:a16="http://schemas.microsoft.com/office/drawing/2014/main" id="{01D420A8-EC10-138B-6748-ED416466824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5376" y="924387"/>
            <a:ext cx="3625650" cy="2057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40;p12">
            <a:extLst>
              <a:ext uri="{FF2B5EF4-FFF2-40B4-BE49-F238E27FC236}">
                <a16:creationId xmlns:a16="http://schemas.microsoft.com/office/drawing/2014/main" id="{1C883E91-3861-4E17-67F6-E6DD5E1A6A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897627"/>
            <a:ext cx="3550852" cy="21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41;p12">
            <a:extLst>
              <a:ext uri="{FF2B5EF4-FFF2-40B4-BE49-F238E27FC236}">
                <a16:creationId xmlns:a16="http://schemas.microsoft.com/office/drawing/2014/main" id="{B608C3EC-BEE6-CED1-AEAD-57D31B7FFBB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026" y="3058026"/>
            <a:ext cx="3527625" cy="20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42;p12">
            <a:extLst>
              <a:ext uri="{FF2B5EF4-FFF2-40B4-BE49-F238E27FC236}">
                <a16:creationId xmlns:a16="http://schemas.microsoft.com/office/drawing/2014/main" id="{909DCF20-6618-DFDB-369C-AC141B71336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2633" y="3058027"/>
            <a:ext cx="3723718" cy="20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43;p12">
            <a:extLst>
              <a:ext uri="{FF2B5EF4-FFF2-40B4-BE49-F238E27FC236}">
                <a16:creationId xmlns:a16="http://schemas.microsoft.com/office/drawing/2014/main" id="{950B6B9B-785F-32E9-D6E3-6B349D95A3DB}"/>
              </a:ext>
            </a:extLst>
          </p:cNvPr>
          <p:cNvSpPr txBox="1"/>
          <p:nvPr/>
        </p:nvSpPr>
        <p:spPr>
          <a:xfrm>
            <a:off x="2691364" y="968714"/>
            <a:ext cx="749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rPr>
              <a:t>800-820 km</a:t>
            </a:r>
            <a:endParaRPr sz="1200" b="1" i="0" u="none" strike="noStrike" cap="none">
              <a:solidFill>
                <a:srgbClr val="0099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44;p12">
            <a:extLst>
              <a:ext uri="{FF2B5EF4-FFF2-40B4-BE49-F238E27FC236}">
                <a16:creationId xmlns:a16="http://schemas.microsoft.com/office/drawing/2014/main" id="{67EF0C51-0C84-9417-48F3-A7C161DE7D8C}"/>
              </a:ext>
            </a:extLst>
          </p:cNvPr>
          <p:cNvSpPr txBox="1"/>
          <p:nvPr/>
        </p:nvSpPr>
        <p:spPr>
          <a:xfrm>
            <a:off x="4798264" y="968714"/>
            <a:ext cx="825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rPr>
              <a:t>720-740 km</a:t>
            </a:r>
            <a:endParaRPr sz="1200" b="1" i="0" u="none" strike="noStrike" cap="none">
              <a:solidFill>
                <a:srgbClr val="0099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45;p12">
            <a:extLst>
              <a:ext uri="{FF2B5EF4-FFF2-40B4-BE49-F238E27FC236}">
                <a16:creationId xmlns:a16="http://schemas.microsoft.com/office/drawing/2014/main" id="{5BBC02ED-0C98-95AA-8BE8-811A0F0D15F1}"/>
              </a:ext>
            </a:extLst>
          </p:cNvPr>
          <p:cNvSpPr txBox="1"/>
          <p:nvPr/>
        </p:nvSpPr>
        <p:spPr>
          <a:xfrm>
            <a:off x="2691364" y="3174489"/>
            <a:ext cx="749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rPr>
              <a:t>660-680 km</a:t>
            </a:r>
            <a:endParaRPr sz="1200" b="1" i="0" u="none" strike="noStrike" cap="none">
              <a:solidFill>
                <a:srgbClr val="0099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46;p12">
            <a:extLst>
              <a:ext uri="{FF2B5EF4-FFF2-40B4-BE49-F238E27FC236}">
                <a16:creationId xmlns:a16="http://schemas.microsoft.com/office/drawing/2014/main" id="{584C7D3B-4CBF-E2F1-6445-D14BB455FF5C}"/>
              </a:ext>
            </a:extLst>
          </p:cNvPr>
          <p:cNvSpPr txBox="1"/>
          <p:nvPr/>
        </p:nvSpPr>
        <p:spPr>
          <a:xfrm>
            <a:off x="4836664" y="3174489"/>
            <a:ext cx="749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rPr>
              <a:t>580-600 km</a:t>
            </a:r>
            <a:endParaRPr sz="1200" b="1" i="0" u="none" strike="noStrike" cap="none">
              <a:solidFill>
                <a:srgbClr val="0099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Google Shape;247;p12">
            <a:extLst>
              <a:ext uri="{FF2B5EF4-FFF2-40B4-BE49-F238E27FC236}">
                <a16:creationId xmlns:a16="http://schemas.microsoft.com/office/drawing/2014/main" id="{D130FB36-B534-83C4-8E18-4DB90E732AA7}"/>
              </a:ext>
            </a:extLst>
          </p:cNvPr>
          <p:cNvCxnSpPr/>
          <p:nvPr/>
        </p:nvCxnSpPr>
        <p:spPr>
          <a:xfrm rot="10800000">
            <a:off x="6325101" y="2540889"/>
            <a:ext cx="289500" cy="4032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" name="Google Shape;248;p12">
            <a:extLst>
              <a:ext uri="{FF2B5EF4-FFF2-40B4-BE49-F238E27FC236}">
                <a16:creationId xmlns:a16="http://schemas.microsoft.com/office/drawing/2014/main" id="{77C43302-9E54-79C4-96A3-19EAF297BA90}"/>
              </a:ext>
            </a:extLst>
          </p:cNvPr>
          <p:cNvCxnSpPr/>
          <p:nvPr/>
        </p:nvCxnSpPr>
        <p:spPr>
          <a:xfrm flipH="1">
            <a:off x="5950251" y="1352714"/>
            <a:ext cx="453000" cy="7347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" name="Google Shape;249;p12">
            <a:extLst>
              <a:ext uri="{FF2B5EF4-FFF2-40B4-BE49-F238E27FC236}">
                <a16:creationId xmlns:a16="http://schemas.microsoft.com/office/drawing/2014/main" id="{D016B9DF-D289-1091-FE97-16AB108C7F4F}"/>
              </a:ext>
            </a:extLst>
          </p:cNvPr>
          <p:cNvSpPr txBox="1"/>
          <p:nvPr/>
        </p:nvSpPr>
        <p:spPr>
          <a:xfrm>
            <a:off x="6614601" y="2774289"/>
            <a:ext cx="195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rPr>
              <a:t>outer belt (electrons)</a:t>
            </a:r>
            <a:endParaRPr sz="1400" b="1" i="0" u="none" strike="noStrike" cap="none">
              <a:solidFill>
                <a:srgbClr val="0099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50;p12">
            <a:extLst>
              <a:ext uri="{FF2B5EF4-FFF2-40B4-BE49-F238E27FC236}">
                <a16:creationId xmlns:a16="http://schemas.microsoft.com/office/drawing/2014/main" id="{7C85367D-B6AF-5116-E4FE-B025AEF58131}"/>
              </a:ext>
            </a:extLst>
          </p:cNvPr>
          <p:cNvSpPr txBox="1"/>
          <p:nvPr/>
        </p:nvSpPr>
        <p:spPr>
          <a:xfrm>
            <a:off x="5697626" y="1044902"/>
            <a:ext cx="187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rPr>
              <a:t>inner belt (protons)</a:t>
            </a:r>
            <a:endParaRPr sz="1400" b="1" i="0" u="none" strike="noStrike" cap="none">
              <a:solidFill>
                <a:srgbClr val="0099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407137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568</Words>
  <Application>Microsoft Macintosh PowerPoint</Application>
  <PresentationFormat>On-screen Show (16:9)</PresentationFormat>
  <Paragraphs>82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Simple Light</vt:lpstr>
      <vt:lpstr>LEO Radiation Data Products From NOAA NCEI</vt:lpstr>
      <vt:lpstr>NOAA Space Environment Monitor (SEM-2)</vt:lpstr>
      <vt:lpstr>POES/Metop Space Environment Monitor (SEM) Data</vt:lpstr>
      <vt:lpstr>SEM-2 Radiation Belt Indices</vt:lpstr>
      <vt:lpstr>Recent Changes to SEM-2 Data Availability</vt:lpstr>
      <vt:lpstr>NCEI LEO Radiation Data Access</vt:lpstr>
      <vt:lpstr>Backup Material</vt:lpstr>
      <vt:lpstr>Metop-A End-of-Life (EOL) Deorbiting Tests (16-27 November 2021)</vt:lpstr>
      <vt:lpstr>Metop-A EOL Observations Were Sparse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Environment Data at NOAA NCEI:  Status, Recent Advances and Upcoming Events</dc:title>
  <cp:lastModifiedBy>Juan Rodriguez</cp:lastModifiedBy>
  <cp:revision>24</cp:revision>
  <dcterms:modified xsi:type="dcterms:W3CDTF">2023-10-20T22:22:56Z</dcterms:modified>
</cp:coreProperties>
</file>