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81" r:id="rId3"/>
    <p:sldMasterId id="2147483702" r:id="rId4"/>
  </p:sldMasterIdLst>
  <p:notesMasterIdLst>
    <p:notesMasterId r:id="rId45"/>
  </p:notesMasterIdLst>
  <p:handoutMasterIdLst>
    <p:handoutMasterId r:id="rId46"/>
  </p:handoutMasterIdLst>
  <p:sldIdLst>
    <p:sldId id="256" r:id="rId5"/>
    <p:sldId id="257" r:id="rId6"/>
    <p:sldId id="259" r:id="rId7"/>
    <p:sldId id="260" r:id="rId8"/>
    <p:sldId id="265" r:id="rId9"/>
    <p:sldId id="266" r:id="rId10"/>
    <p:sldId id="267" r:id="rId11"/>
    <p:sldId id="268" r:id="rId12"/>
    <p:sldId id="269" r:id="rId13"/>
    <p:sldId id="270" r:id="rId14"/>
    <p:sldId id="271" r:id="rId15"/>
    <p:sldId id="261" r:id="rId16"/>
    <p:sldId id="262" r:id="rId17"/>
    <p:sldId id="298" r:id="rId18"/>
    <p:sldId id="297" r:id="rId19"/>
    <p:sldId id="264" r:id="rId20"/>
    <p:sldId id="296"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12192000" cy="68580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hDK4jrhkQYCaYFWNN7vsSzaYKl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72590-84DB-48D1-9915-E45396EC5DC5}" v="12" dt="2023-10-24T22:29:59.161"/>
  </p1510:revLst>
</p1510:revInfo>
</file>

<file path=ppt/tableStyles.xml><?xml version="1.0" encoding="utf-8"?>
<a:tblStyleLst xmlns:a="http://schemas.openxmlformats.org/drawingml/2006/main" def="{60CE8329-5191-4EFC-A973-58E38EE0E6D9}">
  <a:tblStyle styleId="{60CE8329-5191-4EFC-A973-58E38EE0E6D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b="off" i="off"/>
      <a:tcStyle>
        <a:tcBdr/>
        <a:fill>
          <a:solidFill>
            <a:srgbClr val="CACACA"/>
          </a:solidFill>
        </a:fill>
      </a:tcStyle>
    </a:band1H>
    <a:band2H>
      <a:tcTxStyle b="off" i="off"/>
      <a:tcStyle>
        <a:tcBdr/>
      </a:tcStyle>
    </a:band2H>
    <a:band1V>
      <a:tcTxStyle b="off" i="off"/>
      <a:tcStyle>
        <a:tcBdr/>
        <a:fill>
          <a:solidFill>
            <a:srgbClr val="CACACA"/>
          </a:solidFill>
        </a:fill>
      </a:tcStyle>
    </a:band1V>
    <a:band2V>
      <a:tcTxStyle b="off" i="off"/>
      <a:tcStyle>
        <a:tcBdr/>
      </a:tcStyle>
    </a:band2V>
    <a:lastCol>
      <a:tcTxStyle b="on" i="off">
        <a:font>
          <a:latin typeface="Arial"/>
          <a:ea typeface="Arial"/>
          <a:cs typeface="Arial"/>
        </a:font>
        <a:schemeClr val="lt1"/>
      </a:tcTxStyle>
      <a:tcStyle>
        <a:tcBdr/>
        <a:fill>
          <a:solidFill>
            <a:schemeClr val="dk1"/>
          </a:solidFill>
        </a:fill>
      </a:tcStyle>
    </a:lastCol>
    <a:firstCol>
      <a:tcTxStyle b="on" i="off">
        <a:font>
          <a:latin typeface="Arial"/>
          <a:ea typeface="Arial"/>
          <a:cs typeface="Arial"/>
        </a:font>
        <a:schemeClr val="lt1"/>
      </a:tcTxStyle>
      <a:tcStyle>
        <a:tcBdr/>
        <a:fill>
          <a:solidFill>
            <a:schemeClr val="dk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092" autoAdjust="0"/>
  </p:normalViewPr>
  <p:slideViewPr>
    <p:cSldViewPr snapToGrid="0">
      <p:cViewPr varScale="1">
        <p:scale>
          <a:sx n="36" d="100"/>
          <a:sy n="36" d="100"/>
        </p:scale>
        <p:origin x="1488" y="32"/>
      </p:cViewPr>
      <p:guideLst/>
    </p:cSldViewPr>
  </p:slideViewPr>
  <p:notesTextViewPr>
    <p:cViewPr>
      <p:scale>
        <a:sx n="1" d="1"/>
        <a:sy n="1" d="1"/>
      </p:scale>
      <p:origin x="0" y="0"/>
    </p:cViewPr>
  </p:notesTextViewPr>
  <p:sorterViewPr>
    <p:cViewPr>
      <p:scale>
        <a:sx n="100" d="100"/>
        <a:sy n="100" d="100"/>
      </p:scale>
      <p:origin x="0" y="-4284"/>
    </p:cViewPr>
  </p:sorterViewPr>
  <p:notesViewPr>
    <p:cSldViewPr snapToGrid="0">
      <p:cViewPr varScale="1">
        <p:scale>
          <a:sx n="47" d="100"/>
          <a:sy n="47" d="100"/>
        </p:scale>
        <p:origin x="2356"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Dickinson" userId="7651057605770536" providerId="LiveId" clId="{51172590-84DB-48D1-9915-E45396EC5DC5}"/>
    <pc:docChg chg="undo custSel addSld delSld modSld sldOrd">
      <pc:chgData name="Tammy Dickinson" userId="7651057605770536" providerId="LiveId" clId="{51172590-84DB-48D1-9915-E45396EC5DC5}" dt="2023-10-24T22:40:49.534" v="2253" actId="14100"/>
      <pc:docMkLst>
        <pc:docMk/>
      </pc:docMkLst>
      <pc:sldChg chg="modNotesTx">
        <pc:chgData name="Tammy Dickinson" userId="7651057605770536" providerId="LiveId" clId="{51172590-84DB-48D1-9915-E45396EC5DC5}" dt="2023-10-24T22:31:55.073" v="2235" actId="20577"/>
        <pc:sldMkLst>
          <pc:docMk/>
          <pc:sldMk cId="0" sldId="256"/>
        </pc:sldMkLst>
      </pc:sldChg>
      <pc:sldChg chg="modSp mod modNotesTx">
        <pc:chgData name="Tammy Dickinson" userId="7651057605770536" providerId="LiveId" clId="{51172590-84DB-48D1-9915-E45396EC5DC5}" dt="2023-10-22T21:38:37.569" v="331" actId="20577"/>
        <pc:sldMkLst>
          <pc:docMk/>
          <pc:sldMk cId="0" sldId="257"/>
        </pc:sldMkLst>
        <pc:spChg chg="mod">
          <ac:chgData name="Tammy Dickinson" userId="7651057605770536" providerId="LiveId" clId="{51172590-84DB-48D1-9915-E45396EC5DC5}" dt="2023-10-22T21:30:38.949" v="310" actId="27636"/>
          <ac:spMkLst>
            <pc:docMk/>
            <pc:sldMk cId="0" sldId="257"/>
            <ac:spMk id="328" creationId="{00000000-0000-0000-0000-000000000000}"/>
          </ac:spMkLst>
        </pc:spChg>
      </pc:sldChg>
      <pc:sldChg chg="del">
        <pc:chgData name="Tammy Dickinson" userId="7651057605770536" providerId="LiveId" clId="{51172590-84DB-48D1-9915-E45396EC5DC5}" dt="2023-10-22T21:41:07.742" v="395" actId="47"/>
        <pc:sldMkLst>
          <pc:docMk/>
          <pc:sldMk cId="0" sldId="258"/>
        </pc:sldMkLst>
      </pc:sldChg>
      <pc:sldChg chg="modSp mod modNotesTx">
        <pc:chgData name="Tammy Dickinson" userId="7651057605770536" providerId="LiveId" clId="{51172590-84DB-48D1-9915-E45396EC5DC5}" dt="2023-10-24T22:20:42.923" v="1640" actId="13926"/>
        <pc:sldMkLst>
          <pc:docMk/>
          <pc:sldMk cId="0" sldId="259"/>
        </pc:sldMkLst>
        <pc:spChg chg="mod">
          <ac:chgData name="Tammy Dickinson" userId="7651057605770536" providerId="LiveId" clId="{51172590-84DB-48D1-9915-E45396EC5DC5}" dt="2023-10-24T22:20:42.923" v="1640" actId="13926"/>
          <ac:spMkLst>
            <pc:docMk/>
            <pc:sldMk cId="0" sldId="259"/>
            <ac:spMk id="348" creationId="{00000000-0000-0000-0000-000000000000}"/>
          </ac:spMkLst>
        </pc:spChg>
      </pc:sldChg>
      <pc:sldChg chg="modSp mod">
        <pc:chgData name="Tammy Dickinson" userId="7651057605770536" providerId="LiveId" clId="{51172590-84DB-48D1-9915-E45396EC5DC5}" dt="2023-10-22T21:41:38.819" v="399" actId="6549"/>
        <pc:sldMkLst>
          <pc:docMk/>
          <pc:sldMk cId="0" sldId="260"/>
        </pc:sldMkLst>
        <pc:spChg chg="mod">
          <ac:chgData name="Tammy Dickinson" userId="7651057605770536" providerId="LiveId" clId="{51172590-84DB-48D1-9915-E45396EC5DC5}" dt="2023-10-22T21:41:38.819" v="399" actId="6549"/>
          <ac:spMkLst>
            <pc:docMk/>
            <pc:sldMk cId="0" sldId="260"/>
            <ac:spMk id="355" creationId="{00000000-0000-0000-0000-000000000000}"/>
          </ac:spMkLst>
        </pc:spChg>
      </pc:sldChg>
      <pc:sldChg chg="modSp mod ord">
        <pc:chgData name="Tammy Dickinson" userId="7651057605770536" providerId="LiveId" clId="{51172590-84DB-48D1-9915-E45396EC5DC5}" dt="2023-10-24T22:22:07.071" v="1646" actId="115"/>
        <pc:sldMkLst>
          <pc:docMk/>
          <pc:sldMk cId="0" sldId="261"/>
        </pc:sldMkLst>
        <pc:spChg chg="mod">
          <ac:chgData name="Tammy Dickinson" userId="7651057605770536" providerId="LiveId" clId="{51172590-84DB-48D1-9915-E45396EC5DC5}" dt="2023-10-24T22:22:07.071" v="1646" actId="115"/>
          <ac:spMkLst>
            <pc:docMk/>
            <pc:sldMk cId="0" sldId="261"/>
            <ac:spMk id="362" creationId="{00000000-0000-0000-0000-000000000000}"/>
          </ac:spMkLst>
        </pc:spChg>
      </pc:sldChg>
      <pc:sldChg chg="modSp mod ord">
        <pc:chgData name="Tammy Dickinson" userId="7651057605770536" providerId="LiveId" clId="{51172590-84DB-48D1-9915-E45396EC5DC5}" dt="2023-10-22T21:43:33.170" v="401"/>
        <pc:sldMkLst>
          <pc:docMk/>
          <pc:sldMk cId="0" sldId="262"/>
        </pc:sldMkLst>
        <pc:spChg chg="mod">
          <ac:chgData name="Tammy Dickinson" userId="7651057605770536" providerId="LiveId" clId="{51172590-84DB-48D1-9915-E45396EC5DC5}" dt="2023-10-22T21:11:14.946" v="0" actId="13926"/>
          <ac:spMkLst>
            <pc:docMk/>
            <pc:sldMk cId="0" sldId="262"/>
            <ac:spMk id="369" creationId="{00000000-0000-0000-0000-000000000000}"/>
          </ac:spMkLst>
        </pc:spChg>
      </pc:sldChg>
      <pc:sldChg chg="modSp del mod ord modNotesTx">
        <pc:chgData name="Tammy Dickinson" userId="7651057605770536" providerId="LiveId" clId="{51172590-84DB-48D1-9915-E45396EC5DC5}" dt="2023-10-24T19:10:33.895" v="1470" actId="47"/>
        <pc:sldMkLst>
          <pc:docMk/>
          <pc:sldMk cId="0" sldId="263"/>
        </pc:sldMkLst>
        <pc:spChg chg="mod">
          <ac:chgData name="Tammy Dickinson" userId="7651057605770536" providerId="LiveId" clId="{51172590-84DB-48D1-9915-E45396EC5DC5}" dt="2023-10-22T21:54:59.733" v="586" actId="20577"/>
          <ac:spMkLst>
            <pc:docMk/>
            <pc:sldMk cId="0" sldId="263"/>
            <ac:spMk id="376" creationId="{00000000-0000-0000-0000-000000000000}"/>
          </ac:spMkLst>
        </pc:spChg>
        <pc:spChg chg="mod">
          <ac:chgData name="Tammy Dickinson" userId="7651057605770536" providerId="LiveId" clId="{51172590-84DB-48D1-9915-E45396EC5DC5}" dt="2023-10-24T11:43:58.754" v="1443" actId="1076"/>
          <ac:spMkLst>
            <pc:docMk/>
            <pc:sldMk cId="0" sldId="263"/>
            <ac:spMk id="377" creationId="{00000000-0000-0000-0000-000000000000}"/>
          </ac:spMkLst>
        </pc:spChg>
      </pc:sldChg>
      <pc:sldChg chg="modSp mod ord">
        <pc:chgData name="Tammy Dickinson" userId="7651057605770536" providerId="LiveId" clId="{51172590-84DB-48D1-9915-E45396EC5DC5}" dt="2023-10-24T22:40:03.043" v="2246" actId="20577"/>
        <pc:sldMkLst>
          <pc:docMk/>
          <pc:sldMk cId="0" sldId="264"/>
        </pc:sldMkLst>
        <pc:spChg chg="mod">
          <ac:chgData name="Tammy Dickinson" userId="7651057605770536" providerId="LiveId" clId="{51172590-84DB-48D1-9915-E45396EC5DC5}" dt="2023-10-22T21:45:21.360" v="408" actId="255"/>
          <ac:spMkLst>
            <pc:docMk/>
            <pc:sldMk cId="0" sldId="264"/>
            <ac:spMk id="382" creationId="{00000000-0000-0000-0000-000000000000}"/>
          </ac:spMkLst>
        </pc:spChg>
        <pc:spChg chg="mod">
          <ac:chgData name="Tammy Dickinson" userId="7651057605770536" providerId="LiveId" clId="{51172590-84DB-48D1-9915-E45396EC5DC5}" dt="2023-10-24T22:40:03.043" v="2246" actId="20577"/>
          <ac:spMkLst>
            <pc:docMk/>
            <pc:sldMk cId="0" sldId="264"/>
            <ac:spMk id="383" creationId="{00000000-0000-0000-0000-000000000000}"/>
          </ac:spMkLst>
        </pc:spChg>
      </pc:sldChg>
      <pc:sldChg chg="modSp mod">
        <pc:chgData name="Tammy Dickinson" userId="7651057605770536" providerId="LiveId" clId="{51172590-84DB-48D1-9915-E45396EC5DC5}" dt="2023-10-22T21:29:58.579" v="306" actId="12"/>
        <pc:sldMkLst>
          <pc:docMk/>
          <pc:sldMk cId="0" sldId="268"/>
        </pc:sldMkLst>
        <pc:spChg chg="mod">
          <ac:chgData name="Tammy Dickinson" userId="7651057605770536" providerId="LiveId" clId="{51172590-84DB-48D1-9915-E45396EC5DC5}" dt="2023-10-22T21:29:58.579" v="306" actId="12"/>
          <ac:spMkLst>
            <pc:docMk/>
            <pc:sldMk cId="0" sldId="268"/>
            <ac:spMk id="413" creationId="{00000000-0000-0000-0000-000000000000}"/>
          </ac:spMkLst>
        </pc:spChg>
      </pc:sldChg>
      <pc:sldChg chg="modSp">
        <pc:chgData name="Tammy Dickinson" userId="7651057605770536" providerId="LiveId" clId="{51172590-84DB-48D1-9915-E45396EC5DC5}" dt="2023-10-24T13:44:37.997" v="1449" actId="20577"/>
        <pc:sldMkLst>
          <pc:docMk/>
          <pc:sldMk cId="0" sldId="270"/>
        </pc:sldMkLst>
        <pc:spChg chg="mod">
          <ac:chgData name="Tammy Dickinson" userId="7651057605770536" providerId="LiveId" clId="{51172590-84DB-48D1-9915-E45396EC5DC5}" dt="2023-10-24T13:44:37.997" v="1449" actId="20577"/>
          <ac:spMkLst>
            <pc:docMk/>
            <pc:sldMk cId="0" sldId="270"/>
            <ac:spMk id="429" creationId="{00000000-0000-0000-0000-000000000000}"/>
          </ac:spMkLst>
        </pc:spChg>
      </pc:sldChg>
      <pc:sldChg chg="modSp">
        <pc:chgData name="Tammy Dickinson" userId="7651057605770536" providerId="LiveId" clId="{51172590-84DB-48D1-9915-E45396EC5DC5}" dt="2023-10-24T13:45:40.444" v="1450" actId="20577"/>
        <pc:sldMkLst>
          <pc:docMk/>
          <pc:sldMk cId="0" sldId="271"/>
        </pc:sldMkLst>
        <pc:spChg chg="mod">
          <ac:chgData name="Tammy Dickinson" userId="7651057605770536" providerId="LiveId" clId="{51172590-84DB-48D1-9915-E45396EC5DC5}" dt="2023-10-24T13:45:40.444" v="1450" actId="20577"/>
          <ac:spMkLst>
            <pc:docMk/>
            <pc:sldMk cId="0" sldId="271"/>
            <ac:spMk id="437" creationId="{00000000-0000-0000-0000-000000000000}"/>
          </ac:spMkLst>
        </pc:spChg>
      </pc:sldChg>
      <pc:sldChg chg="del ord">
        <pc:chgData name="Tammy Dickinson" userId="7651057605770536" providerId="LiveId" clId="{51172590-84DB-48D1-9915-E45396EC5DC5}" dt="2023-10-22T21:44:45.465" v="406" actId="47"/>
        <pc:sldMkLst>
          <pc:docMk/>
          <pc:sldMk cId="0" sldId="272"/>
        </pc:sldMkLst>
      </pc:sldChg>
      <pc:sldChg chg="modSp mod">
        <pc:chgData name="Tammy Dickinson" userId="7651057605770536" providerId="LiveId" clId="{51172590-84DB-48D1-9915-E45396EC5DC5}" dt="2023-10-24T22:30:01.530" v="1891" actId="20577"/>
        <pc:sldMkLst>
          <pc:docMk/>
          <pc:sldMk cId="0" sldId="273"/>
        </pc:sldMkLst>
        <pc:spChg chg="mod">
          <ac:chgData name="Tammy Dickinson" userId="7651057605770536" providerId="LiveId" clId="{51172590-84DB-48D1-9915-E45396EC5DC5}" dt="2023-10-24T22:30:01.530" v="1891" actId="20577"/>
          <ac:spMkLst>
            <pc:docMk/>
            <pc:sldMk cId="0" sldId="273"/>
            <ac:spMk id="448" creationId="{00000000-0000-0000-0000-000000000000}"/>
          </ac:spMkLst>
        </pc:spChg>
      </pc:sldChg>
      <pc:sldChg chg="modSp new mod ord">
        <pc:chgData name="Tammy Dickinson" userId="7651057605770536" providerId="LiveId" clId="{51172590-84DB-48D1-9915-E45396EC5DC5}" dt="2023-10-24T22:40:49.534" v="2253" actId="14100"/>
        <pc:sldMkLst>
          <pc:docMk/>
          <pc:sldMk cId="626857380" sldId="296"/>
        </pc:sldMkLst>
        <pc:spChg chg="mod">
          <ac:chgData name="Tammy Dickinson" userId="7651057605770536" providerId="LiveId" clId="{51172590-84DB-48D1-9915-E45396EC5DC5}" dt="2023-10-22T21:45:33.593" v="409" actId="255"/>
          <ac:spMkLst>
            <pc:docMk/>
            <pc:sldMk cId="626857380" sldId="296"/>
            <ac:spMk id="2" creationId="{900606A7-3959-28A3-34F8-803CE0E53E6B}"/>
          </ac:spMkLst>
        </pc:spChg>
        <pc:spChg chg="mod">
          <ac:chgData name="Tammy Dickinson" userId="7651057605770536" providerId="LiveId" clId="{51172590-84DB-48D1-9915-E45396EC5DC5}" dt="2023-10-24T22:40:49.534" v="2253" actId="14100"/>
          <ac:spMkLst>
            <pc:docMk/>
            <pc:sldMk cId="626857380" sldId="296"/>
            <ac:spMk id="3" creationId="{C29F9B8C-0BA4-B517-F06E-22E26EF6409E}"/>
          </ac:spMkLst>
        </pc:spChg>
      </pc:sldChg>
      <pc:sldChg chg="modSp add mod modNotesTx">
        <pc:chgData name="Tammy Dickinson" userId="7651057605770536" providerId="LiveId" clId="{51172590-84DB-48D1-9915-E45396EC5DC5}" dt="2023-10-24T22:33:59.066" v="2242" actId="20577"/>
        <pc:sldMkLst>
          <pc:docMk/>
          <pc:sldMk cId="671211369" sldId="297"/>
        </pc:sldMkLst>
        <pc:spChg chg="mod">
          <ac:chgData name="Tammy Dickinson" userId="7651057605770536" providerId="LiveId" clId="{51172590-84DB-48D1-9915-E45396EC5DC5}" dt="2023-10-24T22:27:37.287" v="1831" actId="20577"/>
          <ac:spMkLst>
            <pc:docMk/>
            <pc:sldMk cId="671211369" sldId="297"/>
            <ac:spMk id="377" creationId="{00000000-0000-0000-0000-000000000000}"/>
          </ac:spMkLst>
        </pc:spChg>
      </pc:sldChg>
      <pc:sldChg chg="modSp add del mod">
        <pc:chgData name="Tammy Dickinson" userId="7651057605770536" providerId="LiveId" clId="{51172590-84DB-48D1-9915-E45396EC5DC5}" dt="2023-10-22T21:26:07.407" v="254" actId="2696"/>
        <pc:sldMkLst>
          <pc:docMk/>
          <pc:sldMk cId="1148066742" sldId="297"/>
        </pc:sldMkLst>
        <pc:spChg chg="mod">
          <ac:chgData name="Tammy Dickinson" userId="7651057605770536" providerId="LiveId" clId="{51172590-84DB-48D1-9915-E45396EC5DC5}" dt="2023-10-22T21:25:45.523" v="251" actId="5793"/>
          <ac:spMkLst>
            <pc:docMk/>
            <pc:sldMk cId="1148066742" sldId="297"/>
            <ac:spMk id="3" creationId="{C29F9B8C-0BA4-B517-F06E-22E26EF6409E}"/>
          </ac:spMkLst>
        </pc:spChg>
      </pc:sldChg>
      <pc:sldChg chg="modSp add mod modNotesTx">
        <pc:chgData name="Tammy Dickinson" userId="7651057605770536" providerId="LiveId" clId="{51172590-84DB-48D1-9915-E45396EC5DC5}" dt="2023-10-24T22:23:10.183" v="1673" actId="14100"/>
        <pc:sldMkLst>
          <pc:docMk/>
          <pc:sldMk cId="3411361106" sldId="298"/>
        </pc:sldMkLst>
        <pc:spChg chg="mod">
          <ac:chgData name="Tammy Dickinson" userId="7651057605770536" providerId="LiveId" clId="{51172590-84DB-48D1-9915-E45396EC5DC5}" dt="2023-10-24T22:23:10.183" v="1673" actId="14100"/>
          <ac:spMkLst>
            <pc:docMk/>
            <pc:sldMk cId="3411361106" sldId="298"/>
            <ac:spMk id="377" creationId="{00000000-0000-0000-0000-000000000000}"/>
          </ac:spMkLst>
        </pc:spChg>
      </pc:sldChg>
      <pc:sldMasterChg chg="delSldLayout">
        <pc:chgData name="Tammy Dickinson" userId="7651057605770536" providerId="LiveId" clId="{51172590-84DB-48D1-9915-E45396EC5DC5}" dt="2023-10-22T21:41:07.742" v="395" actId="47"/>
        <pc:sldMasterMkLst>
          <pc:docMk/>
          <pc:sldMasterMk cId="0" sldId="2147483662"/>
        </pc:sldMasterMkLst>
        <pc:sldLayoutChg chg="del">
          <pc:chgData name="Tammy Dickinson" userId="7651057605770536" providerId="LiveId" clId="{51172590-84DB-48D1-9915-E45396EC5DC5}" dt="2023-10-22T21:41:07.742" v="395" actId="47"/>
          <pc:sldLayoutMkLst>
            <pc:docMk/>
            <pc:sldMasterMk cId="0" sldId="2147483662"/>
            <pc:sldLayoutMk cId="0" sldId="21474836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DCFFC0-87D6-A58D-F946-EEC321826A0C}"/>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B59D61-4447-7E7A-33FC-B8764CC16047}"/>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A5C3FFD3-4486-49B7-9A55-48CF09F15E7C}" type="datetimeFigureOut">
              <a:rPr lang="en-US" smtClean="0"/>
              <a:t>10/24/2023</a:t>
            </a:fld>
            <a:endParaRPr lang="en-US"/>
          </a:p>
        </p:txBody>
      </p:sp>
      <p:sp>
        <p:nvSpPr>
          <p:cNvPr id="4" name="Footer Placeholder 3">
            <a:extLst>
              <a:ext uri="{FF2B5EF4-FFF2-40B4-BE49-F238E27FC236}">
                <a16:creationId xmlns:a16="http://schemas.microsoft.com/office/drawing/2014/main" id="{CC0140AA-48DC-05F7-4761-AAD6DC636ED2}"/>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041484-BBD0-A456-B412-2082B726E20D}"/>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AA0C45EC-06E7-475A-B6D8-DAE37722C107}" type="slidenum">
              <a:rPr lang="en-US" smtClean="0"/>
              <a:t>‹#›</a:t>
            </a:fld>
            <a:endParaRPr lang="en-US"/>
          </a:p>
        </p:txBody>
      </p:sp>
    </p:spTree>
    <p:extLst>
      <p:ext uri="{BB962C8B-B14F-4D97-AF65-F5344CB8AC3E}">
        <p14:creationId xmlns:p14="http://schemas.microsoft.com/office/powerpoint/2010/main" val="2993874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00" tIns="94200" rIns="94200" bIns="942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ngress.gov/bill/116th-congress/senate-bill/88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oaa.gov/sites/default/files/2022-12/NOAA-FY23-27-Weather-Water-and-Climate-Strategy-12092022.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da.org/-/media/feature/publications/n/ne/next-step-space-weather-benchmarks/gr-10982.ashx"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5c064fef59_2_336:notes"/>
          <p:cNvSpPr>
            <a:spLocks noGrp="1" noRot="1" noChangeAspect="1"/>
          </p:cNvSpPr>
          <p:nvPr>
            <p:ph type="sldImg" idx="2"/>
          </p:nvPr>
        </p:nvSpPr>
        <p:spPr>
          <a:xfrm>
            <a:off x="393700"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25c064fef59_2_336:notes"/>
          <p:cNvSpPr txBox="1">
            <a:spLocks noGrp="1"/>
          </p:cNvSpPr>
          <p:nvPr>
            <p:ph type="body" idx="1"/>
          </p:nvPr>
        </p:nvSpPr>
        <p:spPr>
          <a:xfrm>
            <a:off x="710248" y="4459526"/>
            <a:ext cx="5682000" cy="4224900"/>
          </a:xfrm>
          <a:prstGeom prst="rect">
            <a:avLst/>
          </a:prstGeom>
          <a:noFill/>
          <a:ln>
            <a:noFill/>
          </a:ln>
        </p:spPr>
        <p:txBody>
          <a:bodyPr spcFirstLastPara="1" wrap="square" lIns="97275" tIns="97275" rIns="97275" bIns="97275" anchor="t" anchorCtr="0">
            <a:noAutofit/>
          </a:bodyPr>
          <a:lstStyle/>
          <a:p>
            <a:pPr marL="0" lvl="0" indent="0" algn="l" rtl="0">
              <a:lnSpc>
                <a:spcPct val="100000"/>
              </a:lnSpc>
              <a:spcBef>
                <a:spcPts val="0"/>
              </a:spcBef>
              <a:spcAft>
                <a:spcPts val="0"/>
              </a:spcAft>
              <a:buSzPts val="1100"/>
              <a:buNone/>
            </a:pPr>
            <a:r>
              <a:rPr lang="en-US" dirty="0"/>
              <a:t>Thanks to the organizers for inviting me to speak to you today and for allowing us to conduct one focus group in our user needs survey in conjunction with this meeting. </a:t>
            </a:r>
          </a:p>
          <a:p>
            <a:pPr marL="0" lvl="0" indent="0" algn="l" rtl="0">
              <a:lnSpc>
                <a:spcPct val="100000"/>
              </a:lnSpc>
              <a:spcBef>
                <a:spcPts val="0"/>
              </a:spcBef>
              <a:spcAft>
                <a:spcPts val="0"/>
              </a:spcAft>
              <a:buSzPts val="1100"/>
              <a:buNone/>
            </a:pPr>
            <a:br>
              <a:rPr lang="en-US" dirty="0"/>
            </a:br>
            <a:r>
              <a:rPr lang="en-US" dirty="0"/>
              <a:t>Thanks for Jinni Meehan who is not able to be with us in person today but is joining us virtually.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0: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And they aren’t in rank order. They are in the order they appear in the report</a:t>
            </a:r>
            <a:endParaRPr sz="1200" b="1" dirty="0">
              <a:latin typeface="Calibri"/>
              <a:ea typeface="Calibri"/>
              <a:cs typeface="Calibri"/>
              <a:sym typeface="Calibri"/>
            </a:endParaRPr>
          </a:p>
          <a:p>
            <a:pPr marL="158750" lvl="0" indent="0" algn="l" rtl="0">
              <a:lnSpc>
                <a:spcPct val="100000"/>
              </a:lnSpc>
              <a:spcBef>
                <a:spcPts val="0"/>
              </a:spcBef>
              <a:spcAft>
                <a:spcPts val="0"/>
              </a:spcAft>
              <a:buSzPts val="1100"/>
              <a:buFont typeface="Arial"/>
              <a:buNone/>
            </a:pPr>
            <a:r>
              <a:rPr lang="en-US" sz="1200" b="1" i="0" u="none" strike="noStrike" dirty="0">
                <a:solidFill>
                  <a:srgbClr val="000000"/>
                </a:solidFill>
                <a:latin typeface="Calibri"/>
                <a:ea typeface="Calibri"/>
                <a:cs typeface="Calibri"/>
                <a:sym typeface="Calibri"/>
              </a:rPr>
              <a:t>Explain what the numbers at the end of the recommendation means. </a:t>
            </a:r>
            <a:endParaRPr sz="1200" b="1" i="0" u="none" strike="noStrike" dirty="0">
              <a:solidFill>
                <a:srgbClr val="000000"/>
              </a:solidFill>
              <a:latin typeface="Calibri"/>
              <a:ea typeface="Calibri"/>
              <a:cs typeface="Calibri"/>
              <a:sym typeface="Calibri"/>
            </a:endParaRPr>
          </a:p>
          <a:p>
            <a:pPr marL="158750" lvl="0" indent="0" algn="l" rtl="0">
              <a:lnSpc>
                <a:spcPct val="100000"/>
              </a:lnSpc>
              <a:spcBef>
                <a:spcPts val="0"/>
              </a:spcBef>
              <a:spcAft>
                <a:spcPts val="0"/>
              </a:spcAft>
              <a:buSzPts val="1100"/>
              <a:buFont typeface="Arial"/>
              <a:buNone/>
            </a:pPr>
            <a:endParaRPr sz="1200" dirty="0">
              <a:latin typeface="Calibri"/>
              <a:ea typeface="Calibri"/>
              <a:cs typeface="Calibri"/>
              <a:sym typeface="Calibri"/>
            </a:endParaRPr>
          </a:p>
          <a:p>
            <a:pPr marL="457200" lvl="0" indent="-317500" algn="l" rtl="0">
              <a:lnSpc>
                <a:spcPct val="100000"/>
              </a:lnSpc>
              <a:spcBef>
                <a:spcPts val="1000"/>
              </a:spcBef>
              <a:spcAft>
                <a:spcPts val="0"/>
              </a:spcAft>
              <a:buSzPts val="1400"/>
              <a:buFont typeface="Arial"/>
              <a:buAutoNum type="arabicPeriod"/>
            </a:pPr>
            <a:r>
              <a:rPr lang="en-US" sz="1200" b="1" i="0" u="none" strike="noStrike" dirty="0">
                <a:solidFill>
                  <a:srgbClr val="000000"/>
                </a:solidFill>
                <a:highlight>
                  <a:srgbClr val="FFE599"/>
                </a:highlight>
                <a:latin typeface="Calibri"/>
                <a:ea typeface="Calibri"/>
                <a:cs typeface="Calibri"/>
                <a:sym typeface="Calibri"/>
              </a:rPr>
              <a:t>Fund the Federal Space Weather Enterprise.</a:t>
            </a:r>
            <a:r>
              <a:rPr lang="en-US" sz="1200" i="0" u="none" strike="noStrike" dirty="0">
                <a:solidFill>
                  <a:srgbClr val="000000"/>
                </a:solidFill>
                <a:latin typeface="Calibri"/>
                <a:ea typeface="Calibri"/>
                <a:cs typeface="Calibri"/>
                <a:sym typeface="Calibri"/>
              </a:rPr>
              <a:t> The Federal space weather enterprise is insufficiently funded to implement </a:t>
            </a:r>
            <a:r>
              <a:rPr lang="en-US" sz="1200" i="0" u="sng" strike="noStrike"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PROSWIFT</a:t>
            </a:r>
            <a:r>
              <a:rPr lang="en-US" sz="1200" i="0" u="none" strike="noStrike" dirty="0">
                <a:solidFill>
                  <a:srgbClr val="000000"/>
                </a:solidFill>
                <a:latin typeface="Calibri"/>
                <a:ea typeface="Calibri"/>
                <a:cs typeface="Calibri"/>
                <a:sym typeface="Calibri"/>
              </a:rPr>
              <a:t> actions, perform the codified roles and responsibilities, or appropriately address the risk space weather poses to the Nation. These risks have grown and continue to grow as new technology is adopted that can be affected by space weather. The executive branch should work with Congress to identify new and sustained funding to address these shortfalls. </a:t>
            </a:r>
            <a:r>
              <a:rPr lang="en-US" sz="1200" b="1" i="0" u="none" strike="noStrike" dirty="0">
                <a:solidFill>
                  <a:srgbClr val="000000"/>
                </a:solidFill>
                <a:latin typeface="Calibri"/>
                <a:ea typeface="Calibri"/>
                <a:cs typeface="Calibri"/>
                <a:sym typeface="Calibri"/>
              </a:rPr>
              <a:t>(R.1.1.)</a:t>
            </a:r>
            <a:endParaRPr dirty="0"/>
          </a:p>
          <a:p>
            <a:pPr marL="882650" lvl="1" indent="-285750" algn="l" rtl="0">
              <a:lnSpc>
                <a:spcPct val="100000"/>
              </a:lnSpc>
              <a:spcBef>
                <a:spcPts val="1000"/>
              </a:spcBef>
              <a:spcAft>
                <a:spcPts val="0"/>
              </a:spcAft>
              <a:buSzPts val="1400"/>
              <a:buFont typeface="Arial"/>
              <a:buChar char="•"/>
            </a:pPr>
            <a:r>
              <a:rPr lang="en-US" sz="1200" b="1" i="0" u="none" strike="noStrike" dirty="0">
                <a:solidFill>
                  <a:srgbClr val="000000"/>
                </a:solidFill>
                <a:latin typeface="Calibri"/>
                <a:ea typeface="Calibri"/>
                <a:cs typeface="Calibri"/>
                <a:sym typeface="Calibri"/>
              </a:rPr>
              <a:t>We as a community need to be the one advocating for this. The federal agencies cant do that. So in my opinion this is a big role that the space weather enterprise can play. </a:t>
            </a:r>
            <a:endParaRPr sz="1200" b="1" i="0" u="none" strike="noStrike" dirty="0">
              <a:solidFill>
                <a:srgbClr val="000000"/>
              </a:solidFill>
              <a:latin typeface="Calibri"/>
              <a:ea typeface="Calibri"/>
              <a:cs typeface="Calibri"/>
              <a:sym typeface="Calibri"/>
            </a:endParaRPr>
          </a:p>
          <a:p>
            <a:pPr marL="457200" lvl="0" indent="-317500" algn="l" rtl="0">
              <a:lnSpc>
                <a:spcPct val="100000"/>
              </a:lnSpc>
              <a:spcBef>
                <a:spcPts val="1000"/>
              </a:spcBef>
              <a:spcAft>
                <a:spcPts val="0"/>
              </a:spcAft>
              <a:buSzPts val="1400"/>
              <a:buFont typeface="Arial"/>
              <a:buAutoNum type="arabicPeriod"/>
            </a:pPr>
            <a:r>
              <a:rPr lang="en-US" sz="1200" b="1" i="0" u="none" strike="noStrike" dirty="0">
                <a:solidFill>
                  <a:srgbClr val="000000"/>
                </a:solidFill>
                <a:highlight>
                  <a:srgbClr val="FFE599"/>
                </a:highlight>
                <a:latin typeface="Calibri"/>
                <a:ea typeface="Calibri"/>
                <a:cs typeface="Calibri"/>
                <a:sym typeface="Calibri"/>
              </a:rPr>
              <a:t>Create and fund an applied research program office for space weather within NOAA to coordinate, facilitate, promote, and transition applied research across the national space weather enterprise.</a:t>
            </a:r>
            <a:r>
              <a:rPr lang="en-US" sz="1200" i="0" u="none" strike="noStrike" dirty="0">
                <a:solidFill>
                  <a:srgbClr val="000000"/>
                </a:solidFill>
                <a:highlight>
                  <a:srgbClr val="FFF2CC"/>
                </a:highlight>
                <a:latin typeface="Calibri"/>
                <a:ea typeface="Calibri"/>
                <a:cs typeface="Calibri"/>
                <a:sym typeface="Calibri"/>
              </a:rPr>
              <a:t> </a:t>
            </a:r>
            <a:r>
              <a:rPr lang="en-US" sz="1200" i="0" u="none" strike="noStrike" dirty="0">
                <a:solidFill>
                  <a:srgbClr val="000000"/>
                </a:solidFill>
                <a:latin typeface="Calibri"/>
                <a:ea typeface="Calibri"/>
                <a:cs typeface="Calibri"/>
                <a:sym typeface="Calibri"/>
              </a:rPr>
              <a:t>NOAA is not properly structured to meet their goal of addressing the critical societal challenge that space weather poses. NOAA should establish and fund an office within the NOAA Division of Oceanic and Atmospheric Research focused on space weather research necessary to complement and support the space weather roles and missions of NOAA NWS and NESDIS, and to achieve the roles and responsibilities outlined in PROSWIFT, the </a:t>
            </a:r>
            <a:r>
              <a:rPr lang="en-US" sz="1200" i="0" u="sng" strike="noStrike" dirty="0">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Weather, Water, and Climate Strategy for FY 2023-2027</a:t>
            </a:r>
            <a:r>
              <a:rPr lang="en-US" sz="1200" i="0" u="none" strike="noStrike" dirty="0">
                <a:solidFill>
                  <a:srgbClr val="000000"/>
                </a:solidFill>
                <a:latin typeface="Calibri"/>
                <a:ea typeface="Calibri"/>
                <a:cs typeface="Calibri"/>
                <a:sym typeface="Calibri"/>
              </a:rPr>
              <a:t>, and other relevant policies.  This new office should coordinate, facilitate, fund, and promote academic and private sector applied research across the national space weather enterprise. </a:t>
            </a:r>
            <a:r>
              <a:rPr lang="en-US" sz="1200" b="1" i="0" u="none" strike="noStrike" dirty="0">
                <a:solidFill>
                  <a:srgbClr val="000000"/>
                </a:solidFill>
                <a:latin typeface="Calibri"/>
                <a:ea typeface="Calibri"/>
                <a:cs typeface="Calibri"/>
                <a:sym typeface="Calibri"/>
              </a:rPr>
              <a:t>(R.2.1.)</a:t>
            </a:r>
            <a:endParaRPr sz="1200" i="0" u="none" strike="noStrike" dirty="0">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a:pPr>
            <a:r>
              <a:rPr lang="en-US" sz="1200" b="1" i="0" u="none" strike="noStrike" dirty="0">
                <a:solidFill>
                  <a:srgbClr val="000000"/>
                </a:solidFill>
                <a:latin typeface="Calibri"/>
                <a:ea typeface="Calibri"/>
                <a:cs typeface="Calibri"/>
                <a:sym typeface="Calibri"/>
              </a:rPr>
              <a:t>Ensure OSTP staffing and White House led prioritization and coordination across the national space weather enterprise. </a:t>
            </a:r>
            <a:r>
              <a:rPr lang="en-US" sz="1200" i="0" u="none" strike="noStrike" dirty="0">
                <a:solidFill>
                  <a:srgbClr val="000000"/>
                </a:solidFill>
                <a:latin typeface="Calibri"/>
                <a:ea typeface="Calibri"/>
                <a:cs typeface="Calibri"/>
                <a:sym typeface="Calibri"/>
              </a:rPr>
              <a:t>The</a:t>
            </a:r>
            <a:r>
              <a:rPr lang="en-US" sz="1200" b="1" i="0" u="none" strike="noStrike" dirty="0">
                <a:solidFill>
                  <a:srgbClr val="000000"/>
                </a:solidFill>
                <a:latin typeface="Calibri"/>
                <a:ea typeface="Calibri"/>
                <a:cs typeface="Calibri"/>
                <a:sym typeface="Calibri"/>
              </a:rPr>
              <a:t> </a:t>
            </a:r>
            <a:r>
              <a:rPr lang="en-US" sz="1200" i="0" u="none" strike="noStrike" dirty="0">
                <a:solidFill>
                  <a:srgbClr val="000000"/>
                </a:solidFill>
                <a:latin typeface="Calibri"/>
                <a:ea typeface="Calibri"/>
                <a:cs typeface="Calibri"/>
                <a:sym typeface="Calibri"/>
              </a:rPr>
              <a:t>Director of the White House Office of Science and Technology Policy (OSTP) has not sufficiently staffed or prioritized space weather, missing budget opportunities and slowing the progress towards resilience. OSTP should redouble efforts to further improve coordination and align budget priorities among SWORM agencies and space weather activities and roles across the federal interagency. This will require sustained staffing of a full-time equivalent by someone with space weather expertise. </a:t>
            </a:r>
            <a:r>
              <a:rPr lang="en-US" sz="1200" b="1" i="0" u="none" strike="noStrike" dirty="0">
                <a:solidFill>
                  <a:srgbClr val="000000"/>
                </a:solidFill>
                <a:latin typeface="Calibri"/>
                <a:ea typeface="Calibri"/>
                <a:cs typeface="Calibri"/>
                <a:sym typeface="Calibri"/>
              </a:rPr>
              <a:t>(R.3.1.</a:t>
            </a:r>
            <a:r>
              <a:rPr lang="en-US" sz="1200" i="0" u="none" strike="noStrike" dirty="0">
                <a:solidFill>
                  <a:srgbClr val="000000"/>
                </a:solidFill>
                <a:latin typeface="Calibri"/>
                <a:ea typeface="Calibri"/>
                <a:cs typeface="Calibri"/>
                <a:sym typeface="Calibri"/>
              </a:rPr>
              <a:t> </a:t>
            </a:r>
            <a:r>
              <a:rPr lang="en-US" sz="1200" b="1" i="0" u="none" strike="noStrike" dirty="0">
                <a:solidFill>
                  <a:srgbClr val="000000"/>
                </a:solidFill>
                <a:latin typeface="Calibri"/>
                <a:ea typeface="Calibri"/>
                <a:cs typeface="Calibri"/>
                <a:sym typeface="Calibri"/>
              </a:rPr>
              <a:t>and myriad other coordination-focused recommendations throughout)</a:t>
            </a:r>
            <a:endParaRPr sz="1200" i="0" u="none" strike="noStrike" dirty="0">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a:pPr>
            <a:r>
              <a:rPr lang="en-US" sz="1200" b="1" i="0" u="none" strike="noStrike" dirty="0">
                <a:solidFill>
                  <a:srgbClr val="000000"/>
                </a:solidFill>
                <a:latin typeface="Calibri"/>
                <a:ea typeface="Calibri"/>
                <a:cs typeface="Calibri"/>
                <a:sym typeface="Calibri"/>
              </a:rPr>
              <a:t>Protect space weather sensors from spectrum interference.</a:t>
            </a:r>
            <a:r>
              <a:rPr lang="en-US" sz="1200" i="0" u="none" strike="noStrike" dirty="0">
                <a:solidFill>
                  <a:srgbClr val="000000"/>
                </a:solidFill>
                <a:latin typeface="Calibri"/>
                <a:ea typeface="Calibri"/>
                <a:cs typeface="Calibri"/>
                <a:sym typeface="Calibri"/>
              </a:rPr>
              <a:t> Space weather sensors are vulnerable to and potentially at risk of spectrum interference from electromagnetic emissions (e.g., radio frequency) originating from technology systems (e.g., 5G applications). SWORM should coordinate the establishment of domestic and global protections for space weather sensors akin to terrestrial weather sensors. </a:t>
            </a:r>
            <a:r>
              <a:rPr lang="en-US" sz="1200" b="1" i="0" u="none" strike="noStrike" dirty="0">
                <a:solidFill>
                  <a:srgbClr val="000000"/>
                </a:solidFill>
                <a:latin typeface="Calibri"/>
                <a:ea typeface="Calibri"/>
                <a:cs typeface="Calibri"/>
                <a:sym typeface="Calibri"/>
              </a:rPr>
              <a:t>(R.5.1.)</a:t>
            </a:r>
            <a:endParaRPr sz="1200" i="0" u="none" strike="noStrike" dirty="0">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a:pPr>
            <a:r>
              <a:rPr lang="en-US" sz="1200" b="1" i="0" u="none" strike="noStrike" dirty="0">
                <a:solidFill>
                  <a:srgbClr val="000000"/>
                </a:solidFill>
                <a:highlight>
                  <a:srgbClr val="FFE599"/>
                </a:highlight>
                <a:latin typeface="Calibri"/>
                <a:ea typeface="Calibri"/>
                <a:cs typeface="Calibri"/>
                <a:sym typeface="Calibri"/>
              </a:rPr>
              <a:t>Provide long-term support for operational ground-based and airborne sensors and networks.</a:t>
            </a:r>
            <a:r>
              <a:rPr lang="en-US" sz="1200" i="0" u="none" strike="noStrike" dirty="0">
                <a:solidFill>
                  <a:srgbClr val="000000"/>
                </a:solidFill>
                <a:highlight>
                  <a:srgbClr val="FFE599"/>
                </a:highlight>
                <a:latin typeface="Calibri"/>
                <a:ea typeface="Calibri"/>
                <a:cs typeface="Calibri"/>
                <a:sym typeface="Calibri"/>
              </a:rPr>
              <a:t> </a:t>
            </a:r>
            <a:r>
              <a:rPr lang="en-US" sz="1200" i="0" u="none" strike="noStrike" dirty="0">
                <a:solidFill>
                  <a:srgbClr val="000000"/>
                </a:solidFill>
                <a:latin typeface="Calibri"/>
                <a:ea typeface="Calibri"/>
                <a:cs typeface="Calibri"/>
                <a:sym typeface="Calibri"/>
              </a:rPr>
              <a:t>NOAA should fundamentally change the way ground-based and airborne sensors and networks are prioritized, supported, and maintained, including those operated by academic and commercial sectors, to enable operational products and services and meet NOAA’s statutory role. </a:t>
            </a:r>
            <a:r>
              <a:rPr lang="en-US" sz="1200" b="1" i="0" u="none" strike="noStrike" dirty="0">
                <a:solidFill>
                  <a:srgbClr val="000000"/>
                </a:solidFill>
                <a:latin typeface="Calibri"/>
                <a:ea typeface="Calibri"/>
                <a:cs typeface="Calibri"/>
                <a:sym typeface="Calibri"/>
              </a:rPr>
              <a:t>(R.6.2.)</a:t>
            </a:r>
            <a:endParaRPr sz="1200" i="0" u="none" strike="noStrike" dirty="0">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a:pPr>
            <a:r>
              <a:rPr lang="en-US" sz="1200" b="1" i="0" u="none" strike="noStrike" dirty="0">
                <a:solidFill>
                  <a:srgbClr val="000000"/>
                </a:solidFill>
                <a:latin typeface="Calibri"/>
                <a:ea typeface="Calibri"/>
                <a:cs typeface="Calibri"/>
                <a:sym typeface="Calibri"/>
              </a:rPr>
              <a:t>Provide and fund critical operational space weather services beyond near-Earth. </a:t>
            </a:r>
            <a:r>
              <a:rPr lang="en-US" sz="1200" i="0" u="none" strike="noStrike" dirty="0">
                <a:solidFill>
                  <a:srgbClr val="000000"/>
                </a:solidFill>
                <a:latin typeface="Calibri"/>
                <a:ea typeface="Calibri"/>
                <a:cs typeface="Calibri"/>
                <a:sym typeface="Calibri"/>
              </a:rPr>
              <a:t>NOAA should seek increased funding and partnerships (e.g., Depart of Defense, NASA, and commercial or international partners) to support an expanded in-space architecture to meet growing national needs in these regions. This includes meeting near-Earth operational needs and expanding support and funding for space weather services in medium-Earth orbit, geostationary Earth orbit, geostationary transfer orbit, cis-Lunar, and eventually Martian environments. NOAA will need to determine the in-space infrastructure needed to support space weather services in these regions. </a:t>
            </a:r>
            <a:r>
              <a:rPr lang="en-US" sz="1200" b="1" i="0" u="none" strike="noStrike" dirty="0">
                <a:solidFill>
                  <a:srgbClr val="000000"/>
                </a:solidFill>
                <a:latin typeface="Calibri"/>
                <a:ea typeface="Calibri"/>
                <a:cs typeface="Calibri"/>
                <a:sym typeface="Calibri"/>
              </a:rPr>
              <a:t>(R.9.2.)</a:t>
            </a:r>
            <a:endParaRPr sz="1200" i="0" u="none" strike="noStrike" dirty="0">
              <a:solidFill>
                <a:srgbClr val="000000"/>
              </a:solidFill>
              <a:latin typeface="Calibri"/>
              <a:ea typeface="Calibri"/>
              <a:cs typeface="Calibri"/>
              <a:sym typeface="Calibri"/>
            </a:endParaRPr>
          </a:p>
          <a:p>
            <a:pPr marL="0" lvl="0" indent="0" algn="l" rtl="0">
              <a:lnSpc>
                <a:spcPct val="100000"/>
              </a:lnSpc>
              <a:spcBef>
                <a:spcPts val="600"/>
              </a:spcBef>
              <a:spcAft>
                <a:spcPts val="0"/>
              </a:spcAft>
              <a:buSzPts val="1100"/>
              <a:buNone/>
            </a:pPr>
            <a:endParaRPr sz="1200" dirty="0">
              <a:latin typeface="Calibri"/>
              <a:ea typeface="Calibri"/>
              <a:cs typeface="Calibri"/>
              <a:sym typeface="Calibri"/>
            </a:endParaRPr>
          </a:p>
        </p:txBody>
      </p:sp>
      <p:sp>
        <p:nvSpPr>
          <p:cNvPr id="424" name="Google Shape;424;p1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1: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501650" lvl="0" indent="-361950" algn="l" rtl="0">
              <a:lnSpc>
                <a:spcPct val="100000"/>
              </a:lnSpc>
              <a:spcBef>
                <a:spcPts val="0"/>
              </a:spcBef>
              <a:spcAft>
                <a:spcPts val="0"/>
              </a:spcAft>
              <a:buSzPts val="1400"/>
              <a:buFont typeface="Arial"/>
              <a:buAutoNum type="arabicPeriod" startAt="7"/>
            </a:pPr>
            <a:r>
              <a:rPr lang="en-US" sz="1200" b="1" i="0" u="none" strike="noStrike">
                <a:solidFill>
                  <a:srgbClr val="000000"/>
                </a:solidFill>
                <a:highlight>
                  <a:srgbClr val="FFE599"/>
                </a:highlight>
                <a:latin typeface="Calibri"/>
                <a:ea typeface="Calibri"/>
                <a:cs typeface="Calibri"/>
                <a:sym typeface="Calibri"/>
              </a:rPr>
              <a:t>Fund</a:t>
            </a:r>
            <a:r>
              <a:rPr lang="en-US" sz="1200" i="0" u="none" strike="noStrike">
                <a:solidFill>
                  <a:srgbClr val="000000"/>
                </a:solidFill>
                <a:highlight>
                  <a:srgbClr val="FFE599"/>
                </a:highlight>
                <a:latin typeface="Calibri"/>
                <a:ea typeface="Calibri"/>
                <a:cs typeface="Calibri"/>
                <a:sym typeface="Calibri"/>
              </a:rPr>
              <a:t> </a:t>
            </a:r>
            <a:r>
              <a:rPr lang="en-US" sz="1200" b="1" i="0" u="none" strike="noStrike">
                <a:solidFill>
                  <a:srgbClr val="000000"/>
                </a:solidFill>
                <a:highlight>
                  <a:srgbClr val="FFE599"/>
                </a:highlight>
                <a:latin typeface="Calibri"/>
                <a:ea typeface="Calibri"/>
                <a:cs typeface="Calibri"/>
                <a:sym typeface="Calibri"/>
              </a:rPr>
              <a:t>NASA missions that advance fundamental science to support space weather research. </a:t>
            </a:r>
            <a:r>
              <a:rPr lang="en-US" sz="1200" i="0" u="none" strike="noStrike">
                <a:solidFill>
                  <a:srgbClr val="000000"/>
                </a:solidFill>
                <a:latin typeface="Calibri"/>
                <a:ea typeface="Calibri"/>
                <a:cs typeface="Calibri"/>
                <a:sym typeface="Calibri"/>
              </a:rPr>
              <a:t>NASA should seek increased funding to support coordinated and integrated space weather fundamental research missions that address well-rounded space weather fundamental science. Funding in support of space weather research missions should be commensurate with the risk space weather events pose. </a:t>
            </a:r>
            <a:r>
              <a:rPr lang="en-US" sz="1200" b="1" i="0" u="none" strike="noStrike">
                <a:solidFill>
                  <a:srgbClr val="000000"/>
                </a:solidFill>
                <a:latin typeface="Calibri"/>
                <a:ea typeface="Calibri"/>
                <a:cs typeface="Calibri"/>
                <a:sym typeface="Calibri"/>
              </a:rPr>
              <a:t>(R.10.1.)</a:t>
            </a:r>
            <a:endParaRPr sz="1200" i="0" u="none" strike="noStrike">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startAt="7"/>
            </a:pPr>
            <a:r>
              <a:rPr lang="en-US" sz="1200" b="1" i="0" u="none" strike="noStrike">
                <a:solidFill>
                  <a:srgbClr val="000000"/>
                </a:solidFill>
                <a:latin typeface="Calibri"/>
                <a:ea typeface="Calibri"/>
                <a:cs typeface="Calibri"/>
                <a:sym typeface="Calibri"/>
              </a:rPr>
              <a:t>Coordinate benchmark development or improvement with industry.</a:t>
            </a:r>
            <a:r>
              <a:rPr lang="en-US" sz="1200" i="0" u="none" strike="noStrike">
                <a:solidFill>
                  <a:srgbClr val="000000"/>
                </a:solidFill>
                <a:latin typeface="Calibri"/>
                <a:ea typeface="Calibri"/>
                <a:cs typeface="Calibri"/>
                <a:sym typeface="Calibri"/>
              </a:rPr>
              <a:t> For industries with mature space weather benchmarks, SWORM should reconcile government and industry benchmarks to ensure the latest research and knowledge from industry and the space weather enterprise is applied and can be expressed in terms and parameters that are applicable to end users. Where there are no mature industry benchmarks, SWORM should involve industry in the development of new benchmarks. </a:t>
            </a:r>
            <a:r>
              <a:rPr lang="en-US" sz="1200" b="1" i="0" u="none" strike="noStrike">
                <a:solidFill>
                  <a:srgbClr val="000000"/>
                </a:solidFill>
                <a:latin typeface="Calibri"/>
                <a:ea typeface="Calibri"/>
                <a:cs typeface="Calibri"/>
                <a:sym typeface="Calibri"/>
              </a:rPr>
              <a:t>(R.14.1.)</a:t>
            </a:r>
            <a:endParaRPr sz="1200" i="0" u="none" strike="noStrike">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startAt="7"/>
            </a:pPr>
            <a:r>
              <a:rPr lang="en-US" sz="1200" b="1" i="0" u="none" strike="noStrike">
                <a:solidFill>
                  <a:srgbClr val="000000"/>
                </a:solidFill>
                <a:highlight>
                  <a:srgbClr val="FFE599"/>
                </a:highlight>
                <a:latin typeface="Calibri"/>
                <a:ea typeface="Calibri"/>
                <a:cs typeface="Calibri"/>
                <a:sym typeface="Calibri"/>
              </a:rPr>
              <a:t>Quantify the societal benefits for addressing risk from space weather by performing national-level and industry-wide economic assessments and consider space weather in the context of broader national risk. </a:t>
            </a:r>
            <a:r>
              <a:rPr lang="en-US" sz="1200" i="0" u="none" strike="noStrike">
                <a:solidFill>
                  <a:srgbClr val="000000"/>
                </a:solidFill>
                <a:latin typeface="Calibri"/>
                <a:ea typeface="Calibri"/>
                <a:cs typeface="Calibri"/>
                <a:sym typeface="Calibri"/>
              </a:rPr>
              <a:t>Economic assessments and national-level risk assessments should be conducted to quantify risk and ensure the national space weather enterprise is funded at a level commensurate with the risk it poses to the Nation and society. </a:t>
            </a:r>
            <a:r>
              <a:rPr lang="en-US" sz="1200" b="1" i="0" u="none" strike="noStrike">
                <a:solidFill>
                  <a:srgbClr val="000000"/>
                </a:solidFill>
                <a:latin typeface="Calibri"/>
                <a:ea typeface="Calibri"/>
                <a:cs typeface="Calibri"/>
                <a:sym typeface="Calibri"/>
              </a:rPr>
              <a:t>(R.18.1.) and (R.4.1.)  (Particularly as you will hear in a later session as we electrify our society – think electric vehicles.)</a:t>
            </a:r>
            <a:endParaRPr sz="1200" i="0" u="none" strike="noStrike">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startAt="7"/>
            </a:pPr>
            <a:r>
              <a:rPr lang="en-US" sz="1200" b="1" i="0" u="none" strike="noStrike">
                <a:solidFill>
                  <a:srgbClr val="000000"/>
                </a:solidFill>
                <a:highlight>
                  <a:schemeClr val="lt2"/>
                </a:highlight>
                <a:latin typeface="Calibri"/>
                <a:ea typeface="Calibri"/>
                <a:cs typeface="Calibri"/>
                <a:sym typeface="Calibri"/>
              </a:rPr>
              <a:t>Support coordinated applied research within the thermosphere (above 100 km altitude) which is critical for space traffic coordination.</a:t>
            </a:r>
            <a:r>
              <a:rPr lang="en-US" sz="1200" i="0" u="none" strike="noStrike">
                <a:solidFill>
                  <a:srgbClr val="000000"/>
                </a:solidFill>
                <a:highlight>
                  <a:schemeClr val="lt1"/>
                </a:highlight>
                <a:latin typeface="Calibri"/>
                <a:ea typeface="Calibri"/>
                <a:cs typeface="Calibri"/>
                <a:sym typeface="Calibri"/>
              </a:rPr>
              <a:t> </a:t>
            </a:r>
            <a:r>
              <a:rPr lang="en-US" sz="1200" i="0" u="none" strike="noStrike">
                <a:solidFill>
                  <a:srgbClr val="000000"/>
                </a:solidFill>
                <a:latin typeface="Calibri"/>
                <a:ea typeface="Calibri"/>
                <a:cs typeface="Calibri"/>
                <a:sym typeface="Calibri"/>
              </a:rPr>
              <a:t>There is an immediate and growing need for baseline models and data streams from across the national space weather enterprise for improving space traffic coordination and avoiding the negative consequences of space weather on the growing number and importance of space assets in low-Earth orbit (LEO). </a:t>
            </a:r>
            <a:r>
              <a:rPr lang="en-US" sz="1200" b="1" i="0" u="none" strike="noStrike">
                <a:solidFill>
                  <a:srgbClr val="000000"/>
                </a:solidFill>
                <a:latin typeface="Calibri"/>
                <a:ea typeface="Calibri"/>
                <a:cs typeface="Calibri"/>
                <a:sym typeface="Calibri"/>
              </a:rPr>
              <a:t>(R.24.1-3.)</a:t>
            </a:r>
            <a:endParaRPr sz="1200" i="0" u="none" strike="noStrike">
              <a:solidFill>
                <a:srgbClr val="000000"/>
              </a:solidFill>
              <a:latin typeface="Calibri"/>
              <a:ea typeface="Calibri"/>
              <a:cs typeface="Calibri"/>
              <a:sym typeface="Calibri"/>
            </a:endParaRPr>
          </a:p>
          <a:p>
            <a:pPr marL="457200" lvl="0" indent="-317500" algn="l" rtl="0">
              <a:lnSpc>
                <a:spcPct val="100000"/>
              </a:lnSpc>
              <a:spcBef>
                <a:spcPts val="600"/>
              </a:spcBef>
              <a:spcAft>
                <a:spcPts val="0"/>
              </a:spcAft>
              <a:buSzPts val="1400"/>
              <a:buFont typeface="Arial"/>
              <a:buAutoNum type="arabicPeriod" startAt="7"/>
            </a:pPr>
            <a:r>
              <a:rPr lang="en-US" sz="1200" b="1" i="0" u="none" strike="noStrike">
                <a:solidFill>
                  <a:srgbClr val="000000"/>
                </a:solidFill>
                <a:highlight>
                  <a:srgbClr val="F9CB9C"/>
                </a:highlight>
                <a:latin typeface="Calibri"/>
                <a:ea typeface="Calibri"/>
                <a:cs typeface="Calibri"/>
                <a:sym typeface="Calibri"/>
              </a:rPr>
              <a:t>Foster and lead a global space weather enterprise.</a:t>
            </a:r>
            <a:r>
              <a:rPr lang="en-US" sz="1200" i="0" u="none" strike="noStrike">
                <a:solidFill>
                  <a:srgbClr val="000000"/>
                </a:solidFill>
                <a:highlight>
                  <a:srgbClr val="F9CB9C"/>
                </a:highlight>
                <a:latin typeface="Calibri"/>
                <a:ea typeface="Calibri"/>
                <a:cs typeface="Calibri"/>
                <a:sym typeface="Calibri"/>
              </a:rPr>
              <a:t> </a:t>
            </a:r>
            <a:r>
              <a:rPr lang="en-US" sz="1200" i="0" u="none" strike="noStrike">
                <a:solidFill>
                  <a:srgbClr val="000000"/>
                </a:solidFill>
                <a:latin typeface="Calibri"/>
                <a:ea typeface="Calibri"/>
                <a:cs typeface="Calibri"/>
                <a:sym typeface="Calibri"/>
              </a:rPr>
              <a:t>The U.S. Federal Government (through the State Department) should develop and implement an international process (through the United Nations or similar entity) that seeks more opportunities to globally unify priorities, collaborate, coordinate, and co-fund observations and capabilities with partner and allied nations around the world, broadening international engagement, collaboration, and coordination to meet the growing global need for space weather products. This is needed to effectively address the growing global importance of space weather and the cost to address it. </a:t>
            </a:r>
            <a:r>
              <a:rPr lang="en-US" sz="1200" b="1" i="0" u="none" strike="noStrike">
                <a:solidFill>
                  <a:srgbClr val="000000"/>
                </a:solidFill>
                <a:latin typeface="Calibri"/>
                <a:ea typeface="Calibri"/>
                <a:cs typeface="Calibri"/>
                <a:sym typeface="Calibri"/>
              </a:rPr>
              <a:t>(R.25.1-4.)</a:t>
            </a:r>
            <a:endParaRPr sz="1200" i="0" u="none" strike="noStrike">
              <a:solidFill>
                <a:srgbClr val="000000"/>
              </a:solidFill>
              <a:latin typeface="Calibri"/>
              <a:ea typeface="Calibri"/>
              <a:cs typeface="Calibri"/>
              <a:sym typeface="Calibri"/>
            </a:endParaRPr>
          </a:p>
        </p:txBody>
      </p:sp>
      <p:sp>
        <p:nvSpPr>
          <p:cNvPr id="432" name="Google Shape;432;p11: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5c04ffa64c_0_61: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300">
                <a:solidFill>
                  <a:schemeClr val="dk1"/>
                </a:solidFill>
              </a:rPr>
              <a:t>We are conducting a comprehensive survey of the needs of users of space weather products to identify the space weather research, observations, forecasting, and modeling advances required to improve space weather products.</a:t>
            </a:r>
            <a:endParaRPr sz="1300">
              <a:solidFill>
                <a:schemeClr val="dk1"/>
              </a:solidFill>
            </a:endParaRPr>
          </a:p>
          <a:p>
            <a:pPr marL="0" lvl="0" indent="0" algn="l" rtl="0">
              <a:lnSpc>
                <a:spcPct val="90000"/>
              </a:lnSpc>
              <a:spcBef>
                <a:spcPts val="500"/>
              </a:spcBef>
              <a:spcAft>
                <a:spcPts val="0"/>
              </a:spcAft>
              <a:buClr>
                <a:schemeClr val="dk1"/>
              </a:buClr>
              <a:buSzPts val="2000"/>
              <a:buFont typeface="Arial"/>
              <a:buNone/>
            </a:pPr>
            <a:endParaRPr sz="1400">
              <a:solidFill>
                <a:schemeClr val="dk1"/>
              </a:solidFill>
            </a:endParaRPr>
          </a:p>
          <a:p>
            <a:pPr marL="0" lvl="0" indent="0" algn="l" rtl="0">
              <a:lnSpc>
                <a:spcPct val="90000"/>
              </a:lnSpc>
              <a:spcBef>
                <a:spcPts val="500"/>
              </a:spcBef>
              <a:spcAft>
                <a:spcPts val="0"/>
              </a:spcAft>
              <a:buClr>
                <a:schemeClr val="dk1"/>
              </a:buClr>
              <a:buSzPts val="2000"/>
              <a:buFont typeface="Arial"/>
              <a:buNone/>
            </a:pPr>
            <a:r>
              <a:rPr lang="en-US" sz="1400" b="1" u="sng">
                <a:solidFill>
                  <a:schemeClr val="dk1"/>
                </a:solidFill>
              </a:rPr>
              <a:t>User Survey Requirements</a:t>
            </a:r>
            <a:r>
              <a:rPr lang="en-US" sz="1400" b="1">
                <a:solidFill>
                  <a:schemeClr val="dk1"/>
                </a:solidFill>
              </a:rPr>
              <a:t>:</a:t>
            </a:r>
            <a:endParaRPr sz="1400" b="1">
              <a:solidFill>
                <a:schemeClr val="dk1"/>
              </a:solidFill>
            </a:endParaRPr>
          </a:p>
          <a:p>
            <a:pPr marL="469900" lvl="0" indent="-317500" algn="l" rtl="0">
              <a:lnSpc>
                <a:spcPct val="90000"/>
              </a:lnSpc>
              <a:spcBef>
                <a:spcPts val="500"/>
              </a:spcBef>
              <a:spcAft>
                <a:spcPts val="0"/>
              </a:spcAft>
              <a:buClr>
                <a:schemeClr val="dk1"/>
              </a:buClr>
              <a:buSzPts val="1400"/>
              <a:buFont typeface="Calibri"/>
              <a:buAutoNum type="arabicPeriod"/>
            </a:pPr>
            <a:r>
              <a:rPr lang="en-US" sz="1400">
                <a:solidFill>
                  <a:schemeClr val="dk1"/>
                </a:solidFill>
              </a:rPr>
              <a:t>Assess the </a:t>
            </a:r>
            <a:r>
              <a:rPr lang="en-US" sz="1400" b="1">
                <a:solidFill>
                  <a:schemeClr val="dk1"/>
                </a:solidFill>
              </a:rPr>
              <a:t>adequacy of Federal Government goals </a:t>
            </a:r>
            <a:r>
              <a:rPr lang="en-US" sz="1400">
                <a:solidFill>
                  <a:schemeClr val="dk1"/>
                </a:solidFill>
              </a:rPr>
              <a:t>for lead time, accuracy, coverage, timeliness, data rate, and data quality for space weather </a:t>
            </a:r>
            <a:r>
              <a:rPr lang="en-US" sz="1400" u="sng">
                <a:solidFill>
                  <a:schemeClr val="dk1"/>
                </a:solidFill>
              </a:rPr>
              <a:t>observations</a:t>
            </a:r>
            <a:r>
              <a:rPr lang="en-US" sz="1400">
                <a:solidFill>
                  <a:schemeClr val="dk1"/>
                </a:solidFill>
              </a:rPr>
              <a:t> and </a:t>
            </a:r>
            <a:r>
              <a:rPr lang="en-US" sz="1400" u="sng">
                <a:solidFill>
                  <a:schemeClr val="dk1"/>
                </a:solidFill>
              </a:rPr>
              <a:t>forecasting</a:t>
            </a:r>
            <a:r>
              <a:rPr lang="en-US" sz="1400">
                <a:solidFill>
                  <a:schemeClr val="dk1"/>
                </a:solidFill>
              </a:rPr>
              <a:t>; </a:t>
            </a:r>
            <a:endParaRPr sz="1400">
              <a:solidFill>
                <a:schemeClr val="dk1"/>
              </a:solidFill>
            </a:endParaRPr>
          </a:p>
          <a:p>
            <a:pPr marL="469900" lvl="0" indent="-317500" algn="l" rtl="0">
              <a:lnSpc>
                <a:spcPct val="90000"/>
              </a:lnSpc>
              <a:spcBef>
                <a:spcPts val="1000"/>
              </a:spcBef>
              <a:spcAft>
                <a:spcPts val="0"/>
              </a:spcAft>
              <a:buClr>
                <a:schemeClr val="dk1"/>
              </a:buClr>
              <a:buSzPts val="1400"/>
              <a:buFont typeface="Calibri"/>
              <a:buAutoNum type="arabicPeriod"/>
            </a:pPr>
            <a:r>
              <a:rPr lang="en-US" sz="1400">
                <a:solidFill>
                  <a:schemeClr val="dk1"/>
                </a:solidFill>
              </a:rPr>
              <a:t>Identify options and methods to </a:t>
            </a:r>
            <a:r>
              <a:rPr lang="en-US" sz="1400" b="1">
                <a:solidFill>
                  <a:schemeClr val="dk1"/>
                </a:solidFill>
              </a:rPr>
              <a:t>advance the above goals</a:t>
            </a:r>
            <a:r>
              <a:rPr lang="en-US" sz="1400">
                <a:solidFill>
                  <a:schemeClr val="dk1"/>
                </a:solidFill>
              </a:rPr>
              <a:t>; </a:t>
            </a:r>
            <a:endParaRPr sz="1400">
              <a:solidFill>
                <a:schemeClr val="dk1"/>
              </a:solidFill>
            </a:endParaRPr>
          </a:p>
          <a:p>
            <a:pPr marL="469900" lvl="0" indent="-317500" algn="l" rtl="0">
              <a:lnSpc>
                <a:spcPct val="90000"/>
              </a:lnSpc>
              <a:spcBef>
                <a:spcPts val="1000"/>
              </a:spcBef>
              <a:spcAft>
                <a:spcPts val="0"/>
              </a:spcAft>
              <a:buClr>
                <a:schemeClr val="dk1"/>
              </a:buClr>
              <a:buSzPts val="1400"/>
              <a:buFont typeface="Calibri"/>
              <a:buAutoNum type="arabicPeriod"/>
            </a:pPr>
            <a:r>
              <a:rPr lang="en-US" sz="1400">
                <a:solidFill>
                  <a:schemeClr val="dk1"/>
                </a:solidFill>
              </a:rPr>
              <a:t>Identify </a:t>
            </a:r>
            <a:r>
              <a:rPr lang="en-US" sz="1400" b="1">
                <a:solidFill>
                  <a:schemeClr val="dk1"/>
                </a:solidFill>
              </a:rPr>
              <a:t>opportunities for collection of data</a:t>
            </a:r>
            <a:r>
              <a:rPr lang="en-US" sz="1400">
                <a:solidFill>
                  <a:schemeClr val="dk1"/>
                </a:solidFill>
              </a:rPr>
              <a:t> to address the needs of space weather users;</a:t>
            </a:r>
            <a:endParaRPr sz="1400">
              <a:solidFill>
                <a:schemeClr val="dk1"/>
              </a:solidFill>
            </a:endParaRPr>
          </a:p>
          <a:p>
            <a:pPr marL="469900" lvl="0" indent="-317500" algn="l" rtl="0">
              <a:lnSpc>
                <a:spcPct val="90000"/>
              </a:lnSpc>
              <a:spcBef>
                <a:spcPts val="1000"/>
              </a:spcBef>
              <a:spcAft>
                <a:spcPts val="0"/>
              </a:spcAft>
              <a:buClr>
                <a:schemeClr val="dk1"/>
              </a:buClr>
              <a:buSzPts val="1400"/>
              <a:buFont typeface="Calibri"/>
              <a:buAutoNum type="arabicPeriod"/>
            </a:pPr>
            <a:r>
              <a:rPr lang="en-US" sz="1400">
                <a:solidFill>
                  <a:schemeClr val="dk1"/>
                </a:solidFill>
              </a:rPr>
              <a:t>Identify methods to </a:t>
            </a:r>
            <a:r>
              <a:rPr lang="en-US" sz="1400" b="1">
                <a:solidFill>
                  <a:schemeClr val="dk1"/>
                </a:solidFill>
              </a:rPr>
              <a:t>increase coordination of space weather R2O2R</a:t>
            </a:r>
            <a:r>
              <a:rPr lang="en-US" sz="1400">
                <a:solidFill>
                  <a:schemeClr val="dk1"/>
                </a:solidFill>
              </a:rPr>
              <a:t>; </a:t>
            </a:r>
            <a:endParaRPr sz="1400">
              <a:solidFill>
                <a:schemeClr val="dk1"/>
              </a:solidFill>
            </a:endParaRPr>
          </a:p>
          <a:p>
            <a:pPr marL="469900" lvl="0" indent="-317500" algn="l" rtl="0">
              <a:lnSpc>
                <a:spcPct val="90000"/>
              </a:lnSpc>
              <a:spcBef>
                <a:spcPts val="1000"/>
              </a:spcBef>
              <a:spcAft>
                <a:spcPts val="0"/>
              </a:spcAft>
              <a:buClr>
                <a:schemeClr val="dk1"/>
              </a:buClr>
              <a:buSzPts val="1400"/>
              <a:buFont typeface="Arial"/>
              <a:buAutoNum type="arabicPeriod"/>
            </a:pPr>
            <a:r>
              <a:rPr lang="en-US" sz="1400">
                <a:solidFill>
                  <a:schemeClr val="dk1"/>
                </a:solidFill>
              </a:rPr>
              <a:t>Identify opportunities for </a:t>
            </a:r>
            <a:r>
              <a:rPr lang="en-US" sz="1400" u="sng">
                <a:solidFill>
                  <a:schemeClr val="dk1"/>
                </a:solidFill>
              </a:rPr>
              <a:t>new</a:t>
            </a:r>
            <a:r>
              <a:rPr lang="en-US" sz="1400">
                <a:solidFill>
                  <a:schemeClr val="dk1"/>
                </a:solidFill>
              </a:rPr>
              <a:t> technologies, research, and instrumentation to aid in understanding, monitoring, modeling, prediction, and warning of space weather; and </a:t>
            </a:r>
            <a:endParaRPr sz="1400">
              <a:solidFill>
                <a:schemeClr val="dk1"/>
              </a:solidFill>
            </a:endParaRPr>
          </a:p>
          <a:p>
            <a:pPr marL="469900" lvl="0" indent="-317500" algn="l" rtl="0">
              <a:lnSpc>
                <a:spcPct val="90000"/>
              </a:lnSpc>
              <a:spcBef>
                <a:spcPts val="1000"/>
              </a:spcBef>
              <a:spcAft>
                <a:spcPts val="0"/>
              </a:spcAft>
              <a:buClr>
                <a:schemeClr val="dk1"/>
              </a:buClr>
              <a:buSzPts val="1400"/>
              <a:buFont typeface="Calibri"/>
              <a:buAutoNum type="arabicPeriod"/>
            </a:pPr>
            <a:r>
              <a:rPr lang="en-US" sz="1400">
                <a:solidFill>
                  <a:schemeClr val="dk1"/>
                </a:solidFill>
              </a:rPr>
              <a:t>Identify methods and technologies to </a:t>
            </a:r>
            <a:r>
              <a:rPr lang="en-US" sz="1400" b="1">
                <a:solidFill>
                  <a:schemeClr val="dk1"/>
                </a:solidFill>
              </a:rPr>
              <a:t>improve preparedness</a:t>
            </a:r>
            <a:r>
              <a:rPr lang="en-US" sz="1400">
                <a:solidFill>
                  <a:schemeClr val="dk1"/>
                </a:solidFill>
              </a:rPr>
              <a:t> for space weather.</a:t>
            </a:r>
            <a:endParaRPr sz="1400">
              <a:solidFill>
                <a:schemeClr val="dk1"/>
              </a:solidFill>
            </a:endParaRPr>
          </a:p>
          <a:p>
            <a:pPr marL="0" lvl="0" indent="0" algn="l" rtl="0">
              <a:lnSpc>
                <a:spcPct val="100000"/>
              </a:lnSpc>
              <a:spcBef>
                <a:spcPts val="1000"/>
              </a:spcBef>
              <a:spcAft>
                <a:spcPts val="0"/>
              </a:spcAft>
              <a:buSzPts val="1100"/>
              <a:buNone/>
            </a:pPr>
            <a:endParaRPr sz="1400"/>
          </a:p>
        </p:txBody>
      </p:sp>
      <p:sp>
        <p:nvSpPr>
          <p:cNvPr id="359" name="Google Shape;359;g25c04ffa64c_0_6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6dd02c01d2_1_0:notes"/>
          <p:cNvSpPr txBox="1">
            <a:spLocks noGrp="1"/>
          </p:cNvSpPr>
          <p:nvPr>
            <p:ph type="body" idx="1"/>
          </p:nvPr>
        </p:nvSpPr>
        <p:spPr>
          <a:xfrm>
            <a:off x="972316" y="3463875"/>
            <a:ext cx="7778400" cy="3281700"/>
          </a:xfrm>
          <a:prstGeom prst="rect">
            <a:avLst/>
          </a:prstGeom>
          <a:noFill/>
          <a:ln>
            <a:noFill/>
          </a:ln>
        </p:spPr>
        <p:txBody>
          <a:bodyPr spcFirstLastPara="1" wrap="square" lIns="97275" tIns="97275" rIns="97275" bIns="97275" anchor="t" anchorCtr="0">
            <a:noAutofit/>
          </a:bodyPr>
          <a:lstStyle/>
          <a:p>
            <a:pPr marL="0" lvl="0" indent="0" algn="l" rtl="0">
              <a:lnSpc>
                <a:spcPct val="100000"/>
              </a:lnSpc>
              <a:spcBef>
                <a:spcPts val="0"/>
              </a:spcBef>
              <a:spcAft>
                <a:spcPts val="0"/>
              </a:spcAft>
              <a:buSzPts val="1100"/>
              <a:buNone/>
            </a:pPr>
            <a:r>
              <a:rPr lang="en-US" dirty="0"/>
              <a:t>Divided into 10 groups. </a:t>
            </a:r>
            <a:endParaRPr dirty="0"/>
          </a:p>
          <a:p>
            <a:pPr marL="0" lvl="0" indent="0" algn="l" rtl="0">
              <a:lnSpc>
                <a:spcPct val="100000"/>
              </a:lnSpc>
              <a:spcBef>
                <a:spcPts val="0"/>
              </a:spcBef>
              <a:spcAft>
                <a:spcPts val="0"/>
              </a:spcAft>
              <a:buSzPts val="1100"/>
              <a:buNone/>
            </a:pPr>
            <a:r>
              <a:rPr lang="en-US" dirty="0"/>
              <a:t>Some of the focus groups are in person but most have been or will be virtual. In conjunction with this meeting we are holding an in person focus group with satellite owners and operators during Wed and Thurs lunch. However, we want to engage with all of you who are interested at a later virtual focus group. If you are interested in participating, please let Delores or George know.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For each sector the SWAG is defining what should be included in the sector or subsector. For those sectors survey in the </a:t>
            </a:r>
            <a:r>
              <a:rPr lang="en-US" dirty="0" err="1"/>
              <a:t>Abt</a:t>
            </a:r>
            <a:r>
              <a:rPr lang="en-US" dirty="0"/>
              <a:t> Associates report, the SWAG is determining if any additional survey work is needed. Or if a subsector needs to be surveyed.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Developing the common set of questions and sector specific questions.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Strategizing on how they will conduct the survey. Won’t be the same across all sectors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May prioritize sectors and not do all of them this year.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Report out on all of this at the next meeting. (Hopefully)</a:t>
            </a:r>
            <a:endParaRPr dirty="0"/>
          </a:p>
        </p:txBody>
      </p:sp>
      <p:sp>
        <p:nvSpPr>
          <p:cNvPr id="366" name="Google Shape;366;g26dd02c01d2_1_0:notes"/>
          <p:cNvSpPr>
            <a:spLocks noGrp="1" noRot="1" noChangeAspect="1"/>
          </p:cNvSpPr>
          <p:nvPr>
            <p:ph type="sldImg" idx="2"/>
          </p:nvPr>
        </p:nvSpPr>
        <p:spPr>
          <a:xfrm>
            <a:off x="2432050" y="547688"/>
            <a:ext cx="4859338" cy="2733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8cd9b96209_0_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8cd9b96209_0_0:notes"/>
          <p:cNvSpPr txBox="1">
            <a:spLocks noGrp="1"/>
          </p:cNvSpPr>
          <p:nvPr>
            <p:ph type="body" idx="1"/>
          </p:nvPr>
        </p:nvSpPr>
        <p:spPr>
          <a:xfrm>
            <a:off x="710248" y="4459526"/>
            <a:ext cx="5682000" cy="4224900"/>
          </a:xfrm>
          <a:prstGeom prst="rect">
            <a:avLst/>
          </a:prstGeom>
        </p:spPr>
        <p:txBody>
          <a:bodyPr spcFirstLastPara="1" wrap="square" lIns="94200" tIns="94200" rIns="94200" bIns="94200" anchor="t" anchorCtr="0">
            <a:noAutofit/>
          </a:bodyPr>
          <a:lstStyle/>
          <a:p>
            <a:pPr marL="457200" lvl="0" indent="-298450" algn="l" rtl="0">
              <a:lnSpc>
                <a:spcPct val="115000"/>
              </a:lnSpc>
              <a:spcBef>
                <a:spcPts val="0"/>
              </a:spcBef>
              <a:spcAft>
                <a:spcPts val="0"/>
              </a:spcAft>
              <a:buClr>
                <a:schemeClr val="dk1"/>
              </a:buClr>
              <a:buSzPts val="1100"/>
              <a:buFont typeface="Calibri"/>
              <a:buChar char="●"/>
            </a:pPr>
            <a:r>
              <a:rPr lang="en-US" sz="300" dirty="0"/>
              <a:t>Preliminary results at AGU (Dec) and AMS (Jan). Final results by spring 2024. </a:t>
            </a:r>
            <a:endParaRPr sz="300" dirty="0"/>
          </a:p>
        </p:txBody>
      </p:sp>
    </p:spTree>
    <p:extLst>
      <p:ext uri="{BB962C8B-B14F-4D97-AF65-F5344CB8AC3E}">
        <p14:creationId xmlns:p14="http://schemas.microsoft.com/office/powerpoint/2010/main" val="205511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8cd9b96209_0_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8cd9b96209_0_0:notes"/>
          <p:cNvSpPr txBox="1">
            <a:spLocks noGrp="1"/>
          </p:cNvSpPr>
          <p:nvPr>
            <p:ph type="body" idx="1"/>
          </p:nvPr>
        </p:nvSpPr>
        <p:spPr>
          <a:xfrm>
            <a:off x="710248" y="4459526"/>
            <a:ext cx="5682000" cy="4224900"/>
          </a:xfrm>
          <a:prstGeom prst="rect">
            <a:avLst/>
          </a:prstGeom>
        </p:spPr>
        <p:txBody>
          <a:bodyPr spcFirstLastPara="1" wrap="square" lIns="94200" tIns="94200" rIns="94200" bIns="94200" anchor="t" anchorCtr="0">
            <a:noAutofit/>
          </a:bodyPr>
          <a:lstStyle/>
          <a:p>
            <a:pPr marL="457200" lvl="0" indent="-298450" algn="l" rtl="0">
              <a:lnSpc>
                <a:spcPct val="115000"/>
              </a:lnSpc>
              <a:spcBef>
                <a:spcPts val="0"/>
              </a:spcBef>
              <a:spcAft>
                <a:spcPts val="0"/>
              </a:spcAft>
              <a:buClr>
                <a:schemeClr val="dk1"/>
              </a:buClr>
              <a:buSzPts val="1100"/>
              <a:buFont typeface="Calibri"/>
              <a:buChar char="●"/>
            </a:pPr>
            <a:r>
              <a:rPr lang="en-US" sz="1600" b="1" dirty="0">
                <a:solidFill>
                  <a:schemeClr val="dk1"/>
                </a:solidFill>
                <a:latin typeface="Calibri"/>
                <a:ea typeface="Calibri"/>
                <a:cs typeface="Calibri"/>
                <a:sym typeface="Calibri"/>
              </a:rPr>
              <a:t>STPI is helping the SWAG - Science and Technology Policy Institute. </a:t>
            </a:r>
          </a:p>
          <a:p>
            <a:pPr marL="457200" lvl="0" indent="-298450" algn="l" rtl="0">
              <a:lnSpc>
                <a:spcPct val="115000"/>
              </a:lnSpc>
              <a:spcBef>
                <a:spcPts val="0"/>
              </a:spcBef>
              <a:spcAft>
                <a:spcPts val="0"/>
              </a:spcAft>
              <a:buClr>
                <a:schemeClr val="dk1"/>
              </a:buClr>
              <a:buSzPts val="1100"/>
              <a:buFont typeface="Calibri"/>
              <a:buChar char="●"/>
            </a:pPr>
            <a:r>
              <a:rPr lang="en-US" sz="1600" b="1" dirty="0">
                <a:solidFill>
                  <a:schemeClr val="dk1"/>
                </a:solidFill>
                <a:latin typeface="Calibri"/>
                <a:ea typeface="Calibri"/>
                <a:cs typeface="Calibri"/>
                <a:sym typeface="Calibri"/>
              </a:rPr>
              <a:t>Dan </a:t>
            </a:r>
            <a:r>
              <a:rPr lang="en-US" sz="1600" b="1" dirty="0" err="1">
                <a:solidFill>
                  <a:schemeClr val="dk1"/>
                </a:solidFill>
                <a:latin typeface="Calibri"/>
                <a:ea typeface="Calibri"/>
                <a:cs typeface="Calibri"/>
                <a:sym typeface="Calibri"/>
              </a:rPr>
              <a:t>Pechkis</a:t>
            </a:r>
            <a:r>
              <a:rPr lang="en-US" sz="1600" b="1" dirty="0">
                <a:solidFill>
                  <a:schemeClr val="dk1"/>
                </a:solidFill>
                <a:latin typeface="Calibri"/>
                <a:ea typeface="Calibri"/>
                <a:cs typeface="Calibri"/>
                <a:sym typeface="Calibri"/>
              </a:rPr>
              <a:t> Is with us today and others from STPI are joining us virtually. </a:t>
            </a:r>
            <a:endParaRPr sz="1600" b="1" dirty="0">
              <a:solidFill>
                <a:schemeClr val="dk1"/>
              </a:solidFill>
              <a:latin typeface="Calibri"/>
              <a:ea typeface="Calibri"/>
              <a:cs typeface="Calibri"/>
              <a:sym typeface="Calibri"/>
            </a:endParaRPr>
          </a:p>
          <a:p>
            <a:pPr marL="457200" lvl="0" indent="-330200" algn="l" rtl="0">
              <a:lnSpc>
                <a:spcPct val="115000"/>
              </a:lnSpc>
              <a:spcBef>
                <a:spcPts val="0"/>
              </a:spcBef>
              <a:spcAft>
                <a:spcPts val="0"/>
              </a:spcAft>
              <a:buClr>
                <a:schemeClr val="dk1"/>
              </a:buClr>
              <a:buSzPts val="1600"/>
              <a:buFont typeface="Calibri"/>
              <a:buChar char="●"/>
            </a:pPr>
            <a:endParaRPr sz="1600" dirty="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600" dirty="0">
                <a:solidFill>
                  <a:schemeClr val="dk1"/>
                </a:solidFill>
                <a:latin typeface="Calibri"/>
                <a:ea typeface="Calibri"/>
                <a:cs typeface="Calibri"/>
                <a:sym typeface="Calibri"/>
              </a:rPr>
              <a:t>Chatham House Rule, where participants are free to use the information received, but neither the identity nor the affiliation of the speaker(s), nor that of any other participant, may be revealed.</a:t>
            </a:r>
            <a:endParaRPr sz="300" dirty="0"/>
          </a:p>
        </p:txBody>
      </p:sp>
    </p:spTree>
    <p:extLst>
      <p:ext uri="{BB962C8B-B14F-4D97-AF65-F5344CB8AC3E}">
        <p14:creationId xmlns:p14="http://schemas.microsoft.com/office/powerpoint/2010/main" val="767175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cd9b96209_0_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8cd9b96209_0_7:notes"/>
          <p:cNvSpPr txBox="1">
            <a:spLocks noGrp="1"/>
          </p:cNvSpPr>
          <p:nvPr>
            <p:ph type="body" idx="1"/>
          </p:nvPr>
        </p:nvSpPr>
        <p:spPr>
          <a:xfrm>
            <a:off x="710248" y="4459526"/>
            <a:ext cx="5682000" cy="4224900"/>
          </a:xfrm>
          <a:prstGeom prst="rect">
            <a:avLst/>
          </a:prstGeom>
        </p:spPr>
        <p:txBody>
          <a:bodyPr spcFirstLastPara="1" wrap="square" lIns="94200" tIns="94200" rIns="94200" bIns="942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3:notes"/>
          <p:cNvSpPr>
            <a:spLocks noGrp="1" noRot="1" noChangeAspect="1"/>
          </p:cNvSpPr>
          <p:nvPr>
            <p:ph type="sldImg" idx="2"/>
          </p:nvPr>
        </p:nvSpPr>
        <p:spPr>
          <a:xfrm>
            <a:off x="-1433513" y="906463"/>
            <a:ext cx="8056563" cy="4532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13:notes"/>
          <p:cNvSpPr txBox="1">
            <a:spLocks noGrp="1"/>
          </p:cNvSpPr>
          <p:nvPr>
            <p:ph type="body" idx="1"/>
          </p:nvPr>
        </p:nvSpPr>
        <p:spPr>
          <a:xfrm>
            <a:off x="518815" y="5741365"/>
            <a:ext cx="4150516" cy="54391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75: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endParaRPr sz="1400">
              <a:latin typeface="Calibri"/>
              <a:ea typeface="Calibri"/>
              <a:cs typeface="Calibri"/>
              <a:sym typeface="Calibri"/>
            </a:endParaRPr>
          </a:p>
        </p:txBody>
      </p:sp>
      <p:sp>
        <p:nvSpPr>
          <p:cNvPr id="452" name="Google Shape;452;p7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4:notes"/>
          <p:cNvSpPr>
            <a:spLocks noGrp="1" noRot="1" noChangeAspect="1"/>
          </p:cNvSpPr>
          <p:nvPr>
            <p:ph type="sldImg" idx="2"/>
          </p:nvPr>
        </p:nvSpPr>
        <p:spPr>
          <a:xfrm>
            <a:off x="-1433513" y="906463"/>
            <a:ext cx="8056563" cy="4532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14:notes"/>
          <p:cNvSpPr txBox="1">
            <a:spLocks noGrp="1"/>
          </p:cNvSpPr>
          <p:nvPr>
            <p:ph type="body" idx="1"/>
          </p:nvPr>
        </p:nvSpPr>
        <p:spPr>
          <a:xfrm>
            <a:off x="518815" y="5741365"/>
            <a:ext cx="4150516" cy="54391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5c064fef59_2_341: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marL="0" marR="0" lvl="0" indent="0" algn="l" rtl="0">
              <a:lnSpc>
                <a:spcPct val="115000"/>
              </a:lnSpc>
              <a:spcBef>
                <a:spcPts val="0"/>
              </a:spcBef>
              <a:spcAft>
                <a:spcPts val="0"/>
              </a:spcAft>
              <a:buSzPts val="1100"/>
              <a:buNone/>
            </a:pPr>
            <a:r>
              <a:rPr lang="en-US" sz="1400" dirty="0"/>
              <a:t> Hopefully by now everyone has at least heard of the PROSWIFT Act. </a:t>
            </a:r>
          </a:p>
          <a:p>
            <a:pPr marL="0" marR="0" lvl="0" indent="0" algn="l" rtl="0">
              <a:lnSpc>
                <a:spcPct val="115000"/>
              </a:lnSpc>
              <a:spcBef>
                <a:spcPts val="0"/>
              </a:spcBef>
              <a:spcAft>
                <a:spcPts val="0"/>
              </a:spcAft>
              <a:buSzPts val="1100"/>
              <a:buNone/>
            </a:pPr>
            <a:r>
              <a:rPr lang="en-US" sz="1400" dirty="0"/>
              <a:t>Approved Oct 2020.</a:t>
            </a:r>
            <a:endParaRPr dirty="0"/>
          </a:p>
          <a:p>
            <a:pPr marL="0" marR="0" lvl="0" indent="0" algn="l" rtl="0">
              <a:lnSpc>
                <a:spcPct val="115000"/>
              </a:lnSpc>
              <a:spcBef>
                <a:spcPts val="0"/>
              </a:spcBef>
              <a:spcAft>
                <a:spcPts val="0"/>
              </a:spcAft>
              <a:buSzPts val="1100"/>
              <a:buNone/>
            </a:pPr>
            <a:endParaRPr sz="1400" dirty="0"/>
          </a:p>
          <a:p>
            <a:pPr marL="0" marR="0" lvl="0" indent="0" algn="l" rtl="0">
              <a:lnSpc>
                <a:spcPct val="115000"/>
              </a:lnSpc>
              <a:spcBef>
                <a:spcPts val="0"/>
              </a:spcBef>
              <a:spcAft>
                <a:spcPts val="0"/>
              </a:spcAft>
              <a:buClr>
                <a:srgbClr val="000000"/>
              </a:buClr>
              <a:buSzPts val="1100"/>
              <a:buFont typeface="Arial"/>
              <a:buNone/>
            </a:pPr>
            <a:r>
              <a:rPr lang="en-US" sz="1400" dirty="0"/>
              <a:t>PROSWIFT: </a:t>
            </a:r>
            <a:r>
              <a:rPr lang="en-US" sz="1400" b="1" dirty="0">
                <a:solidFill>
                  <a:srgbClr val="0000CC"/>
                </a:solidFill>
              </a:rPr>
              <a:t> PROMOTING RESEARCH AND OBSERVATIONS OF SPACE WEATHER TO IMPROVE THE FORECASTING OF TOMORROW ACT</a:t>
            </a:r>
            <a:r>
              <a:rPr lang="en-US" sz="1400" dirty="0"/>
              <a:t> </a:t>
            </a:r>
            <a:endParaRPr dirty="0"/>
          </a:p>
          <a:p>
            <a:pPr marL="0" marR="0" lvl="0" indent="0" algn="l" rtl="0">
              <a:lnSpc>
                <a:spcPct val="115000"/>
              </a:lnSpc>
              <a:spcBef>
                <a:spcPts val="0"/>
              </a:spcBef>
              <a:spcAft>
                <a:spcPts val="0"/>
              </a:spcAft>
              <a:buSzPts val="1100"/>
              <a:buNone/>
            </a:pPr>
            <a:endParaRPr sz="1400" dirty="0"/>
          </a:p>
          <a:p>
            <a:pPr marL="0" marR="0" lvl="0" indent="0" algn="l" rtl="0">
              <a:lnSpc>
                <a:spcPct val="115000"/>
              </a:lnSpc>
              <a:spcBef>
                <a:spcPts val="0"/>
              </a:spcBef>
              <a:spcAft>
                <a:spcPts val="0"/>
              </a:spcAft>
              <a:buSzPts val="1100"/>
              <a:buNone/>
            </a:pPr>
            <a:r>
              <a:rPr lang="en-US" sz="1400" dirty="0"/>
              <a:t>While I’m not going to go through all the elements in the PROSWIFT Act, there are a few items I would like to highlight:</a:t>
            </a:r>
            <a:endParaRPr sz="1400" dirty="0"/>
          </a:p>
          <a:p>
            <a:pPr marL="469900" marR="0" lvl="0" indent="0" algn="l" rtl="0">
              <a:lnSpc>
                <a:spcPct val="115000"/>
              </a:lnSpc>
              <a:spcBef>
                <a:spcPts val="0"/>
              </a:spcBef>
              <a:spcAft>
                <a:spcPts val="0"/>
              </a:spcAft>
              <a:buSzPts val="1100"/>
              <a:buNone/>
            </a:pPr>
            <a:endParaRPr sz="1400" dirty="0"/>
          </a:p>
          <a:p>
            <a:pPr marL="0" marR="0" lvl="0" indent="-88900" algn="l" rtl="0">
              <a:lnSpc>
                <a:spcPct val="115000"/>
              </a:lnSpc>
              <a:spcBef>
                <a:spcPts val="0"/>
              </a:spcBef>
              <a:spcAft>
                <a:spcPts val="0"/>
              </a:spcAft>
              <a:buSzPts val="1400"/>
              <a:buChar char="●"/>
            </a:pPr>
            <a:r>
              <a:rPr lang="en-US" sz="1400" dirty="0"/>
              <a:t>Section 60601 codifies roles and responsibilities for the Federal Departments and Agencies, clearly defining roles in support of </a:t>
            </a:r>
            <a:r>
              <a:rPr lang="en-US" sz="1400" b="1" dirty="0"/>
              <a:t>observations, research, and operations</a:t>
            </a:r>
            <a:r>
              <a:rPr lang="en-US" sz="1400" dirty="0"/>
              <a:t>. </a:t>
            </a:r>
            <a:endParaRPr dirty="0"/>
          </a:p>
          <a:p>
            <a:pPr marL="469900" marR="0" lvl="1" indent="-88900" algn="l" rtl="0">
              <a:lnSpc>
                <a:spcPct val="115000"/>
              </a:lnSpc>
              <a:spcBef>
                <a:spcPts val="0"/>
              </a:spcBef>
              <a:spcAft>
                <a:spcPts val="0"/>
              </a:spcAft>
              <a:buSzPts val="1400"/>
              <a:buChar char="●"/>
            </a:pPr>
            <a:r>
              <a:rPr lang="en-US" sz="1400" dirty="0"/>
              <a:t>Note that this includes the </a:t>
            </a:r>
            <a:r>
              <a:rPr lang="en-US" sz="1400" b="1" dirty="0"/>
              <a:t>DOD</a:t>
            </a:r>
            <a:r>
              <a:rPr lang="en-US" sz="1400" dirty="0"/>
              <a:t>, and know that </a:t>
            </a:r>
            <a:r>
              <a:rPr lang="en-US" sz="1400" b="1" dirty="0"/>
              <a:t>DOD is an important player in SWORM</a:t>
            </a:r>
            <a:r>
              <a:rPr lang="en-US" sz="1400" dirty="0"/>
              <a:t>, so the </a:t>
            </a:r>
            <a:r>
              <a:rPr lang="en-US" sz="1400" b="1" dirty="0"/>
              <a:t>SWAG </a:t>
            </a:r>
            <a:r>
              <a:rPr lang="en-US" sz="1400" dirty="0"/>
              <a:t>will keep that in mind as issues of </a:t>
            </a:r>
            <a:r>
              <a:rPr lang="en-US" sz="1400" b="1" dirty="0"/>
              <a:t>national security</a:t>
            </a:r>
            <a:r>
              <a:rPr lang="en-US" sz="1400" dirty="0"/>
              <a:t> come up. </a:t>
            </a:r>
            <a:endParaRPr dirty="0"/>
          </a:p>
          <a:p>
            <a:pPr marL="0" marR="0" lvl="0" indent="0" algn="l" rtl="0">
              <a:lnSpc>
                <a:spcPct val="115000"/>
              </a:lnSpc>
              <a:spcBef>
                <a:spcPts val="0"/>
              </a:spcBef>
              <a:spcAft>
                <a:spcPts val="0"/>
              </a:spcAft>
              <a:buSzPts val="1400"/>
              <a:buNone/>
            </a:pPr>
            <a:endParaRPr sz="1400" dirty="0"/>
          </a:p>
          <a:p>
            <a:pPr marL="0" marR="0" lvl="0" indent="-88900" algn="l" rtl="0">
              <a:lnSpc>
                <a:spcPct val="115000"/>
              </a:lnSpc>
              <a:spcBef>
                <a:spcPts val="0"/>
              </a:spcBef>
              <a:spcAft>
                <a:spcPts val="0"/>
              </a:spcAft>
              <a:buSzPts val="1400"/>
              <a:buChar char="●"/>
            </a:pPr>
            <a:r>
              <a:rPr lang="en-US" sz="1400" dirty="0"/>
              <a:t>And Codifies the SWORM (Space weather Operations, Research and Mitigation) committee. Originally set up during Obama administration. This law codifies it so it lives on longer than any one president. </a:t>
            </a:r>
            <a:endParaRPr sz="1400" dirty="0"/>
          </a:p>
          <a:p>
            <a:pPr marL="469900" marR="0" lvl="0" indent="0" algn="l" rtl="0">
              <a:lnSpc>
                <a:spcPct val="115000"/>
              </a:lnSpc>
              <a:spcBef>
                <a:spcPts val="0"/>
              </a:spcBef>
              <a:spcAft>
                <a:spcPts val="0"/>
              </a:spcAft>
              <a:buSzPts val="1100"/>
              <a:buNone/>
            </a:pPr>
            <a:r>
              <a:rPr lang="en-US" sz="1400" dirty="0"/>
              <a:t>  </a:t>
            </a:r>
            <a:endParaRPr sz="1400" dirty="0"/>
          </a:p>
          <a:p>
            <a:pPr marL="0" marR="0" lvl="0" indent="-88900" algn="l" rtl="0">
              <a:lnSpc>
                <a:spcPct val="115000"/>
              </a:lnSpc>
              <a:spcBef>
                <a:spcPts val="0"/>
              </a:spcBef>
              <a:spcAft>
                <a:spcPts val="0"/>
              </a:spcAft>
              <a:buSzPts val="1400"/>
              <a:buChar char="●"/>
            </a:pPr>
            <a:r>
              <a:rPr lang="en-US" sz="1400" dirty="0"/>
              <a:t>And of course it directs the formation of the Space Weather Advisory Group.</a:t>
            </a:r>
            <a:endParaRPr sz="1400" dirty="0"/>
          </a:p>
          <a:p>
            <a:pPr marL="0" marR="0" lvl="0" indent="76200" algn="l" rtl="0">
              <a:lnSpc>
                <a:spcPct val="115000"/>
              </a:lnSpc>
              <a:spcBef>
                <a:spcPts val="0"/>
              </a:spcBef>
              <a:spcAft>
                <a:spcPts val="0"/>
              </a:spcAft>
              <a:buSzPts val="1100"/>
              <a:buNone/>
            </a:pPr>
            <a:endParaRPr sz="1400" dirty="0"/>
          </a:p>
          <a:p>
            <a:pPr marL="0" marR="0" lvl="0" indent="-88900" algn="l" rtl="0">
              <a:lnSpc>
                <a:spcPct val="115000"/>
              </a:lnSpc>
              <a:spcBef>
                <a:spcPts val="0"/>
              </a:spcBef>
              <a:spcAft>
                <a:spcPts val="0"/>
              </a:spcAft>
              <a:buSzPts val="1400"/>
              <a:buChar char="●"/>
            </a:pPr>
            <a:r>
              <a:rPr lang="en-US" sz="1400" dirty="0"/>
              <a:t>Section 60606 calls for the NASEM space weather roundtable. </a:t>
            </a:r>
            <a:endParaRPr sz="1400" dirty="0"/>
          </a:p>
        </p:txBody>
      </p:sp>
      <p:sp>
        <p:nvSpPr>
          <p:cNvPr id="325" name="Google Shape;325;g25c064fef59_2_34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notes"/>
          <p:cNvSpPr>
            <a:spLocks noGrp="1" noRot="1" noChangeAspect="1"/>
          </p:cNvSpPr>
          <p:nvPr>
            <p:ph type="sldImg" idx="2"/>
          </p:nvPr>
        </p:nvSpPr>
        <p:spPr>
          <a:xfrm>
            <a:off x="423863" y="704850"/>
            <a:ext cx="6256200" cy="3519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notes"/>
          <p:cNvSpPr txBox="1">
            <a:spLocks noGrp="1"/>
          </p:cNvSpPr>
          <p:nvPr>
            <p:ph type="body" idx="1"/>
          </p:nvPr>
        </p:nvSpPr>
        <p:spPr>
          <a:xfrm>
            <a:off x="710248" y="4459526"/>
            <a:ext cx="5682000" cy="4224900"/>
          </a:xfrm>
          <a:prstGeom prst="rect">
            <a:avLst/>
          </a:prstGeom>
          <a:noFill/>
          <a:ln>
            <a:noFill/>
          </a:ln>
        </p:spPr>
        <p:txBody>
          <a:bodyPr spcFirstLastPara="1" wrap="square" lIns="94200" tIns="94200" rIns="94200" bIns="94200" anchor="t" anchorCtr="0">
            <a:noAutofit/>
          </a:bodyPr>
          <a:lstStyle/>
          <a:p>
            <a:pPr marL="457200" marR="0" lvl="0" indent="-304800" algn="l" rtl="0">
              <a:lnSpc>
                <a:spcPct val="100000"/>
              </a:lnSpc>
              <a:spcBef>
                <a:spcPts val="0"/>
              </a:spcBef>
              <a:spcAft>
                <a:spcPts val="0"/>
              </a:spcAft>
              <a:buClr>
                <a:srgbClr val="000000"/>
              </a:buClr>
              <a:buSzPts val="1200"/>
              <a:buFont typeface="Calibri"/>
              <a:buChar char="●"/>
            </a:pPr>
            <a:r>
              <a:rPr lang="en-US" sz="1400">
                <a:latin typeface="Calibri"/>
                <a:ea typeface="Calibri"/>
                <a:cs typeface="Calibri"/>
                <a:sym typeface="Calibri"/>
              </a:rPr>
              <a:t>Pathways for community input were limited in 2015. RFI, comments on draft documents etc. </a:t>
            </a:r>
            <a:endParaRPr sz="14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100"/>
              <a:buFont typeface="Arial"/>
              <a:buNone/>
            </a:pPr>
            <a:endParaRPr sz="140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ts val="1200"/>
              <a:buFont typeface="Arial"/>
              <a:buChar char="●"/>
            </a:pPr>
            <a:r>
              <a:rPr lang="en-US" sz="1400">
                <a:latin typeface="Calibri"/>
                <a:ea typeface="Calibri"/>
                <a:cs typeface="Calibri"/>
                <a:sym typeface="Calibri"/>
              </a:rPr>
              <a:t>Heard from many here today when we were doing the 2015 strategy and action plan that you wanted a seat at the table. </a:t>
            </a:r>
            <a:r>
              <a:rPr lang="en-US" sz="1400" b="1">
                <a:latin typeface="Calibri"/>
                <a:ea typeface="Calibri"/>
                <a:cs typeface="Calibri"/>
                <a:sym typeface="Calibri"/>
              </a:rPr>
              <a:t>Congress heard you. The SWAG is your seat at the table.</a:t>
            </a:r>
            <a:endParaRPr sz="1400" b="1">
              <a:latin typeface="Calibri"/>
              <a:ea typeface="Calibri"/>
              <a:cs typeface="Calibri"/>
              <a:sym typeface="Calibri"/>
            </a:endParaRPr>
          </a:p>
          <a:p>
            <a:pPr marL="457200" lvl="0" indent="-304800" algn="l" rtl="0">
              <a:lnSpc>
                <a:spcPct val="115000"/>
              </a:lnSpc>
              <a:spcBef>
                <a:spcPts val="400"/>
              </a:spcBef>
              <a:spcAft>
                <a:spcPts val="0"/>
              </a:spcAft>
              <a:buClr>
                <a:schemeClr val="dk1"/>
              </a:buClr>
              <a:buSzPts val="1200"/>
              <a:buFont typeface="Calibri"/>
              <a:buChar char="●"/>
            </a:pPr>
            <a:r>
              <a:rPr lang="en-US" sz="1400">
                <a:solidFill>
                  <a:schemeClr val="dk1"/>
                </a:solidFill>
                <a:latin typeface="Calibri"/>
                <a:ea typeface="Calibri"/>
                <a:cs typeface="Calibri"/>
                <a:sym typeface="Calibri"/>
              </a:rPr>
              <a:t>Chartered to advise SWORM on a variety of space weather issues including the development and implementation of an integrated strategy for space weather (i.e., the National Space Weather Strategy and Action Plan)</a:t>
            </a:r>
            <a:endParaRPr sz="1400" b="1">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100"/>
              <a:buFont typeface="Arial"/>
              <a:buNone/>
            </a:pPr>
            <a:endParaRPr sz="1400" b="1">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US" sz="1400">
                <a:latin typeface="Calibri"/>
                <a:ea typeface="Calibri"/>
                <a:cs typeface="Calibri"/>
                <a:sym typeface="Calibri"/>
              </a:rPr>
              <a:t>Unlike other FACA’s we are representatives of our communities. Not special federal employees. So we are expected to go into our communities to get input </a:t>
            </a:r>
            <a:endParaRPr sz="14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c04ffa64c_0_44: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marL="0" lvl="0" indent="0" algn="l" rtl="0">
              <a:lnSpc>
                <a:spcPct val="100000"/>
              </a:lnSpc>
              <a:spcBef>
                <a:spcPts val="0"/>
              </a:spcBef>
              <a:spcAft>
                <a:spcPts val="0"/>
              </a:spcAft>
              <a:buSzPts val="1100"/>
              <a:buNone/>
            </a:pPr>
            <a:r>
              <a:rPr lang="en-US"/>
              <a:t>First task  is to conduct a user needs survey</a:t>
            </a:r>
            <a:endParaRPr/>
          </a:p>
        </p:txBody>
      </p:sp>
      <p:sp>
        <p:nvSpPr>
          <p:cNvPr id="471" name="Google Shape;471;g25c04ffa64c_0_4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5: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solidFill>
                  <a:schemeClr val="dk1"/>
                </a:solidFill>
              </a:rPr>
              <a:t>Put in back up. </a:t>
            </a:r>
            <a:endParaRPr/>
          </a:p>
          <a:p>
            <a:pPr marL="0" lvl="0" indent="0" algn="l" rtl="0">
              <a:lnSpc>
                <a:spcPct val="100000"/>
              </a:lnSpc>
              <a:spcBef>
                <a:spcPts val="0"/>
              </a:spcBef>
              <a:spcAft>
                <a:spcPts val="0"/>
              </a:spcAft>
              <a:buSzPts val="1100"/>
              <a:buNone/>
            </a:pPr>
            <a:endParaRPr/>
          </a:p>
        </p:txBody>
      </p:sp>
      <p:sp>
        <p:nvSpPr>
          <p:cNvPr id="489" name="Google Shape;489;p1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7: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r>
              <a:rPr lang="en-US"/>
              <a:t>ADD A FEW WORDS about each. </a:t>
            </a:r>
            <a:endParaRPr/>
          </a:p>
        </p:txBody>
      </p:sp>
      <p:sp>
        <p:nvSpPr>
          <p:cNvPr id="496" name="Google Shape;496;p1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8: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endParaRPr/>
          </a:p>
        </p:txBody>
      </p:sp>
      <p:sp>
        <p:nvSpPr>
          <p:cNvPr id="503" name="Google Shape;503;p18: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9: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7916"/>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1.</a:t>
            </a:r>
            <a:r>
              <a:rPr lang="en-US" sz="1400" b="0" i="0" u="none" strike="noStrike">
                <a:solidFill>
                  <a:srgbClr val="000000"/>
                </a:solidFill>
                <a:latin typeface="Calibri"/>
                <a:ea typeface="Calibri"/>
                <a:cs typeface="Calibri"/>
                <a:sym typeface="Calibri"/>
              </a:rPr>
              <a:t> The Federal space weather enterprise is not sufficiently funded across all three legs (Federal Government and commercial and academic sectors) of the national space weather enterprise to implement PROSWIFT actions, perform and sustain the codified roles and responsibilities, or appropriately address the risk space weather poses to the Nation. </a:t>
            </a:r>
            <a:endParaRPr sz="1400" b="0" i="0" u="none" strike="noStrike">
              <a:solidFill>
                <a:schemeClr val="dk1"/>
              </a:solidFill>
              <a:latin typeface="Calibri"/>
              <a:ea typeface="Calibri"/>
              <a:cs typeface="Calibri"/>
              <a:sym typeface="Calibri"/>
            </a:endParaRPr>
          </a:p>
          <a:p>
            <a:pPr marL="0" lvl="0" indent="0" algn="l" rtl="0">
              <a:lnSpc>
                <a:spcPct val="107916"/>
              </a:lnSpc>
              <a:spcBef>
                <a:spcPts val="0"/>
              </a:spcBef>
              <a:spcAft>
                <a:spcPts val="0"/>
              </a:spcAft>
              <a:buSzPts val="1100"/>
              <a:buNone/>
            </a:pPr>
            <a:endParaRPr sz="1400" b="1" i="0" u="none" strike="noStrike">
              <a:solidFill>
                <a:srgbClr val="000000"/>
              </a:solidFill>
              <a:latin typeface="Calibri"/>
              <a:ea typeface="Calibri"/>
              <a:cs typeface="Calibri"/>
              <a:sym typeface="Calibri"/>
            </a:endParaRPr>
          </a:p>
          <a:p>
            <a:pPr marL="0" lvl="0" indent="0" algn="l" rtl="0">
              <a:lnSpc>
                <a:spcPct val="107916"/>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2.</a:t>
            </a:r>
            <a:r>
              <a:rPr lang="en-US" sz="1400" b="0" i="0" u="none" strike="noStrike">
                <a:solidFill>
                  <a:srgbClr val="000000"/>
                </a:solidFill>
                <a:latin typeface="Calibri"/>
                <a:ea typeface="Calibri"/>
                <a:cs typeface="Calibri"/>
                <a:sym typeface="Calibri"/>
              </a:rPr>
              <a:t> NOAA is not properly structured to meet their statutory responsibilities codified in PROSWIFT (51 USC 60601(2)(A)) or their goal of addressing the critical societal challenge that space weather poses. </a:t>
            </a:r>
            <a:endParaRPr sz="1400">
              <a:solidFill>
                <a:schemeClr val="dk1"/>
              </a:solidFill>
              <a:latin typeface="Calibri"/>
              <a:ea typeface="Calibri"/>
              <a:cs typeface="Calibri"/>
              <a:sym typeface="Calibri"/>
            </a:endParaRPr>
          </a:p>
        </p:txBody>
      </p:sp>
      <p:sp>
        <p:nvSpPr>
          <p:cNvPr id="510" name="Google Shape;510;p19: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0: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100" b="1" i="0" u="none" strike="noStrike">
                <a:solidFill>
                  <a:srgbClr val="000000"/>
                </a:solidFill>
                <a:latin typeface="Calibri"/>
                <a:ea typeface="Calibri"/>
                <a:cs typeface="Calibri"/>
                <a:sym typeface="Calibri"/>
              </a:rPr>
              <a:t>Finding 3.</a:t>
            </a:r>
            <a:r>
              <a:rPr lang="en-US" sz="1100" b="0" i="0" u="none" strike="noStrike">
                <a:solidFill>
                  <a:srgbClr val="000000"/>
                </a:solidFill>
                <a:latin typeface="Calibri"/>
                <a:ea typeface="Calibri"/>
                <a:cs typeface="Calibri"/>
                <a:sym typeface="Calibri"/>
              </a:rPr>
              <a:t> OSTP has not sufficiently staffed and prioritized space weather given PROSWIFT and their statutorily mandated role as coordinator for the “development and implementation of Federal Government activities conducted with respect to space weather to improve the ability of the United States to prepare for, avoid, mitigate, respond to, and recover from potentially devastating impacts of space weather” (51 USC 60601(b)). This has resulted in reduced coordination and collaboration across agencies leading to missed opportunities to take advantage of the exponential growth in space activities; a lack of prioritization of budgets, missions, and key activities; and to shortfalls in ensuring the timely implementation of PROSWIFT, infrastructure policies, and national space weather policy that would reduce the risk of space weather to the Nation. </a:t>
            </a:r>
            <a:endParaRPr sz="1100" b="0">
              <a:latin typeface="Calibri"/>
              <a:ea typeface="Calibri"/>
              <a:cs typeface="Calibri"/>
              <a:sym typeface="Calibri"/>
            </a:endParaRPr>
          </a:p>
          <a:p>
            <a:pPr marL="158750" lvl="0" indent="0" algn="l" rtl="0">
              <a:lnSpc>
                <a:spcPct val="100000"/>
              </a:lnSpc>
              <a:spcBef>
                <a:spcPts val="0"/>
              </a:spcBef>
              <a:spcAft>
                <a:spcPts val="0"/>
              </a:spcAft>
              <a:buSzPts val="1100"/>
              <a:buNone/>
            </a:pPr>
            <a:endParaRPr sz="1100" b="0" i="0" u="none" strike="noStrike">
              <a:solidFill>
                <a:schemeClr val="dk1"/>
              </a:solidFill>
              <a:latin typeface="Calibri"/>
              <a:ea typeface="Calibri"/>
              <a:cs typeface="Calibri"/>
              <a:sym typeface="Calibri"/>
            </a:endParaRPr>
          </a:p>
          <a:p>
            <a:pPr marL="0" lvl="0" indent="0" algn="l" rtl="0">
              <a:lnSpc>
                <a:spcPct val="107916"/>
              </a:lnSpc>
              <a:spcBef>
                <a:spcPts val="0"/>
              </a:spcBef>
              <a:spcAft>
                <a:spcPts val="0"/>
              </a:spcAft>
              <a:buSzPts val="1100"/>
              <a:buNone/>
            </a:pPr>
            <a:r>
              <a:rPr lang="en-US" sz="1100" b="1" i="0" u="none" strike="noStrike">
                <a:solidFill>
                  <a:srgbClr val="000000"/>
                </a:solidFill>
                <a:latin typeface="Calibri"/>
                <a:ea typeface="Calibri"/>
                <a:cs typeface="Calibri"/>
                <a:sym typeface="Calibri"/>
              </a:rPr>
              <a:t>Finding 4.</a:t>
            </a:r>
            <a:r>
              <a:rPr lang="en-US" sz="1100" b="0" i="0" u="none" strike="noStrike">
                <a:solidFill>
                  <a:srgbClr val="000000"/>
                </a:solidFill>
                <a:latin typeface="Calibri"/>
                <a:ea typeface="Calibri"/>
                <a:cs typeface="Calibri"/>
                <a:sym typeface="Calibri"/>
              </a:rPr>
              <a:t> The Federal Government does not have a sufficient, overall, unified process to identify and quantify risks from threats and hazards, such as space weather, to the Nation. This likely results in funding and prioritization of space weather activities that is not commensurate with the level of risk posed to the Nation and society. </a:t>
            </a:r>
            <a:endParaRPr sz="1100" b="0">
              <a:latin typeface="Calibri"/>
              <a:ea typeface="Calibri"/>
              <a:cs typeface="Calibri"/>
              <a:sym typeface="Calibri"/>
            </a:endParaRPr>
          </a:p>
          <a:p>
            <a:pPr marL="158750" lvl="0" indent="0" algn="l" rtl="0">
              <a:lnSpc>
                <a:spcPct val="100000"/>
              </a:lnSpc>
              <a:spcBef>
                <a:spcPts val="0"/>
              </a:spcBef>
              <a:spcAft>
                <a:spcPts val="0"/>
              </a:spcAft>
              <a:buSzPts val="1100"/>
              <a:buNone/>
            </a:pPr>
            <a:endParaRPr sz="1100" b="1" i="0" u="none" strike="noStrike">
              <a:solidFill>
                <a:srgbClr val="000000"/>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US" sz="1100" b="1" i="0" u="none" strike="noStrike">
                <a:solidFill>
                  <a:srgbClr val="000000"/>
                </a:solidFill>
                <a:latin typeface="Calibri"/>
                <a:ea typeface="Calibri"/>
                <a:cs typeface="Calibri"/>
                <a:sym typeface="Calibri"/>
              </a:rPr>
              <a:t>Finding 5.</a:t>
            </a:r>
            <a:r>
              <a:rPr lang="en-US" sz="1100" b="0" i="0" u="none" strike="noStrike">
                <a:solidFill>
                  <a:srgbClr val="000000"/>
                </a:solidFill>
                <a:latin typeface="Calibri"/>
                <a:ea typeface="Calibri"/>
                <a:cs typeface="Calibri"/>
                <a:sym typeface="Calibri"/>
              </a:rPr>
              <a:t> Space weather sensors are vulnerable to and potentially at risk of spectrum interference from electromagnetic emissions (e.g., radio frequency) originating from technology systems (e.g., 5G applications). Emissions at frequencies similar to those used by space weather sensors could disrupt the sensors’ abilities to provide key data necessary to inform space weather products, forecasts, nowcasts, and situational awareness. Appropriate domestic and international protections should be given to space weather sensors parallel to those given to terrestrial weather sensors.</a:t>
            </a:r>
            <a:endParaRPr sz="1100" b="0">
              <a:latin typeface="Calibri"/>
              <a:ea typeface="Calibri"/>
              <a:cs typeface="Calibri"/>
              <a:sym typeface="Calibri"/>
            </a:endParaRPr>
          </a:p>
        </p:txBody>
      </p:sp>
      <p:sp>
        <p:nvSpPr>
          <p:cNvPr id="517" name="Google Shape;517;p2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1: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b="1" i="0" u="none" strike="noStrike">
                <a:solidFill>
                  <a:srgbClr val="000000"/>
                </a:solidFill>
                <a:latin typeface="Calibri"/>
                <a:ea typeface="Calibri"/>
                <a:cs typeface="Calibri"/>
                <a:sym typeface="Calibri"/>
              </a:rPr>
              <a:t>Finding 6. </a:t>
            </a:r>
            <a:r>
              <a:rPr lang="en-US" sz="1400" b="0" i="0" u="none" strike="noStrike">
                <a:solidFill>
                  <a:srgbClr val="000000"/>
                </a:solidFill>
                <a:latin typeface="Calibri"/>
                <a:ea typeface="Calibri"/>
                <a:cs typeface="Calibri"/>
                <a:sym typeface="Calibri"/>
              </a:rPr>
              <a:t>A fundamental change is needed in the way ground-based and airborne sensors and networks are prioritized, supported, and maintained, including those operated by academic and commercial sectors, to enable operational products and services.</a:t>
            </a:r>
            <a:endParaRPr sz="1400">
              <a:solidFill>
                <a:schemeClr val="dk1"/>
              </a:solidFill>
              <a:latin typeface="Calibri"/>
              <a:ea typeface="Calibri"/>
              <a:cs typeface="Calibri"/>
              <a:sym typeface="Calibri"/>
            </a:endParaRPr>
          </a:p>
        </p:txBody>
      </p:sp>
      <p:sp>
        <p:nvSpPr>
          <p:cNvPr id="524" name="Google Shape;524;p21: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2: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b="1" i="0" u="none" strike="noStrike">
                <a:solidFill>
                  <a:srgbClr val="000000"/>
                </a:solidFill>
                <a:latin typeface="Calibri"/>
                <a:ea typeface="Calibri"/>
                <a:cs typeface="Calibri"/>
                <a:sym typeface="Calibri"/>
              </a:rPr>
              <a:t>Finding 7.</a:t>
            </a:r>
            <a:r>
              <a:rPr lang="en-US" sz="1400" b="0" i="0" u="none" strike="noStrike">
                <a:solidFill>
                  <a:srgbClr val="000000"/>
                </a:solidFill>
                <a:latin typeface="Calibri"/>
                <a:ea typeface="Calibri"/>
                <a:cs typeface="Calibri"/>
                <a:sym typeface="Calibri"/>
              </a:rPr>
              <a:t> NOAA has successfully used Cooperative Research and Development Agreements (CRADAs) to foster collaboration between government and non-government entities to evaluate and improve the use and availability of operational data from ground-based sensors.  </a:t>
            </a:r>
            <a:endParaRPr sz="1400" b="0">
              <a:latin typeface="Calibri"/>
              <a:ea typeface="Calibri"/>
              <a:cs typeface="Calibri"/>
              <a:sym typeface="Calibri"/>
            </a:endParaRPr>
          </a:p>
          <a:p>
            <a:pPr marL="158750" lvl="0" indent="0" algn="l" rtl="0">
              <a:lnSpc>
                <a:spcPct val="100000"/>
              </a:lnSpc>
              <a:spcBef>
                <a:spcPts val="0"/>
              </a:spcBef>
              <a:spcAft>
                <a:spcPts val="0"/>
              </a:spcAft>
              <a:buSzPts val="1100"/>
              <a:buNone/>
            </a:pPr>
            <a:endParaRPr sz="14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400" b="1" i="0" u="none" strike="noStrike">
                <a:solidFill>
                  <a:srgbClr val="000000"/>
                </a:solidFill>
                <a:latin typeface="Calibri"/>
                <a:ea typeface="Calibri"/>
                <a:cs typeface="Calibri"/>
                <a:sym typeface="Calibri"/>
              </a:rPr>
              <a:t>Finding 8. </a:t>
            </a:r>
            <a:r>
              <a:rPr lang="en-US" sz="1400" b="0" i="0" u="none" strike="noStrike">
                <a:solidFill>
                  <a:srgbClr val="000000"/>
                </a:solidFill>
                <a:latin typeface="Calibri"/>
                <a:ea typeface="Calibri"/>
                <a:cs typeface="Calibri"/>
                <a:sym typeface="Calibri"/>
              </a:rPr>
              <a:t>While the completed magnetotelluric (MT) surveys of the United States have contributed a high value for science, the next most valuable investment and step is supporting real-time ground-based, operational magnetometers. Real-time specifications of the geo-electric field in the contiguous United States currently rely solely on data streams from six USGS magnetic observatories. This sparse distribution results in coverage gaps greater than 1,000 km, and includes high-hazard regions such as Minnesota and New England. With the expected near-term increase in geomagnetic activity and geoelectric field hazard to the power grid during solar maximum, it is a high priority to quickly augment Federal forecasting capabilities by leveraging existing non-government magnetic field sensors that can be put into operations in both of these high-hazard regions. </a:t>
            </a:r>
            <a:endParaRPr sz="1400" b="0">
              <a:latin typeface="Calibri"/>
              <a:ea typeface="Calibri"/>
              <a:cs typeface="Calibri"/>
              <a:sym typeface="Calibri"/>
            </a:endParaRPr>
          </a:p>
        </p:txBody>
      </p:sp>
      <p:sp>
        <p:nvSpPr>
          <p:cNvPr id="531" name="Google Shape;531;p2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p23:notes"/>
          <p:cNvSpPr txBox="1">
            <a:spLocks noGrp="1"/>
          </p:cNvSpPr>
          <p:nvPr>
            <p:ph type="body" idx="1"/>
          </p:nvPr>
        </p:nvSpPr>
        <p:spPr>
          <a:xfrm>
            <a:off x="710248"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9.</a:t>
            </a:r>
            <a:r>
              <a:rPr lang="en-US" sz="1400" b="0" i="0" u="none" strike="noStrike">
                <a:solidFill>
                  <a:srgbClr val="000000"/>
                </a:solidFill>
                <a:latin typeface="Calibri"/>
                <a:ea typeface="Calibri"/>
                <a:cs typeface="Calibri"/>
                <a:sym typeface="Calibri"/>
              </a:rPr>
              <a:t> Space weather services are necessary to support robotic and human activities in space. Space weather services include the data, data products, forecasts, nowcasts, warnings, benchmarks, catalogs, models and other information or tools that affected communities use to prepare for or respond to space weather events. These services need to expand from a near-Earth emphasis to include farther from Earth (e.g., medium-Earth orbit (MEO), geostationary Earth orbit (GEO), and geostationary transfer orbit (GTO)), and beyond Earth (i.e., cis-Lunar and eventually Martian space). Providing space weather services in these regions is of growing importance as U.S. defense, commercial, economic and human exploration activities have increased or are planned in these regions. The current National Space Weather Strategy and Action plan does not adequately reflect the national need in these regions. Expanding the Strategy and Action Plan to include environments relevant to human exploration is aligned with Space Policy Directive 1 and PROSWIFT (51 USC 60601(a)(1)(E)). This will eventually require expanded operational space weather programs at NOAA.</a:t>
            </a:r>
            <a:endParaRPr sz="14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5c04ffa64c_0_27: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marL="0" lvl="0" indent="0" algn="l" rtl="0">
              <a:lnSpc>
                <a:spcPct val="100000"/>
              </a:lnSpc>
              <a:spcBef>
                <a:spcPts val="0"/>
              </a:spcBef>
              <a:spcAft>
                <a:spcPts val="0"/>
              </a:spcAft>
              <a:buSzPts val="1100"/>
              <a:buNone/>
            </a:pPr>
            <a:r>
              <a:rPr lang="en-US" sz="1400" dirty="0"/>
              <a:t>Bios are on the website (weather.gov/swag) </a:t>
            </a:r>
            <a:endParaRPr sz="1400" dirty="0"/>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US" sz="1400" dirty="0"/>
              <a:t>The members were appointed by the SWORM. And the chair was selected from the group by NOAA Administrator Rick </a:t>
            </a:r>
            <a:r>
              <a:rPr lang="en-US" sz="1400" dirty="0" err="1"/>
              <a:t>Spinrad</a:t>
            </a:r>
            <a:r>
              <a:rPr lang="en-US" sz="1400" dirty="0"/>
              <a:t>. 3 year terms. No more than 2 consecutive terms. </a:t>
            </a:r>
            <a:endParaRPr sz="1400" dirty="0"/>
          </a:p>
          <a:p>
            <a:pPr marL="0" lvl="0" indent="0" algn="l" rtl="0">
              <a:lnSpc>
                <a:spcPct val="100000"/>
              </a:lnSpc>
              <a:spcBef>
                <a:spcPts val="0"/>
              </a:spcBef>
              <a:spcAft>
                <a:spcPts val="0"/>
              </a:spcAft>
              <a:buSzPts val="1100"/>
              <a:buNone/>
            </a:pPr>
            <a:endParaRPr sz="1400" dirty="0"/>
          </a:p>
          <a:p>
            <a:pPr marL="0" marR="0" lvl="0" indent="0" algn="l" rtl="0">
              <a:lnSpc>
                <a:spcPct val="115000"/>
              </a:lnSpc>
              <a:spcBef>
                <a:spcPts val="0"/>
              </a:spcBef>
              <a:spcAft>
                <a:spcPts val="0"/>
              </a:spcAft>
              <a:buSzPts val="1100"/>
              <a:buNone/>
            </a:pPr>
            <a:r>
              <a:rPr lang="en-US" sz="1400" dirty="0">
                <a:latin typeface="Arial"/>
                <a:ea typeface="Arial"/>
                <a:cs typeface="Arial"/>
                <a:sym typeface="Arial"/>
              </a:rPr>
              <a:t>The members were chosen to provide a range of views that represent the span of the space weather community and end-user sectors. </a:t>
            </a:r>
            <a:endParaRPr sz="1400" dirty="0">
              <a:latin typeface="Arial"/>
              <a:ea typeface="Arial"/>
              <a:cs typeface="Arial"/>
              <a:sym typeface="Arial"/>
            </a:endParaRPr>
          </a:p>
          <a:p>
            <a:pPr marL="0" marR="0" lvl="0" indent="0" algn="l" rtl="0">
              <a:lnSpc>
                <a:spcPct val="115000"/>
              </a:lnSpc>
              <a:spcBef>
                <a:spcPts val="0"/>
              </a:spcBef>
              <a:spcAft>
                <a:spcPts val="0"/>
              </a:spcAft>
              <a:buSzPts val="1100"/>
              <a:buNone/>
            </a:pPr>
            <a:r>
              <a:rPr lang="en-US" sz="1400" dirty="0"/>
              <a:t>AND they are representatives not special fed employes</a:t>
            </a:r>
            <a:endParaRPr sz="1400" dirty="0"/>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US" sz="1400" dirty="0"/>
              <a:t> </a:t>
            </a:r>
            <a:endParaRPr sz="1400" dirty="0"/>
          </a:p>
        </p:txBody>
      </p:sp>
      <p:sp>
        <p:nvSpPr>
          <p:cNvPr id="340" name="Google Shape;340;g25c04ffa64c_0_2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4: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24:notes"/>
          <p:cNvSpPr txBox="1">
            <a:spLocks noGrp="1"/>
          </p:cNvSpPr>
          <p:nvPr>
            <p:ph type="body" idx="1"/>
          </p:nvPr>
        </p:nvSpPr>
        <p:spPr>
          <a:xfrm>
            <a:off x="710248"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10.</a:t>
            </a:r>
            <a:r>
              <a:rPr lang="en-US" sz="1400" b="0" i="0" u="none" strike="noStrike">
                <a:solidFill>
                  <a:srgbClr val="000000"/>
                </a:solidFill>
                <a:latin typeface="Calibri"/>
                <a:ea typeface="Calibri"/>
                <a:cs typeface="Calibri"/>
                <a:sym typeface="Calibri"/>
              </a:rPr>
              <a:t> Space weather phenomena affect technological systems on a local and global scale. The NASA Heliophysics Division has greatly expanded the Heliophysics System Observatory (HSO). However, HSO could be further improved through a more coordinated and optimized approach to overall system-science development. Furthermore, additional basic research is still needed to understand the underlying physics to improve and expand predictions and forecasts The space weather research community has identified the need for in-space observations which connect systems; address mesoscale or global processes; access new (unexploited) vantage points; combine interdisciplinary approaches; integrate multi-point measurements; and fill observation gaps throughout the solar system. </a:t>
            </a: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25:notes"/>
          <p:cNvSpPr txBox="1">
            <a:spLocks noGrp="1"/>
          </p:cNvSpPr>
          <p:nvPr>
            <p:ph type="body" idx="1"/>
          </p:nvPr>
        </p:nvSpPr>
        <p:spPr>
          <a:xfrm>
            <a:off x="710248"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11.</a:t>
            </a:r>
            <a:r>
              <a:rPr lang="en-US" sz="1400" b="0" i="0" u="none" strike="noStrike">
                <a:solidFill>
                  <a:srgbClr val="000000"/>
                </a:solidFill>
                <a:latin typeface="Calibri"/>
                <a:ea typeface="Calibri"/>
                <a:cs typeface="Calibri"/>
                <a:sym typeface="Calibri"/>
              </a:rPr>
              <a:t> Developers and operators of space systems require more consistent space weather data in high-interest regions (such as near-Earth, beyond near-Earth, cis-Lunar, Mars, and along the Sun-Earth line) and need improved coverage throughout the solar system. </a:t>
            </a:r>
            <a:br>
              <a:rPr lang="en-US" sz="1400">
                <a:latin typeface="Calibri"/>
                <a:ea typeface="Calibri"/>
                <a:cs typeface="Calibri"/>
                <a:sym typeface="Calibri"/>
              </a:rPr>
            </a:br>
            <a:endParaRPr sz="1400" b="1" i="0" u="none" strike="noStrike">
              <a:solidFill>
                <a:srgbClr val="000000"/>
              </a:solidFill>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12.</a:t>
            </a:r>
            <a:r>
              <a:rPr lang="en-US" sz="1400" b="0" i="0" u="none" strike="noStrike">
                <a:solidFill>
                  <a:srgbClr val="000000"/>
                </a:solidFill>
                <a:latin typeface="Calibri"/>
                <a:ea typeface="Calibri"/>
                <a:cs typeface="Calibri"/>
                <a:sym typeface="Calibri"/>
              </a:rPr>
              <a:t> Space weather forecasts depend on specific observational data. The measurements or other capabilities which enable these data must be sustained for the  continuity of forecasts.  </a:t>
            </a:r>
            <a:endParaRPr sz="1400">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6: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7916"/>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13.</a:t>
            </a:r>
            <a:r>
              <a:rPr lang="en-US" sz="1400" b="0" i="0" u="none" strike="noStrike">
                <a:solidFill>
                  <a:srgbClr val="000000"/>
                </a:solidFill>
                <a:latin typeface="Calibri"/>
                <a:ea typeface="Calibri"/>
                <a:cs typeface="Calibri"/>
                <a:sym typeface="Calibri"/>
              </a:rPr>
              <a:t> The infrastructure and workforce to support new data and models are not being developed at a pace that meets the needs of emerging technologies and new data streams.</a:t>
            </a:r>
            <a:endParaRPr sz="1400" b="0">
              <a:latin typeface="Calibri"/>
              <a:ea typeface="Calibri"/>
              <a:cs typeface="Calibri"/>
              <a:sym typeface="Calibri"/>
            </a:endParaRPr>
          </a:p>
        </p:txBody>
      </p:sp>
      <p:sp>
        <p:nvSpPr>
          <p:cNvPr id="556" name="Google Shape;556;p2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7: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7916"/>
              </a:lnSpc>
              <a:spcBef>
                <a:spcPts val="0"/>
              </a:spcBef>
              <a:spcAft>
                <a:spcPts val="0"/>
              </a:spcAft>
              <a:buSzPts val="1100"/>
              <a:buNone/>
            </a:pPr>
            <a:r>
              <a:rPr lang="en-US" sz="1100" b="1">
                <a:solidFill>
                  <a:schemeClr val="dk1"/>
                </a:solidFill>
                <a:latin typeface="Calibri"/>
                <a:ea typeface="Calibri"/>
                <a:cs typeface="Calibri"/>
                <a:sym typeface="Calibri"/>
              </a:rPr>
              <a:t>The NOAA Space Weather Scales have provided the worldwide reference, decades-long legacy of improved space weather understanding for end-users. NOAA scales have provided a basis for selecting the safest operating procedure for given space weather conditions but may now be too generalized given the increasingly complex operating environment. </a:t>
            </a:r>
            <a:endParaRPr sz="1100" b="1">
              <a:solidFill>
                <a:schemeClr val="dk1"/>
              </a:solidFill>
              <a:latin typeface="Calibri"/>
              <a:ea typeface="Calibri"/>
              <a:cs typeface="Calibri"/>
              <a:sym typeface="Calibri"/>
            </a:endParaRPr>
          </a:p>
          <a:p>
            <a:pPr marL="0" lvl="0" indent="0" algn="l" rtl="0">
              <a:lnSpc>
                <a:spcPct val="107916"/>
              </a:lnSpc>
              <a:spcBef>
                <a:spcPts val="0"/>
              </a:spcBef>
              <a:spcAft>
                <a:spcPts val="0"/>
              </a:spcAft>
              <a:buSzPts val="1100"/>
              <a:buNone/>
            </a:pPr>
            <a:endParaRPr sz="1100">
              <a:solidFill>
                <a:schemeClr val="dk1"/>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However, to effectively operate in an ever-changing environment there is a need to evolve the accuracy and specificity of these scales for individual industries. In unison with needed enhancements of scales, there is also a need for education at a level which matches the complexity of space weather and how it affects technology systems.</a:t>
            </a:r>
            <a:endParaRPr sz="1100">
              <a:solidFill>
                <a:schemeClr val="dk1"/>
              </a:solidFill>
              <a:latin typeface="Calibri"/>
              <a:ea typeface="Calibri"/>
              <a:cs typeface="Calibri"/>
              <a:sym typeface="Calibri"/>
            </a:endParaRPr>
          </a:p>
          <a:p>
            <a:pPr marL="0" lvl="0" indent="0" algn="l" rtl="0">
              <a:lnSpc>
                <a:spcPct val="107916"/>
              </a:lnSpc>
              <a:spcBef>
                <a:spcPts val="0"/>
              </a:spcBef>
              <a:spcAft>
                <a:spcPts val="0"/>
              </a:spcAft>
              <a:buSzPts val="1100"/>
              <a:buNone/>
            </a:pPr>
            <a:endParaRPr sz="1100" b="0" i="0" u="none" strike="noStrike">
              <a:solidFill>
                <a:schemeClr val="dk1"/>
              </a:solidFill>
              <a:latin typeface="Calibri"/>
              <a:ea typeface="Calibri"/>
              <a:cs typeface="Calibri"/>
              <a:sym typeface="Calibri"/>
            </a:endParaRPr>
          </a:p>
          <a:p>
            <a:pPr marL="0" lvl="0" indent="0" algn="l" rtl="0">
              <a:lnSpc>
                <a:spcPct val="107916"/>
              </a:lnSpc>
              <a:spcBef>
                <a:spcPts val="0"/>
              </a:spcBef>
              <a:spcAft>
                <a:spcPts val="0"/>
              </a:spcAft>
              <a:buSzPts val="1100"/>
              <a:buNone/>
            </a:pPr>
            <a:r>
              <a:rPr lang="en-US" sz="1100" b="1" i="0" u="none" strike="noStrike">
                <a:solidFill>
                  <a:srgbClr val="000000"/>
                </a:solidFill>
                <a:latin typeface="Calibri"/>
                <a:ea typeface="Calibri"/>
                <a:cs typeface="Calibri"/>
                <a:sym typeface="Calibri"/>
              </a:rPr>
              <a:t>Finding 14.</a:t>
            </a:r>
            <a:r>
              <a:rPr lang="en-US" sz="1100" b="0" i="0" u="none" strike="noStrike">
                <a:solidFill>
                  <a:srgbClr val="000000"/>
                </a:solidFill>
                <a:latin typeface="Calibri"/>
                <a:ea typeface="Calibri"/>
                <a:cs typeface="Calibri"/>
                <a:sym typeface="Calibri"/>
              </a:rPr>
              <a:t> The National Space Weather Action Plan (2015) established benchmarks, which provide points of reference, for induced geo-electric fields, ionizing radiation, ionospheric disturbances, solar radio bursts, and upper atmosphere expansion. Continued refinement of space weather benchmarks is necessary to bridge government, academic, and industry expertise, which was started by the</a:t>
            </a:r>
            <a:r>
              <a:rPr lang="en-US" sz="1100" b="0" i="0" u="sng" strike="noStrik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next step space weather benchmarks process</a:t>
            </a:r>
            <a:r>
              <a:rPr lang="en-US" sz="1100" b="0" i="0" u="none" strike="noStrike">
                <a:solidFill>
                  <a:srgbClr val="000000"/>
                </a:solidFill>
                <a:latin typeface="Calibri"/>
                <a:ea typeface="Calibri"/>
                <a:cs typeface="Calibri"/>
                <a:sym typeface="Calibri"/>
              </a:rPr>
              <a:t>.</a:t>
            </a:r>
            <a:endParaRPr sz="1100">
              <a:latin typeface="Calibri"/>
              <a:ea typeface="Calibri"/>
              <a:cs typeface="Calibri"/>
              <a:sym typeface="Calibri"/>
            </a:endParaRPr>
          </a:p>
          <a:p>
            <a:pPr marL="0" lvl="0" indent="0" algn="l" rtl="0">
              <a:lnSpc>
                <a:spcPct val="107916"/>
              </a:lnSpc>
              <a:spcBef>
                <a:spcPts val="0"/>
              </a:spcBef>
              <a:spcAft>
                <a:spcPts val="0"/>
              </a:spcAft>
              <a:buSzPts val="1100"/>
              <a:buNone/>
            </a:pPr>
            <a:endParaRPr sz="1100" b="0" i="0" u="none" strike="noStrike">
              <a:solidFill>
                <a:srgbClr val="000000"/>
              </a:solidFill>
              <a:latin typeface="Calibri"/>
              <a:ea typeface="Calibri"/>
              <a:cs typeface="Calibri"/>
              <a:sym typeface="Calibri"/>
            </a:endParaRPr>
          </a:p>
          <a:p>
            <a:pPr marL="0" lvl="0" indent="0" algn="l" rtl="0">
              <a:lnSpc>
                <a:spcPct val="107916"/>
              </a:lnSpc>
              <a:spcBef>
                <a:spcPts val="0"/>
              </a:spcBef>
              <a:spcAft>
                <a:spcPts val="0"/>
              </a:spcAft>
              <a:buSzPts val="1100"/>
              <a:buNone/>
            </a:pPr>
            <a:r>
              <a:rPr lang="en-US" sz="1100" b="1" i="0" u="none" strike="noStrike">
                <a:solidFill>
                  <a:srgbClr val="000000"/>
                </a:solidFill>
                <a:latin typeface="Calibri"/>
                <a:ea typeface="Calibri"/>
                <a:cs typeface="Calibri"/>
                <a:sym typeface="Calibri"/>
              </a:rPr>
              <a:t>Finding 15.</a:t>
            </a:r>
            <a:r>
              <a:rPr lang="en-US" sz="1100" b="0" i="0" u="none" strike="noStrike">
                <a:solidFill>
                  <a:srgbClr val="000000"/>
                </a:solidFill>
                <a:latin typeface="Calibri"/>
                <a:ea typeface="Calibri"/>
                <a:cs typeface="Calibri"/>
                <a:sym typeface="Calibri"/>
              </a:rPr>
              <a:t> Metrics supporting long-term characterization of space weather conditions, and scales identifying levels of space weather activity, require improvements to support an increasingly diverse user landscape. Industry-specific indices should be prioritized for development to address individual needs of the user.</a:t>
            </a:r>
            <a:endParaRPr sz="1100">
              <a:solidFill>
                <a:schemeClr val="dk1"/>
              </a:solidFill>
              <a:latin typeface="Calibri"/>
              <a:ea typeface="Calibri"/>
              <a:cs typeface="Calibri"/>
              <a:sym typeface="Calibri"/>
            </a:endParaRPr>
          </a:p>
        </p:txBody>
      </p:sp>
      <p:sp>
        <p:nvSpPr>
          <p:cNvPr id="563" name="Google Shape;563;p2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8: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SzPts val="1100"/>
              <a:buNone/>
            </a:pPr>
            <a:r>
              <a:rPr lang="en-US" sz="1200" b="1" i="0" u="none" strike="noStrike">
                <a:solidFill>
                  <a:srgbClr val="000000"/>
                </a:solidFill>
                <a:latin typeface="Calibri"/>
                <a:ea typeface="Calibri"/>
                <a:cs typeface="Calibri"/>
                <a:sym typeface="Calibri"/>
              </a:rPr>
              <a:t>Finding 16.</a:t>
            </a:r>
            <a:r>
              <a:rPr lang="en-US" sz="1200" b="0" i="0" u="none" strike="noStrike">
                <a:solidFill>
                  <a:srgbClr val="000000"/>
                </a:solidFill>
                <a:latin typeface="Calibri"/>
                <a:ea typeface="Calibri"/>
                <a:cs typeface="Calibri"/>
                <a:sym typeface="Calibri"/>
              </a:rPr>
              <a:t> There is a need for regular collaboration with infrastructure owners, operators, and end-users to incorporate the needs of evolving infrastructure. Infrastructure sectors are rapidly evolving, integrating new capabilities and incorporating activities to identify and address risk from space weather events. For example, the electric power grid is transforming, while at the same time grid owners and operators are implementing reliability standards to improve resilience to space weather. This is changing the electric power industry’s need for space weather products, which may require increased granularity, lead-time, and specificity.</a:t>
            </a:r>
            <a:br>
              <a:rPr lang="en-US" sz="1200">
                <a:latin typeface="Calibri"/>
                <a:ea typeface="Calibri"/>
                <a:cs typeface="Calibri"/>
                <a:sym typeface="Calibri"/>
              </a:rPr>
            </a:br>
            <a:endParaRPr sz="1200" b="0" i="0" u="none" strike="noStrike">
              <a:solidFill>
                <a:schemeClr val="dk1"/>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US" sz="1200" b="1" i="0" u="none" strike="noStrike">
                <a:solidFill>
                  <a:srgbClr val="000000"/>
                </a:solidFill>
                <a:latin typeface="Calibri"/>
                <a:ea typeface="Calibri"/>
                <a:cs typeface="Calibri"/>
                <a:sym typeface="Calibri"/>
              </a:rPr>
              <a:t>Finding 17.</a:t>
            </a:r>
            <a:r>
              <a:rPr lang="en-US" sz="1200" b="0" i="0" u="none" strike="noStrike">
                <a:solidFill>
                  <a:srgbClr val="000000"/>
                </a:solidFill>
                <a:latin typeface="Calibri"/>
                <a:ea typeface="Calibri"/>
                <a:cs typeface="Calibri"/>
                <a:sym typeface="Calibri"/>
              </a:rPr>
              <a:t> Activities to reduce space weather risks and enhance resilience are progressing in varying degrees across infrastructure sectors. An increased focus is needed on infrastructure sectors that may be lagging. The electric power subsector and aviation subsector have determined that space weather is a sufficient threat to the reliability of their infrastructure services and have taken action through regulatory and requirements processes to assess and address the effects of space weather on their systems. Other critical infrastructure sectors or subsectors do not yet have similarly mature and broad approaches for reducing risk and promoting resilience to the effects of space weather. This drives uncertainty in understanding the vulnerability space weather might have on that sector and to the Nation overall. </a:t>
            </a:r>
            <a:endParaRPr sz="1200" b="0">
              <a:latin typeface="Calibri"/>
              <a:ea typeface="Calibri"/>
              <a:cs typeface="Calibri"/>
              <a:sym typeface="Calibri"/>
            </a:endParaRPr>
          </a:p>
        </p:txBody>
      </p:sp>
      <p:sp>
        <p:nvSpPr>
          <p:cNvPr id="570" name="Google Shape;570;p28: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9: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18. </a:t>
            </a:r>
            <a:r>
              <a:rPr lang="en-US" sz="1400" b="0" i="0" u="none" strike="noStrike">
                <a:solidFill>
                  <a:srgbClr val="000000"/>
                </a:solidFill>
                <a:latin typeface="Calibri"/>
                <a:ea typeface="Calibri"/>
                <a:cs typeface="Calibri"/>
                <a:sym typeface="Calibri"/>
              </a:rPr>
              <a:t>Economic assessments are important for informing how the risk of space weather should be addressed and for prioritizing funding for observations, models, mitigation measures, and insurance products. They are the basis for determining societal benefit.</a:t>
            </a:r>
            <a:endParaRPr sz="1400" b="0">
              <a:latin typeface="Calibri"/>
              <a:ea typeface="Calibri"/>
              <a:cs typeface="Calibri"/>
              <a:sym typeface="Calibri"/>
            </a:endParaRPr>
          </a:p>
        </p:txBody>
      </p:sp>
      <p:sp>
        <p:nvSpPr>
          <p:cNvPr id="577" name="Google Shape;577;p29: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0: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19.</a:t>
            </a:r>
            <a:r>
              <a:rPr lang="en-US" sz="1400" b="0" i="0" u="none" strike="noStrike">
                <a:solidFill>
                  <a:srgbClr val="000000"/>
                </a:solidFill>
                <a:latin typeface="Calibri"/>
                <a:ea typeface="Calibri"/>
                <a:cs typeface="Calibri"/>
                <a:sym typeface="Calibri"/>
              </a:rPr>
              <a:t> A key piece of national space weather policy is the need to establish and continue coordination of space weather research, awareness, information and products, and ways to address its effects among government, academic, and industry stakeholders.</a:t>
            </a:r>
            <a:br>
              <a:rPr lang="en-US" sz="1400">
                <a:latin typeface="Calibri"/>
                <a:ea typeface="Calibri"/>
                <a:cs typeface="Calibri"/>
                <a:sym typeface="Calibri"/>
              </a:rPr>
            </a:br>
            <a:endParaRPr sz="1400" b="0" i="0" u="none" strike="noStrike">
              <a:solidFill>
                <a:schemeClr val="dk1"/>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US" sz="1400" b="1" i="0" u="none" strike="noStrike">
                <a:solidFill>
                  <a:srgbClr val="000000"/>
                </a:solidFill>
                <a:latin typeface="Calibri"/>
                <a:ea typeface="Calibri"/>
                <a:cs typeface="Calibri"/>
                <a:sym typeface="Calibri"/>
              </a:rPr>
              <a:t>Finding 20.</a:t>
            </a:r>
            <a:r>
              <a:rPr lang="en-US" sz="1400" b="0" i="0" u="none" strike="noStrike">
                <a:solidFill>
                  <a:srgbClr val="000000"/>
                </a:solidFill>
                <a:latin typeface="Calibri"/>
                <a:ea typeface="Calibri"/>
                <a:cs typeface="Calibri"/>
                <a:sym typeface="Calibri"/>
              </a:rPr>
              <a:t> The lack of extant MOUs or memoranda of agreement (MOAs) can be an impediment to cooperation and interaction between and among Federal departments and agencies. </a:t>
            </a:r>
            <a:br>
              <a:rPr lang="en-US" sz="1400">
                <a:latin typeface="Calibri"/>
                <a:ea typeface="Calibri"/>
                <a:cs typeface="Calibri"/>
                <a:sym typeface="Calibri"/>
              </a:rPr>
            </a:br>
            <a:endParaRPr sz="1400">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US" sz="1400" b="1" i="0" u="none" strike="noStrike">
                <a:solidFill>
                  <a:srgbClr val="000000"/>
                </a:solidFill>
                <a:latin typeface="Calibri"/>
                <a:ea typeface="Calibri"/>
                <a:cs typeface="Calibri"/>
                <a:sym typeface="Calibri"/>
              </a:rPr>
              <a:t>Finding 21.</a:t>
            </a:r>
            <a:r>
              <a:rPr lang="en-US" sz="1400" b="0" i="0" u="none" strike="noStrike">
                <a:solidFill>
                  <a:srgbClr val="000000"/>
                </a:solidFill>
                <a:latin typeface="Calibri"/>
                <a:ea typeface="Calibri"/>
                <a:cs typeface="Calibri"/>
                <a:sym typeface="Calibri"/>
              </a:rPr>
              <a:t> There is a need for tabletop exercises to help organize and outline the steps that might need to be taken during a space weather event. By discussing the scenario and simulating responses in advance, space weather stakeholders and the communities affected can identify challenges and opportunities to improve space weather resilience, messaging, emergency management, and preparedness.</a:t>
            </a:r>
            <a:endParaRPr sz="1400">
              <a:latin typeface="Calibri"/>
              <a:ea typeface="Calibri"/>
              <a:cs typeface="Calibri"/>
              <a:sym typeface="Calibri"/>
            </a:endParaRPr>
          </a:p>
        </p:txBody>
      </p:sp>
      <p:sp>
        <p:nvSpPr>
          <p:cNvPr id="584" name="Google Shape;584;p3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1: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7916"/>
              </a:lnSpc>
              <a:spcBef>
                <a:spcPts val="0"/>
              </a:spcBef>
              <a:spcAft>
                <a:spcPts val="0"/>
              </a:spcAft>
              <a:buSzPts val="1100"/>
              <a:buNone/>
            </a:pPr>
            <a:r>
              <a:rPr lang="en-US" sz="1400" b="1">
                <a:solidFill>
                  <a:schemeClr val="dk1"/>
                </a:solidFill>
                <a:latin typeface="Calibri"/>
                <a:ea typeface="Calibri"/>
                <a:cs typeface="Calibri"/>
                <a:sym typeface="Calibri"/>
              </a:rPr>
              <a:t>Finding 22</a:t>
            </a:r>
            <a:r>
              <a:rPr lang="en-US" sz="1400">
                <a:solidFill>
                  <a:schemeClr val="dk1"/>
                </a:solidFill>
                <a:latin typeface="Calibri"/>
                <a:ea typeface="Calibri"/>
                <a:cs typeface="Calibri"/>
                <a:sym typeface="Calibri"/>
              </a:rPr>
              <a:t>  The national security mission is broadly and uniquely exposed to space weather risks.  Such risks warrant assessment(s) unique to mission circumstances.     </a:t>
            </a:r>
            <a:endParaRPr sz="1400">
              <a:solidFill>
                <a:schemeClr val="dk1"/>
              </a:solidFill>
              <a:latin typeface="Calibri"/>
              <a:ea typeface="Calibri"/>
              <a:cs typeface="Calibri"/>
              <a:sym typeface="Calibri"/>
            </a:endParaRPr>
          </a:p>
          <a:p>
            <a:pPr marL="0" lvl="0" indent="0" algn="l" rtl="0">
              <a:lnSpc>
                <a:spcPct val="107916"/>
              </a:lnSpc>
              <a:spcBef>
                <a:spcPts val="0"/>
              </a:spcBef>
              <a:spcAft>
                <a:spcPts val="0"/>
              </a:spcAft>
              <a:buSzPts val="1100"/>
              <a:buNone/>
            </a:pPr>
            <a:r>
              <a:rPr lang="en-US" sz="1400" b="1">
                <a:solidFill>
                  <a:schemeClr val="dk1"/>
                </a:solidFill>
                <a:latin typeface="Calibri"/>
                <a:ea typeface="Calibri"/>
                <a:cs typeface="Calibri"/>
                <a:sym typeface="Calibri"/>
              </a:rPr>
              <a:t>Finding 23.</a:t>
            </a:r>
            <a:r>
              <a:rPr lang="en-US" sz="1400">
                <a:solidFill>
                  <a:schemeClr val="dk1"/>
                </a:solidFill>
                <a:latin typeface="Calibri"/>
                <a:ea typeface="Calibri"/>
                <a:cs typeface="Calibri"/>
                <a:sym typeface="Calibri"/>
              </a:rPr>
              <a:t> SWORM must broaden and augment community and stakeholder engagement on space weather.</a:t>
            </a:r>
            <a:endParaRPr sz="1400">
              <a:latin typeface="Calibri"/>
              <a:ea typeface="Calibri"/>
              <a:cs typeface="Calibri"/>
              <a:sym typeface="Calibri"/>
            </a:endParaRPr>
          </a:p>
        </p:txBody>
      </p:sp>
      <p:sp>
        <p:nvSpPr>
          <p:cNvPr id="591" name="Google Shape;591;p31: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2: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24</a:t>
            </a:r>
            <a:r>
              <a:rPr lang="en-US" sz="1400" b="0" i="0" u="none" strike="noStrike">
                <a:solidFill>
                  <a:srgbClr val="000000"/>
                </a:solidFill>
                <a:latin typeface="Calibri"/>
                <a:ea typeface="Calibri"/>
                <a:cs typeface="Calibri"/>
                <a:sym typeface="Calibri"/>
              </a:rPr>
              <a:t>. Support for coordinated applied research of the thermosphere is necessary to improve space traffic coordination and avoid the negative consequences of space weather on the growing number and  importance of space assets in LEO. </a:t>
            </a:r>
            <a:endParaRPr sz="1400" b="0">
              <a:latin typeface="Calibri"/>
              <a:ea typeface="Calibri"/>
              <a:cs typeface="Calibri"/>
              <a:sym typeface="Calibri"/>
            </a:endParaRPr>
          </a:p>
          <a:p>
            <a:pPr marL="158750" lvl="0" indent="0" algn="l" rtl="0">
              <a:lnSpc>
                <a:spcPct val="100000"/>
              </a:lnSpc>
              <a:spcBef>
                <a:spcPts val="0"/>
              </a:spcBef>
              <a:spcAft>
                <a:spcPts val="0"/>
              </a:spcAft>
              <a:buSzPts val="1100"/>
              <a:buNone/>
            </a:pPr>
            <a:endParaRPr sz="1400">
              <a:latin typeface="Calibri"/>
              <a:ea typeface="Calibri"/>
              <a:cs typeface="Calibri"/>
              <a:sym typeface="Calibri"/>
            </a:endParaRPr>
          </a:p>
        </p:txBody>
      </p:sp>
      <p:sp>
        <p:nvSpPr>
          <p:cNvPr id="598" name="Google Shape;598;p3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3: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158750" lvl="0" indent="0" algn="l" rtl="0">
              <a:lnSpc>
                <a:spcPct val="100000"/>
              </a:lnSpc>
              <a:spcBef>
                <a:spcPts val="0"/>
              </a:spcBef>
              <a:spcAft>
                <a:spcPts val="0"/>
              </a:spcAft>
              <a:buSzPts val="1100"/>
              <a:buNone/>
            </a:pPr>
            <a:r>
              <a:rPr lang="en-US" sz="1400" b="1" i="0" u="none" strike="noStrike">
                <a:solidFill>
                  <a:srgbClr val="000000"/>
                </a:solidFill>
                <a:latin typeface="Calibri"/>
                <a:ea typeface="Calibri"/>
                <a:cs typeface="Calibri"/>
                <a:sym typeface="Calibri"/>
              </a:rPr>
              <a:t>Finding 25.</a:t>
            </a:r>
            <a:r>
              <a:rPr lang="en-US" sz="1400" b="0" i="0" u="none" strike="noStrike">
                <a:solidFill>
                  <a:srgbClr val="000000"/>
                </a:solidFill>
                <a:latin typeface="Calibri"/>
                <a:ea typeface="Calibri"/>
                <a:cs typeface="Calibri"/>
                <a:sym typeface="Calibri"/>
              </a:rPr>
              <a:t> The U.S. Federal Government should seek more opportunities to collaborate, coordinate, and co-fund observations, forecasts, and capabilities with partner and allied nations around the world, broadening international engagement, collaboration, and coordination to meet the growing need for space weather products.</a:t>
            </a: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400">
              <a:latin typeface="Calibri"/>
              <a:ea typeface="Calibri"/>
              <a:cs typeface="Calibri"/>
              <a:sym typeface="Calibri"/>
            </a:endParaRPr>
          </a:p>
        </p:txBody>
      </p:sp>
      <p:sp>
        <p:nvSpPr>
          <p:cNvPr id="605" name="Google Shape;605;p3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5c064fef59_2_354: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marL="0" marR="0" lvl="0" indent="0" algn="l" rtl="0">
              <a:lnSpc>
                <a:spcPct val="115000"/>
              </a:lnSpc>
              <a:spcBef>
                <a:spcPts val="0"/>
              </a:spcBef>
              <a:spcAft>
                <a:spcPts val="0"/>
              </a:spcAft>
              <a:buSzPts val="1100"/>
              <a:buNone/>
            </a:pPr>
            <a:r>
              <a:rPr lang="en-US" sz="1400"/>
              <a:t>As I mentioned we </a:t>
            </a:r>
            <a:r>
              <a:rPr lang="en-US" sz="1400">
                <a:latin typeface="Arial"/>
                <a:ea typeface="Arial"/>
                <a:cs typeface="Arial"/>
                <a:sym typeface="Arial"/>
              </a:rPr>
              <a:t>advise the SWORM. </a:t>
            </a:r>
            <a:endParaRPr sz="1400"/>
          </a:p>
          <a:p>
            <a:pPr marL="0" marR="0" lvl="0" indent="76200" algn="l" rtl="0">
              <a:lnSpc>
                <a:spcPct val="115000"/>
              </a:lnSpc>
              <a:spcBef>
                <a:spcPts val="0"/>
              </a:spcBef>
              <a:spcAft>
                <a:spcPts val="0"/>
              </a:spcAft>
              <a:buSzPts val="1100"/>
              <a:buNone/>
            </a:pPr>
            <a:endParaRPr sz="1400">
              <a:latin typeface="Arial"/>
              <a:ea typeface="Arial"/>
              <a:cs typeface="Arial"/>
              <a:sym typeface="Arial"/>
            </a:endParaRPr>
          </a:p>
          <a:p>
            <a:pPr marL="0" marR="0" lvl="0" indent="0" algn="l" rtl="0">
              <a:lnSpc>
                <a:spcPct val="115000"/>
              </a:lnSpc>
              <a:spcBef>
                <a:spcPts val="0"/>
              </a:spcBef>
              <a:spcAft>
                <a:spcPts val="0"/>
              </a:spcAft>
              <a:buSzPts val="1100"/>
              <a:buNone/>
            </a:pPr>
            <a:r>
              <a:rPr lang="en-US" sz="1400">
                <a:latin typeface="Arial"/>
                <a:ea typeface="Arial"/>
                <a:cs typeface="Arial"/>
                <a:sym typeface="Arial"/>
              </a:rPr>
              <a:t>Advise on: </a:t>
            </a:r>
            <a:endParaRPr sz="1400"/>
          </a:p>
          <a:p>
            <a:pPr marL="355600" marR="0" lvl="0" indent="-355600" algn="l" rtl="0">
              <a:lnSpc>
                <a:spcPct val="115000"/>
              </a:lnSpc>
              <a:spcBef>
                <a:spcPts val="0"/>
              </a:spcBef>
              <a:spcAft>
                <a:spcPts val="0"/>
              </a:spcAft>
              <a:buSzPts val="1400"/>
              <a:buFont typeface="Arial"/>
              <a:buChar char="●"/>
            </a:pPr>
            <a:r>
              <a:rPr lang="en-US" sz="1400" u="none" strike="noStrike">
                <a:latin typeface="Arial"/>
                <a:ea typeface="Arial"/>
                <a:cs typeface="Arial"/>
                <a:sym typeface="Arial"/>
              </a:rPr>
              <a:t>Overarching goal of advancing the space weather enterprise. </a:t>
            </a:r>
            <a:endParaRPr sz="1400"/>
          </a:p>
          <a:p>
            <a:pPr marL="355600" marR="0" lvl="0" indent="-355600" algn="l" rtl="0">
              <a:lnSpc>
                <a:spcPct val="115000"/>
              </a:lnSpc>
              <a:spcBef>
                <a:spcPts val="0"/>
              </a:spcBef>
              <a:spcAft>
                <a:spcPts val="0"/>
              </a:spcAft>
              <a:buSzPts val="1400"/>
              <a:buFont typeface="Arial"/>
              <a:buChar char="●"/>
            </a:pPr>
            <a:r>
              <a:rPr lang="en-US" sz="1400" u="none" strike="noStrike">
                <a:latin typeface="Arial"/>
                <a:ea typeface="Arial"/>
                <a:cs typeface="Arial"/>
                <a:sym typeface="Arial"/>
              </a:rPr>
              <a:t>Improving ability to prepare for, mitigate the impacts of, respond to, and recover from space weather events. </a:t>
            </a:r>
            <a:endParaRPr sz="1400"/>
          </a:p>
          <a:p>
            <a:pPr marL="355600" marR="0" lvl="0" indent="-355600" algn="l" rtl="0">
              <a:lnSpc>
                <a:spcPct val="115000"/>
              </a:lnSpc>
              <a:spcBef>
                <a:spcPts val="0"/>
              </a:spcBef>
              <a:spcAft>
                <a:spcPts val="0"/>
              </a:spcAft>
              <a:buSzPts val="1400"/>
              <a:buFont typeface="Arial"/>
              <a:buChar char="●"/>
            </a:pPr>
            <a:r>
              <a:rPr lang="en-US" sz="1400" u="none" strike="noStrike">
                <a:latin typeface="Arial"/>
                <a:ea typeface="Arial"/>
                <a:cs typeface="Arial"/>
                <a:sym typeface="Arial"/>
              </a:rPr>
              <a:t>Enable coordination/facilitation of R2O2R</a:t>
            </a:r>
            <a:endParaRPr sz="1400"/>
          </a:p>
          <a:p>
            <a:pPr marL="355600" marR="0" lvl="0" indent="-355600" algn="l" rtl="0">
              <a:lnSpc>
                <a:spcPct val="115000"/>
              </a:lnSpc>
              <a:spcBef>
                <a:spcPts val="0"/>
              </a:spcBef>
              <a:spcAft>
                <a:spcPts val="0"/>
              </a:spcAft>
              <a:buSzPts val="1400"/>
              <a:buFont typeface="Arial"/>
              <a:buChar char="●"/>
            </a:pPr>
            <a:r>
              <a:rPr lang="en-US" sz="1400" u="none" strike="noStrike">
                <a:latin typeface="Arial"/>
                <a:ea typeface="Arial"/>
                <a:cs typeface="Arial"/>
                <a:sym typeface="Arial"/>
              </a:rPr>
              <a:t>Develop and implement an integrated strategy for space weather. This strategy is called for in PROSWIFT and is the responsibility of OSTP in collaboration with SWORM with advice from SWAG.  I believe the SWORM has recently been tasked by OSTP to draft the strategy. (strategy and action</a:t>
            </a:r>
            <a:r>
              <a:rPr lang="en-US" sz="1400"/>
              <a:t> plan)</a:t>
            </a:r>
            <a:endParaRPr sz="1400"/>
          </a:p>
          <a:p>
            <a:pPr marL="355600" marR="0" lvl="0" indent="-355600" algn="l" rtl="0">
              <a:lnSpc>
                <a:spcPct val="115000"/>
              </a:lnSpc>
              <a:spcBef>
                <a:spcPts val="0"/>
              </a:spcBef>
              <a:spcAft>
                <a:spcPts val="0"/>
              </a:spcAft>
              <a:buSzPts val="1400"/>
              <a:buFont typeface="Arial"/>
              <a:buChar char="●"/>
            </a:pPr>
            <a:r>
              <a:rPr lang="en-US" sz="1400" b="1" u="none" strike="noStrike">
                <a:latin typeface="Arial"/>
                <a:ea typeface="Arial"/>
                <a:cs typeface="Arial"/>
                <a:sym typeface="Arial"/>
              </a:rPr>
              <a:t>User needs survey</a:t>
            </a:r>
            <a:endParaRPr sz="1400" b="1"/>
          </a:p>
          <a:p>
            <a:pPr marL="355600" marR="0" lvl="0" indent="-266700" algn="l" rtl="0">
              <a:lnSpc>
                <a:spcPct val="115000"/>
              </a:lnSpc>
              <a:spcBef>
                <a:spcPts val="0"/>
              </a:spcBef>
              <a:spcAft>
                <a:spcPts val="0"/>
              </a:spcAft>
              <a:buSzPts val="1400"/>
              <a:buFont typeface="Arial"/>
              <a:buNone/>
            </a:pPr>
            <a:endParaRPr sz="1400"/>
          </a:p>
          <a:p>
            <a:pPr marL="0" marR="0" lvl="0" indent="0" algn="l" rtl="0">
              <a:lnSpc>
                <a:spcPct val="115000"/>
              </a:lnSpc>
              <a:spcBef>
                <a:spcPts val="0"/>
              </a:spcBef>
              <a:spcAft>
                <a:spcPts val="0"/>
              </a:spcAft>
              <a:buSzPts val="1100"/>
              <a:buNone/>
            </a:pPr>
            <a:r>
              <a:rPr lang="en-US" sz="1400">
                <a:latin typeface="Arial"/>
                <a:ea typeface="Arial"/>
                <a:cs typeface="Arial"/>
                <a:sym typeface="Arial"/>
              </a:rPr>
              <a:t> </a:t>
            </a:r>
            <a:endParaRPr sz="1400"/>
          </a:p>
        </p:txBody>
      </p:sp>
      <p:sp>
        <p:nvSpPr>
          <p:cNvPr id="352" name="Google Shape;352;g25c064fef59_2_35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5c04ffa64c_0_6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25c04ffa64c_0_67: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marL="0" lvl="0" indent="0" algn="l" rtl="0">
              <a:lnSpc>
                <a:spcPct val="100000"/>
              </a:lnSpc>
              <a:spcBef>
                <a:spcPts val="0"/>
              </a:spcBef>
              <a:spcAft>
                <a:spcPts val="0"/>
              </a:spcAft>
              <a:buSzPts val="1100"/>
              <a:buNone/>
            </a:pPr>
            <a:r>
              <a:rPr lang="en-US"/>
              <a:t>DELETE THIS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400">
                <a:latin typeface="Calibri"/>
                <a:ea typeface="Calibri"/>
                <a:cs typeface="Calibri"/>
                <a:sym typeface="Calibri"/>
              </a:rPr>
              <a:t>DELETE THIS SLIDE BUT STATE SOME OF IT. </a:t>
            </a:r>
            <a:endParaRPr sz="14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4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400" b="0" i="0" u="none" strike="noStrike">
                <a:solidFill>
                  <a:srgbClr val="000000"/>
                </a:solidFill>
                <a:latin typeface="Calibri"/>
                <a:ea typeface="Calibri"/>
                <a:cs typeface="Calibri"/>
                <a:sym typeface="Calibri"/>
              </a:rPr>
              <a:t>In June 2022,  SWORM advised SWAG that they were initiating an update to the National </a:t>
            </a:r>
            <a:endParaRPr sz="14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400" b="0" i="0" u="none" strike="noStrike">
                <a:solidFill>
                  <a:srgbClr val="000000"/>
                </a:solidFill>
                <a:latin typeface="Calibri"/>
                <a:ea typeface="Calibri"/>
                <a:cs typeface="Calibri"/>
                <a:sym typeface="Calibri"/>
              </a:rPr>
              <a:t>Space Weather Strategy and Action Plan and tasked SWAG to provide input. </a:t>
            </a:r>
            <a:endParaRPr sz="14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400" b="0" i="0" u="none" strike="noStrike">
                <a:solidFill>
                  <a:srgbClr val="000000"/>
                </a:solidFill>
                <a:latin typeface="Calibri"/>
                <a:ea typeface="Calibri"/>
                <a:cs typeface="Calibri"/>
                <a:sym typeface="Calibri"/>
              </a:rPr>
              <a:t>In response, SWAG members developed the attached report, which was informed by the 2015 and 2019 National Space Weather Strategies and Action Plans, the White Paper on the Implementation Status of the National Space Weather Strategy and Action Plan, and the Decadal Survey on Solar and Space Physics 2024-2033 white papers in developing input to SWORM. The report was additionally informed by broader community input through SWAG–a statutory role of SWAG–which was collected through the January 2023 hybrid, open meeting that featured a series of speakers, panels, and inputs from the public.  </a:t>
            </a:r>
            <a:endParaRPr sz="14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400" b="1">
                <a:highlight>
                  <a:srgbClr val="FFD966"/>
                </a:highlight>
                <a:latin typeface="Calibri"/>
                <a:ea typeface="Calibri"/>
                <a:cs typeface="Calibri"/>
                <a:sym typeface="Calibri"/>
              </a:rPr>
              <a:t>DEFINE SPACE WX ENTERPRISE = Govt, commercial and academic</a:t>
            </a:r>
            <a:r>
              <a:rPr lang="en-US" sz="1400">
                <a:latin typeface="Calibri"/>
                <a:ea typeface="Calibri"/>
                <a:cs typeface="Calibri"/>
                <a:sym typeface="Calibri"/>
              </a:rPr>
              <a:t> </a:t>
            </a:r>
            <a:endParaRPr sz="14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400" b="1">
                <a:solidFill>
                  <a:schemeClr val="dk1"/>
                </a:solidFill>
                <a:latin typeface="Calibri"/>
                <a:ea typeface="Calibri"/>
                <a:cs typeface="Calibri"/>
                <a:sym typeface="Calibri"/>
              </a:rPr>
              <a:t>Thanks to everyone who participated in this process – SWAG members, SWORM members, panelists, public speakers… </a:t>
            </a:r>
            <a:endParaRPr sz="14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400" b="1">
                <a:solidFill>
                  <a:schemeClr val="dk1"/>
                </a:solidFill>
                <a:latin typeface="Calibri"/>
                <a:ea typeface="Calibri"/>
                <a:cs typeface="Calibri"/>
                <a:sym typeface="Calibri"/>
              </a:rPr>
              <a:t>Your input was valuable as we developed our findings and recommendations. </a:t>
            </a:r>
            <a:endParaRPr sz="1400" b="1">
              <a:latin typeface="Calibri"/>
              <a:ea typeface="Calibri"/>
              <a:cs typeface="Calibri"/>
              <a:sym typeface="Calibri"/>
            </a:endParaRPr>
          </a:p>
          <a:p>
            <a:pPr marL="0" lvl="0" indent="0" algn="l" rtl="0">
              <a:lnSpc>
                <a:spcPct val="100000"/>
              </a:lnSpc>
              <a:spcBef>
                <a:spcPts val="0"/>
              </a:spcBef>
              <a:spcAft>
                <a:spcPts val="0"/>
              </a:spcAft>
              <a:buSzPts val="1100"/>
              <a:buNone/>
            </a:pPr>
            <a:endParaRPr sz="1400">
              <a:latin typeface="Calibri"/>
              <a:ea typeface="Calibri"/>
              <a:cs typeface="Calibri"/>
              <a:sym typeface="Calibri"/>
            </a:endParaRPr>
          </a:p>
        </p:txBody>
      </p:sp>
      <p:sp>
        <p:nvSpPr>
          <p:cNvPr id="396" name="Google Shape;396;p4: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73: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r>
              <a:rPr lang="en-US" sz="1400">
                <a:latin typeface="Calibri"/>
                <a:ea typeface="Calibri"/>
                <a:cs typeface="Calibri"/>
                <a:sym typeface="Calibri"/>
              </a:rPr>
              <a:t>The report is posted on weather.gov/swag. </a:t>
            </a:r>
            <a:endParaRPr sz="1400">
              <a:latin typeface="Calibri"/>
              <a:ea typeface="Calibri"/>
              <a:cs typeface="Calibri"/>
              <a:sym typeface="Calibri"/>
            </a:endParaRPr>
          </a:p>
          <a:p>
            <a:pPr marL="0" lvl="0" indent="0" algn="l" rtl="0">
              <a:lnSpc>
                <a:spcPct val="100000"/>
              </a:lnSpc>
              <a:spcBef>
                <a:spcPts val="0"/>
              </a:spcBef>
              <a:spcAft>
                <a:spcPts val="0"/>
              </a:spcAft>
              <a:buSzPts val="1100"/>
              <a:buNone/>
            </a:pPr>
            <a:endParaRPr sz="14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400">
                <a:latin typeface="Calibri"/>
                <a:ea typeface="Calibri"/>
                <a:cs typeface="Calibri"/>
                <a:sym typeface="Calibri"/>
              </a:rPr>
              <a:t>The report consists of policy recommendations. And it is best taken as a package rather than focusing on individual recommendations. The recommendations are tied together. And one of the themes throughout the report is coordination and collaboration. </a:t>
            </a:r>
            <a:endParaRPr sz="1400">
              <a:latin typeface="Calibri"/>
              <a:ea typeface="Calibri"/>
              <a:cs typeface="Calibri"/>
              <a:sym typeface="Calibri"/>
            </a:endParaRPr>
          </a:p>
          <a:p>
            <a:pPr marL="0" lvl="0" indent="0" algn="l" rtl="0">
              <a:lnSpc>
                <a:spcPct val="100000"/>
              </a:lnSpc>
              <a:spcBef>
                <a:spcPts val="0"/>
              </a:spcBef>
              <a:spcAft>
                <a:spcPts val="0"/>
              </a:spcAft>
              <a:buSzPts val="1100"/>
              <a:buNone/>
            </a:pPr>
            <a:endParaRPr sz="1400">
              <a:latin typeface="Calibri"/>
              <a:ea typeface="Calibri"/>
              <a:cs typeface="Calibri"/>
              <a:sym typeface="Calibri"/>
            </a:endParaRPr>
          </a:p>
        </p:txBody>
      </p:sp>
      <p:sp>
        <p:nvSpPr>
          <p:cNvPr id="403" name="Google Shape;403;p7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74:notes"/>
          <p:cNvSpPr txBox="1">
            <a:spLocks noGrp="1"/>
          </p:cNvSpPr>
          <p:nvPr>
            <p:ph type="body" idx="1"/>
          </p:nvPr>
        </p:nvSpPr>
        <p:spPr>
          <a:xfrm>
            <a:off x="710247" y="4459526"/>
            <a:ext cx="5681995" cy="4224928"/>
          </a:xfrm>
          <a:prstGeom prst="rect">
            <a:avLst/>
          </a:prstGeom>
          <a:noFill/>
          <a:ln>
            <a:noFill/>
          </a:ln>
        </p:spPr>
        <p:txBody>
          <a:bodyPr spcFirstLastPara="1" wrap="square" lIns="94200" tIns="94200" rIns="94200" bIns="94200" anchor="t" anchorCtr="0">
            <a:noAutofit/>
          </a:bodyPr>
          <a:lstStyle/>
          <a:p>
            <a:pPr marL="0" lvl="0" indent="0" algn="l" rtl="0">
              <a:lnSpc>
                <a:spcPct val="100000"/>
              </a:lnSpc>
              <a:spcBef>
                <a:spcPts val="0"/>
              </a:spcBef>
              <a:spcAft>
                <a:spcPts val="0"/>
              </a:spcAft>
              <a:buSzPts val="1100"/>
              <a:buNone/>
            </a:pPr>
            <a:r>
              <a:rPr lang="en-US" sz="1400">
                <a:latin typeface="Calibri"/>
                <a:ea typeface="Calibri"/>
                <a:cs typeface="Calibri"/>
                <a:sym typeface="Calibri"/>
              </a:rPr>
              <a:t>Had panels on topics 2-9 at January meeting</a:t>
            </a:r>
            <a:endParaRPr sz="1400">
              <a:latin typeface="Calibri"/>
              <a:ea typeface="Calibri"/>
              <a:cs typeface="Calibri"/>
              <a:sym typeface="Calibri"/>
            </a:endParaRPr>
          </a:p>
          <a:p>
            <a:pPr marL="0" lvl="0" indent="0" algn="l" rtl="0">
              <a:lnSpc>
                <a:spcPct val="100000"/>
              </a:lnSpc>
              <a:spcBef>
                <a:spcPts val="0"/>
              </a:spcBef>
              <a:spcAft>
                <a:spcPts val="0"/>
              </a:spcAft>
              <a:buSzPts val="1100"/>
              <a:buNone/>
            </a:pPr>
            <a:endParaRPr sz="1400">
              <a:latin typeface="Calibri"/>
              <a:ea typeface="Calibri"/>
              <a:cs typeface="Calibri"/>
              <a:sym typeface="Calibri"/>
            </a:endParaRPr>
          </a:p>
          <a:p>
            <a:pPr marL="0" lvl="0" indent="0" algn="l" rtl="0">
              <a:lnSpc>
                <a:spcPct val="115000"/>
              </a:lnSpc>
              <a:spcBef>
                <a:spcPts val="0"/>
              </a:spcBef>
              <a:spcAft>
                <a:spcPts val="0"/>
              </a:spcAft>
              <a:buSzPts val="1100"/>
              <a:buNone/>
            </a:pPr>
            <a:r>
              <a:rPr lang="en-US" sz="1400" b="1">
                <a:solidFill>
                  <a:schemeClr val="dk1"/>
                </a:solidFill>
                <a:latin typeface="Calibri"/>
                <a:ea typeface="Calibri"/>
                <a:cs typeface="Calibri"/>
                <a:sym typeface="Calibri"/>
              </a:rPr>
              <a:t>SWAG identified 25 findings with 56 recommendations which, if implemented, will provide the funding, processes, support, and structure to foster transformative change across the national space weather enterprise</a:t>
            </a:r>
            <a:endParaRPr sz="1400" b="1">
              <a:latin typeface="Calibri"/>
              <a:ea typeface="Calibri"/>
              <a:cs typeface="Calibri"/>
              <a:sym typeface="Calibri"/>
            </a:endParaRPr>
          </a:p>
          <a:p>
            <a:pPr marL="0" lvl="0" indent="0" algn="l" rtl="0">
              <a:lnSpc>
                <a:spcPct val="100000"/>
              </a:lnSpc>
              <a:spcBef>
                <a:spcPts val="0"/>
              </a:spcBef>
              <a:spcAft>
                <a:spcPts val="0"/>
              </a:spcAft>
              <a:buSzPts val="1100"/>
              <a:buNone/>
            </a:pPr>
            <a:endParaRPr sz="14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400">
                <a:latin typeface="Calibri"/>
                <a:ea typeface="Calibri"/>
                <a:cs typeface="Calibri"/>
                <a:sym typeface="Calibri"/>
              </a:rPr>
              <a:t>When I gave the SWORM a progress update in March, they asked us to prioritize our recommendations. They didn’t say how to do that. So after a bit of discussion we decided to have a top 10 list. Rather than rank the priorities 1-56 or low medium and high… </a:t>
            </a:r>
            <a:endParaRPr sz="1400">
              <a:latin typeface="Calibri"/>
              <a:ea typeface="Calibri"/>
              <a:cs typeface="Calibri"/>
              <a:sym typeface="Calibri"/>
            </a:endParaRPr>
          </a:p>
          <a:p>
            <a:pPr marL="0" lvl="0" indent="0" algn="l" rtl="0">
              <a:lnSpc>
                <a:spcPct val="100000"/>
              </a:lnSpc>
              <a:spcBef>
                <a:spcPts val="0"/>
              </a:spcBef>
              <a:spcAft>
                <a:spcPts val="0"/>
              </a:spcAft>
              <a:buSzPts val="1100"/>
              <a:buNone/>
            </a:pPr>
            <a:endParaRPr sz="1400">
              <a:latin typeface="Calibri"/>
              <a:ea typeface="Calibri"/>
              <a:cs typeface="Calibri"/>
              <a:sym typeface="Calibri"/>
            </a:endParaRPr>
          </a:p>
          <a:p>
            <a:pPr marL="0" lvl="0" indent="0" algn="l" rtl="0">
              <a:lnSpc>
                <a:spcPct val="100000"/>
              </a:lnSpc>
              <a:spcBef>
                <a:spcPts val="0"/>
              </a:spcBef>
              <a:spcAft>
                <a:spcPts val="0"/>
              </a:spcAft>
              <a:buSzPts val="1100"/>
              <a:buNone/>
            </a:pPr>
            <a:r>
              <a:rPr lang="en-US" sz="1400">
                <a:latin typeface="Calibri"/>
                <a:ea typeface="Calibri"/>
                <a:cs typeface="Calibri"/>
                <a:sym typeface="Calibri"/>
              </a:rPr>
              <a:t>We quickly came to 11 top priorities. So we ended up with a top 10 list including 11 items, which we now just call the priority list. </a:t>
            </a:r>
            <a:endParaRPr sz="1400">
              <a:latin typeface="Calibri"/>
              <a:ea typeface="Calibri"/>
              <a:cs typeface="Calibri"/>
              <a:sym typeface="Calibri"/>
            </a:endParaRPr>
          </a:p>
        </p:txBody>
      </p:sp>
      <p:sp>
        <p:nvSpPr>
          <p:cNvPr id="411" name="Google Shape;411;p74: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6:notes"/>
          <p:cNvSpPr txBox="1">
            <a:spLocks noGrp="1"/>
          </p:cNvSpPr>
          <p:nvPr>
            <p:ph type="body" idx="1"/>
          </p:nvPr>
        </p:nvSpPr>
        <p:spPr>
          <a:xfrm>
            <a:off x="710248" y="4459526"/>
            <a:ext cx="5681980" cy="4224814"/>
          </a:xfrm>
          <a:prstGeom prst="rect">
            <a:avLst/>
          </a:prstGeom>
          <a:noFill/>
          <a:ln>
            <a:noFill/>
          </a:ln>
        </p:spPr>
        <p:txBody>
          <a:bodyPr spcFirstLastPara="1" wrap="square" lIns="94200" tIns="94200" rIns="94200" bIns="94200"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400" b="0" i="0" u="none" strike="noStrike">
                <a:solidFill>
                  <a:srgbClr val="000000"/>
                </a:solidFill>
                <a:latin typeface="Calibri"/>
                <a:ea typeface="Calibri"/>
                <a:cs typeface="Calibri"/>
                <a:sym typeface="Calibri"/>
              </a:rPr>
              <a:t>SWORM has made significant progress over the last nine years to build awareness and move the Nation towards resilience to space weather through coordinating operations, research, and mitigation activities across the Federal executive branch. </a:t>
            </a:r>
            <a:endParaRPr sz="1400">
              <a:latin typeface="Calibri"/>
              <a:ea typeface="Calibri"/>
              <a:cs typeface="Calibri"/>
              <a:sym typeface="Calibri"/>
            </a:endParaRPr>
          </a:p>
          <a:p>
            <a:pPr marL="457200" marR="0" lvl="0" indent="-298450" algn="l" rtl="0">
              <a:lnSpc>
                <a:spcPct val="100000"/>
              </a:lnSpc>
              <a:spcBef>
                <a:spcPts val="0"/>
              </a:spcBef>
              <a:spcAft>
                <a:spcPts val="0"/>
              </a:spcAft>
              <a:buClr>
                <a:srgbClr val="000000"/>
              </a:buClr>
              <a:buSzPts val="1100"/>
              <a:buFont typeface="Arial"/>
              <a:buChar char="●"/>
            </a:pPr>
            <a:r>
              <a:rPr lang="en-US" sz="1400">
                <a:latin typeface="Calibri"/>
                <a:ea typeface="Calibri"/>
                <a:cs typeface="Calibri"/>
                <a:sym typeface="Calibri"/>
              </a:rPr>
              <a:t>At the same time T</a:t>
            </a:r>
            <a:r>
              <a:rPr lang="en-US" sz="1400" b="0" i="0" u="none" strike="noStrike">
                <a:solidFill>
                  <a:srgbClr val="000000"/>
                </a:solidFill>
                <a:latin typeface="Calibri"/>
                <a:ea typeface="Calibri"/>
                <a:cs typeface="Calibri"/>
                <a:sym typeface="Calibri"/>
              </a:rPr>
              <a:t>echnology, infrastructure systems, and national priorities continue to evolve–with the space domain becoming increasingly important to national and economic security.  </a:t>
            </a:r>
            <a:endParaRPr sz="14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100"/>
              <a:buFont typeface="Arial"/>
              <a:buNone/>
            </a:pPr>
            <a:endParaRPr sz="14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g25c064fef59_2_37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g25c064fef59_2_40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7" name="Google Shape;47;g25c064fef59_2_40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g25c064fef59_2_41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25c064fef59_2_412"/>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1" name="Google Shape;51;g25c064fef59_2_412"/>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2" name="Google Shape;52;g25c064fef59_2_412"/>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3" name="Google Shape;53;g25c064fef59_2_4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g25c064fef59_2_418"/>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56" name="Google Shape;56;g25c064fef59_2_4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g25c064fef59_2_421"/>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9" name="Google Shape;59;g25c064fef59_2_421"/>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60" name="Google Shape;60;g25c064fef59_2_42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g25c064fef59_2_432"/>
          <p:cNvSpPr txBox="1">
            <a:spLocks noGrp="1"/>
          </p:cNvSpPr>
          <p:nvPr>
            <p:ph type="title"/>
          </p:nvPr>
        </p:nvSpPr>
        <p:spPr>
          <a:xfrm>
            <a:off x="2031933" y="57200"/>
            <a:ext cx="9051600" cy="1143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3700"/>
              <a:buNone/>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68" name="Google Shape;68;g25c064fef59_2_432"/>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lvl1pPr marL="457200" lvl="0" indent="-349250" algn="l">
              <a:lnSpc>
                <a:spcPct val="115000"/>
              </a:lnSpc>
              <a:spcBef>
                <a:spcPts val="400"/>
              </a:spcBef>
              <a:spcAft>
                <a:spcPts val="0"/>
              </a:spcAft>
              <a:buClr>
                <a:schemeClr val="dk1"/>
              </a:buClr>
              <a:buSzPts val="1900"/>
              <a:buChar char="●"/>
              <a:defRPr/>
            </a:lvl1pPr>
            <a:lvl2pPr marL="914400" lvl="1" indent="-349250" algn="l">
              <a:lnSpc>
                <a:spcPct val="115000"/>
              </a:lnSpc>
              <a:spcBef>
                <a:spcPts val="400"/>
              </a:spcBef>
              <a:spcAft>
                <a:spcPts val="0"/>
              </a:spcAft>
              <a:buClr>
                <a:schemeClr val="dk1"/>
              </a:buClr>
              <a:buSzPts val="1900"/>
              <a:buChar char="○"/>
              <a:defRPr/>
            </a:lvl2pPr>
            <a:lvl3pPr marL="1371600" lvl="2" indent="-349250" algn="l">
              <a:lnSpc>
                <a:spcPct val="115000"/>
              </a:lnSpc>
              <a:spcBef>
                <a:spcPts val="400"/>
              </a:spcBef>
              <a:spcAft>
                <a:spcPts val="0"/>
              </a:spcAft>
              <a:buClr>
                <a:schemeClr val="dk1"/>
              </a:buClr>
              <a:buSzPts val="1900"/>
              <a:buChar char="■"/>
              <a:defRPr/>
            </a:lvl3pPr>
            <a:lvl4pPr marL="1828800" lvl="3" indent="-349250" algn="l">
              <a:lnSpc>
                <a:spcPct val="115000"/>
              </a:lnSpc>
              <a:spcBef>
                <a:spcPts val="400"/>
              </a:spcBef>
              <a:spcAft>
                <a:spcPts val="0"/>
              </a:spcAft>
              <a:buClr>
                <a:schemeClr val="dk1"/>
              </a:buClr>
              <a:buSzPts val="1900"/>
              <a:buChar char="●"/>
              <a:defRPr/>
            </a:lvl4pPr>
            <a:lvl5pPr marL="2286000" lvl="4" indent="-349250" algn="l">
              <a:lnSpc>
                <a:spcPct val="115000"/>
              </a:lnSpc>
              <a:spcBef>
                <a:spcPts val="400"/>
              </a:spcBef>
              <a:spcAft>
                <a:spcPts val="0"/>
              </a:spcAft>
              <a:buClr>
                <a:schemeClr val="dk1"/>
              </a:buClr>
              <a:buSzPts val="1900"/>
              <a:buChar char="○"/>
              <a:defRPr/>
            </a:lvl5pPr>
            <a:lvl6pPr marL="2743200" lvl="5" indent="-349250" algn="l">
              <a:lnSpc>
                <a:spcPct val="115000"/>
              </a:lnSpc>
              <a:spcBef>
                <a:spcPts val="400"/>
              </a:spcBef>
              <a:spcAft>
                <a:spcPts val="0"/>
              </a:spcAft>
              <a:buClr>
                <a:schemeClr val="dk1"/>
              </a:buClr>
              <a:buSzPts val="1900"/>
              <a:buChar char="■"/>
              <a:defRPr/>
            </a:lvl6pPr>
            <a:lvl7pPr marL="3200400" lvl="6" indent="-349250" algn="l">
              <a:lnSpc>
                <a:spcPct val="115000"/>
              </a:lnSpc>
              <a:spcBef>
                <a:spcPts val="2100"/>
              </a:spcBef>
              <a:spcAft>
                <a:spcPts val="0"/>
              </a:spcAft>
              <a:buClr>
                <a:schemeClr val="dk1"/>
              </a:buClr>
              <a:buSzPts val="1900"/>
              <a:buChar char="●"/>
              <a:defRPr/>
            </a:lvl7pPr>
            <a:lvl8pPr marL="3657600" lvl="7" indent="-349250" algn="l">
              <a:lnSpc>
                <a:spcPct val="115000"/>
              </a:lnSpc>
              <a:spcBef>
                <a:spcPts val="2100"/>
              </a:spcBef>
              <a:spcAft>
                <a:spcPts val="0"/>
              </a:spcAft>
              <a:buClr>
                <a:schemeClr val="dk1"/>
              </a:buClr>
              <a:buSzPts val="1900"/>
              <a:buChar char="○"/>
              <a:defRPr/>
            </a:lvl8pPr>
            <a:lvl9pPr marL="4114800" lvl="8" indent="-349250" algn="l">
              <a:lnSpc>
                <a:spcPct val="115000"/>
              </a:lnSpc>
              <a:spcBef>
                <a:spcPts val="2100"/>
              </a:spcBef>
              <a:spcAft>
                <a:spcPts val="2100"/>
              </a:spcAft>
              <a:buClr>
                <a:schemeClr val="dk1"/>
              </a:buClr>
              <a:buSzPts val="1900"/>
              <a:buChar char="■"/>
              <a:defRPr/>
            </a:lvl9pPr>
          </a:lstStyle>
          <a:p>
            <a:endParaRPr/>
          </a:p>
        </p:txBody>
      </p:sp>
      <p:sp>
        <p:nvSpPr>
          <p:cNvPr id="69" name="Google Shape;69;g25c064fef59_2_432"/>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g25c064fef59_2_43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g25c064fef59_2_442"/>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0" name="Google Shape;80;g25c064fef59_2_442"/>
          <p:cNvSpPr txBox="1">
            <a:spLocks noGrp="1"/>
          </p:cNvSpPr>
          <p:nvPr>
            <p:ph type="body" idx="1"/>
          </p:nvPr>
        </p:nvSpPr>
        <p:spPr>
          <a:xfrm>
            <a:off x="212733" y="1536633"/>
            <a:ext cx="5535900" cy="52056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81" name="Google Shape;81;g25c064fef59_2_442"/>
          <p:cNvSpPr txBox="1">
            <a:spLocks noGrp="1"/>
          </p:cNvSpPr>
          <p:nvPr>
            <p:ph type="body" idx="2"/>
          </p:nvPr>
        </p:nvSpPr>
        <p:spPr>
          <a:xfrm>
            <a:off x="6443200" y="1536633"/>
            <a:ext cx="5585100" cy="52056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82" name="Google Shape;82;g25c064fef59_2_44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83"/>
        <p:cNvGrpSpPr/>
        <p:nvPr/>
      </p:nvGrpSpPr>
      <p:grpSpPr>
        <a:xfrm>
          <a:off x="0" y="0"/>
          <a:ext cx="0" cy="0"/>
          <a:chOff x="0" y="0"/>
          <a:chExt cx="0" cy="0"/>
        </a:xfrm>
      </p:grpSpPr>
      <p:sp>
        <p:nvSpPr>
          <p:cNvPr id="84" name="Google Shape;84;g25c064fef59_2_447"/>
          <p:cNvSpPr/>
          <p:nvPr/>
        </p:nvSpPr>
        <p:spPr>
          <a:xfrm>
            <a:off x="0" y="0"/>
            <a:ext cx="12192000" cy="6864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85" name="Google Shape;85;g25c064fef59_2_447"/>
          <p:cNvPicPr preferRelativeResize="0"/>
          <p:nvPr/>
        </p:nvPicPr>
        <p:blipFill rotWithShape="1">
          <a:blip r:embed="rId2">
            <a:alphaModFix/>
          </a:blip>
          <a:srcRect/>
          <a:stretch/>
        </p:blipFill>
        <p:spPr>
          <a:xfrm>
            <a:off x="5221333" y="1212967"/>
            <a:ext cx="6970666" cy="5648032"/>
          </a:xfrm>
          <a:prstGeom prst="rect">
            <a:avLst/>
          </a:prstGeom>
          <a:noFill/>
          <a:ln>
            <a:noFill/>
          </a:ln>
        </p:spPr>
      </p:pic>
      <p:sp>
        <p:nvSpPr>
          <p:cNvPr id="86" name="Google Shape;86;g25c064fef59_2_447"/>
          <p:cNvSpPr txBox="1">
            <a:spLocks noGrp="1"/>
          </p:cNvSpPr>
          <p:nvPr>
            <p:ph type="ctrTitle"/>
          </p:nvPr>
        </p:nvSpPr>
        <p:spPr>
          <a:xfrm>
            <a:off x="2092400" y="0"/>
            <a:ext cx="10099500" cy="1140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7"/>
        <p:cNvGrpSpPr/>
        <p:nvPr/>
      </p:nvGrpSpPr>
      <p:grpSpPr>
        <a:xfrm>
          <a:off x="0" y="0"/>
          <a:ext cx="0" cy="0"/>
          <a:chOff x="0" y="0"/>
          <a:chExt cx="0" cy="0"/>
        </a:xfrm>
      </p:grpSpPr>
      <p:sp>
        <p:nvSpPr>
          <p:cNvPr id="88" name="Google Shape;88;g25c064fef59_2_451"/>
          <p:cNvSpPr txBox="1">
            <a:spLocks noGrp="1"/>
          </p:cNvSpPr>
          <p:nvPr>
            <p:ph type="ctrTitle"/>
          </p:nvPr>
        </p:nvSpPr>
        <p:spPr>
          <a:xfrm>
            <a:off x="1524000" y="1122363"/>
            <a:ext cx="9144000" cy="2387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700"/>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9" name="Google Shape;89;g25c064fef59_2_451"/>
          <p:cNvSpPr txBox="1">
            <a:spLocks noGrp="1"/>
          </p:cNvSpPr>
          <p:nvPr>
            <p:ph type="subTitle" idx="1"/>
          </p:nvPr>
        </p:nvSpPr>
        <p:spPr>
          <a:xfrm>
            <a:off x="1524000" y="3602037"/>
            <a:ext cx="9144000" cy="16557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400"/>
              <a:buNone/>
              <a:defRPr sz="2400"/>
            </a:lvl1pPr>
            <a:lvl2pPr lvl="1" algn="ctr">
              <a:lnSpc>
                <a:spcPct val="115000"/>
              </a:lnSpc>
              <a:spcBef>
                <a:spcPts val="2100"/>
              </a:spcBef>
              <a:spcAft>
                <a:spcPts val="0"/>
              </a:spcAft>
              <a:buSzPts val="2400"/>
              <a:buNone/>
              <a:defRPr sz="2000"/>
            </a:lvl2pPr>
            <a:lvl3pPr lvl="2" algn="ctr">
              <a:lnSpc>
                <a:spcPct val="115000"/>
              </a:lnSpc>
              <a:spcBef>
                <a:spcPts val="2100"/>
              </a:spcBef>
              <a:spcAft>
                <a:spcPts val="0"/>
              </a:spcAft>
              <a:buSzPts val="1900"/>
              <a:buNone/>
              <a:defRPr sz="1800"/>
            </a:lvl3pPr>
            <a:lvl4pPr lvl="3" algn="ctr">
              <a:lnSpc>
                <a:spcPct val="115000"/>
              </a:lnSpc>
              <a:spcBef>
                <a:spcPts val="2100"/>
              </a:spcBef>
              <a:spcAft>
                <a:spcPts val="0"/>
              </a:spcAft>
              <a:buSzPts val="1900"/>
              <a:buNone/>
              <a:defRPr sz="1600"/>
            </a:lvl4pPr>
            <a:lvl5pPr lvl="4" algn="ctr">
              <a:lnSpc>
                <a:spcPct val="115000"/>
              </a:lnSpc>
              <a:spcBef>
                <a:spcPts val="2100"/>
              </a:spcBef>
              <a:spcAft>
                <a:spcPts val="0"/>
              </a:spcAft>
              <a:buSzPts val="1900"/>
              <a:buNone/>
              <a:defRPr sz="1600"/>
            </a:lvl5pPr>
            <a:lvl6pPr lvl="5" algn="ctr">
              <a:lnSpc>
                <a:spcPct val="115000"/>
              </a:lnSpc>
              <a:spcBef>
                <a:spcPts val="2100"/>
              </a:spcBef>
              <a:spcAft>
                <a:spcPts val="0"/>
              </a:spcAft>
              <a:buSzPts val="1900"/>
              <a:buNone/>
              <a:defRPr sz="1600"/>
            </a:lvl6pPr>
            <a:lvl7pPr lvl="6" algn="ctr">
              <a:lnSpc>
                <a:spcPct val="115000"/>
              </a:lnSpc>
              <a:spcBef>
                <a:spcPts val="2100"/>
              </a:spcBef>
              <a:spcAft>
                <a:spcPts val="0"/>
              </a:spcAft>
              <a:buSzPts val="1900"/>
              <a:buNone/>
              <a:defRPr sz="1600"/>
            </a:lvl7pPr>
            <a:lvl8pPr lvl="7" algn="ctr">
              <a:lnSpc>
                <a:spcPct val="115000"/>
              </a:lnSpc>
              <a:spcBef>
                <a:spcPts val="2100"/>
              </a:spcBef>
              <a:spcAft>
                <a:spcPts val="0"/>
              </a:spcAft>
              <a:buSzPts val="1900"/>
              <a:buNone/>
              <a:defRPr sz="1600"/>
            </a:lvl8pPr>
            <a:lvl9pPr lvl="8" algn="ctr">
              <a:lnSpc>
                <a:spcPct val="115000"/>
              </a:lnSpc>
              <a:spcBef>
                <a:spcPts val="2100"/>
              </a:spcBef>
              <a:spcAft>
                <a:spcPts val="2100"/>
              </a:spcAft>
              <a:buSzPts val="1900"/>
              <a:buNone/>
              <a:defRPr sz="1600"/>
            </a:lvl9pPr>
          </a:lstStyle>
          <a:p>
            <a:endParaRPr/>
          </a:p>
        </p:txBody>
      </p:sp>
      <p:sp>
        <p:nvSpPr>
          <p:cNvPr id="90" name="Google Shape;90;g25c064fef59_2_451"/>
          <p:cNvSpPr txBox="1">
            <a:spLocks noGrp="1"/>
          </p:cNvSpPr>
          <p:nvPr>
            <p:ph type="dt" idx="10"/>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91" name="Google Shape;91;g25c064fef59_2_451"/>
          <p:cNvSpPr txBox="1">
            <a:spLocks noGrp="1"/>
          </p:cNvSpPr>
          <p:nvPr>
            <p:ph type="ftr" idx="11"/>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92" name="Google Shape;92;g25c064fef59_2_45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g25c064fef59_2_457"/>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5" name="Google Shape;95;g25c064fef59_2_457"/>
          <p:cNvSpPr txBox="1">
            <a:spLocks noGrp="1"/>
          </p:cNvSpPr>
          <p:nvPr>
            <p:ph type="body" idx="1"/>
          </p:nvPr>
        </p:nvSpPr>
        <p:spPr>
          <a:xfrm>
            <a:off x="415600" y="1536633"/>
            <a:ext cx="11360700" cy="52548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2100"/>
              </a:spcBef>
              <a:spcAft>
                <a:spcPts val="0"/>
              </a:spcAft>
              <a:buClr>
                <a:srgbClr val="000000"/>
              </a:buClr>
              <a:buSzPts val="2400"/>
              <a:buChar char="○"/>
              <a:defRPr>
                <a:solidFill>
                  <a:srgbClr val="000000"/>
                </a:solidFill>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96" name="Google Shape;96;g25c064fef59_2_45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6">
    <p:spTree>
      <p:nvGrpSpPr>
        <p:cNvPr id="1" name="Shape 11"/>
        <p:cNvGrpSpPr/>
        <p:nvPr/>
      </p:nvGrpSpPr>
      <p:grpSpPr>
        <a:xfrm>
          <a:off x="0" y="0"/>
          <a:ext cx="0" cy="0"/>
          <a:chOff x="0" y="0"/>
          <a:chExt cx="0" cy="0"/>
        </a:xfrm>
      </p:grpSpPr>
      <p:sp>
        <p:nvSpPr>
          <p:cNvPr id="12" name="Google Shape;12;g25c064fef59_2_37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3" name="Google Shape;13;g25c064fef59_2_37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2100"/>
              </a:spcAft>
              <a:buClr>
                <a:schemeClr val="dk1"/>
              </a:buClr>
              <a:buSzPts val="1600"/>
              <a:buNone/>
              <a:defRPr sz="1600"/>
            </a:lvl9pPr>
          </a:lstStyle>
          <a:p>
            <a:endParaRPr/>
          </a:p>
        </p:txBody>
      </p:sp>
      <p:sp>
        <p:nvSpPr>
          <p:cNvPr id="14" name="Google Shape;14;g25c064fef59_2_3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g25c064fef59_2_3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g25c064fef59_2_3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
        <p:cNvGrpSpPr/>
        <p:nvPr/>
      </p:nvGrpSpPr>
      <p:grpSpPr>
        <a:xfrm>
          <a:off x="0" y="0"/>
          <a:ext cx="0" cy="0"/>
          <a:chOff x="0" y="0"/>
          <a:chExt cx="0" cy="0"/>
        </a:xfrm>
      </p:grpSpPr>
      <p:sp>
        <p:nvSpPr>
          <p:cNvPr id="98" name="Google Shape;98;g25c064fef59_2_461"/>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00000"/>
              </a:buClr>
              <a:buSzPts val="4800"/>
              <a:buNone/>
              <a:defRPr sz="4800">
                <a:solidFill>
                  <a:srgbClr val="000000"/>
                </a:solidFill>
              </a:defRPr>
            </a:lvl1pPr>
            <a:lvl2pPr lvl="1" algn="ctr">
              <a:lnSpc>
                <a:spcPct val="100000"/>
              </a:lnSpc>
              <a:spcBef>
                <a:spcPts val="0"/>
              </a:spcBef>
              <a:spcAft>
                <a:spcPts val="0"/>
              </a:spcAft>
              <a:buClr>
                <a:srgbClr val="000000"/>
              </a:buClr>
              <a:buSzPts val="4800"/>
              <a:buNone/>
              <a:defRPr sz="4800">
                <a:solidFill>
                  <a:srgbClr val="000000"/>
                </a:solidFill>
              </a:defRPr>
            </a:lvl2pPr>
            <a:lvl3pPr lvl="2" algn="ctr">
              <a:lnSpc>
                <a:spcPct val="100000"/>
              </a:lnSpc>
              <a:spcBef>
                <a:spcPts val="0"/>
              </a:spcBef>
              <a:spcAft>
                <a:spcPts val="0"/>
              </a:spcAft>
              <a:buClr>
                <a:srgbClr val="000000"/>
              </a:buClr>
              <a:buSzPts val="4800"/>
              <a:buNone/>
              <a:defRPr sz="4800">
                <a:solidFill>
                  <a:srgbClr val="000000"/>
                </a:solidFill>
              </a:defRPr>
            </a:lvl3pPr>
            <a:lvl4pPr lvl="3" algn="ctr">
              <a:lnSpc>
                <a:spcPct val="100000"/>
              </a:lnSpc>
              <a:spcBef>
                <a:spcPts val="0"/>
              </a:spcBef>
              <a:spcAft>
                <a:spcPts val="0"/>
              </a:spcAft>
              <a:buClr>
                <a:srgbClr val="000000"/>
              </a:buClr>
              <a:buSzPts val="4800"/>
              <a:buNone/>
              <a:defRPr sz="4800">
                <a:solidFill>
                  <a:srgbClr val="000000"/>
                </a:solidFill>
              </a:defRPr>
            </a:lvl4pPr>
            <a:lvl5pPr lvl="4" algn="ctr">
              <a:lnSpc>
                <a:spcPct val="100000"/>
              </a:lnSpc>
              <a:spcBef>
                <a:spcPts val="0"/>
              </a:spcBef>
              <a:spcAft>
                <a:spcPts val="0"/>
              </a:spcAft>
              <a:buClr>
                <a:srgbClr val="000000"/>
              </a:buClr>
              <a:buSzPts val="4800"/>
              <a:buNone/>
              <a:defRPr sz="4800">
                <a:solidFill>
                  <a:srgbClr val="000000"/>
                </a:solidFill>
              </a:defRPr>
            </a:lvl5pPr>
            <a:lvl6pPr lvl="5" algn="ctr">
              <a:lnSpc>
                <a:spcPct val="100000"/>
              </a:lnSpc>
              <a:spcBef>
                <a:spcPts val="0"/>
              </a:spcBef>
              <a:spcAft>
                <a:spcPts val="0"/>
              </a:spcAft>
              <a:buClr>
                <a:srgbClr val="000000"/>
              </a:buClr>
              <a:buSzPts val="4800"/>
              <a:buNone/>
              <a:defRPr sz="4800">
                <a:solidFill>
                  <a:srgbClr val="000000"/>
                </a:solidFill>
              </a:defRPr>
            </a:lvl6pPr>
            <a:lvl7pPr lvl="6" algn="ctr">
              <a:lnSpc>
                <a:spcPct val="100000"/>
              </a:lnSpc>
              <a:spcBef>
                <a:spcPts val="0"/>
              </a:spcBef>
              <a:spcAft>
                <a:spcPts val="0"/>
              </a:spcAft>
              <a:buClr>
                <a:srgbClr val="000000"/>
              </a:buClr>
              <a:buSzPts val="4800"/>
              <a:buNone/>
              <a:defRPr sz="4800">
                <a:solidFill>
                  <a:srgbClr val="000000"/>
                </a:solidFill>
              </a:defRPr>
            </a:lvl7pPr>
            <a:lvl8pPr lvl="7" algn="ctr">
              <a:lnSpc>
                <a:spcPct val="100000"/>
              </a:lnSpc>
              <a:spcBef>
                <a:spcPts val="0"/>
              </a:spcBef>
              <a:spcAft>
                <a:spcPts val="0"/>
              </a:spcAft>
              <a:buClr>
                <a:srgbClr val="000000"/>
              </a:buClr>
              <a:buSzPts val="4800"/>
              <a:buNone/>
              <a:defRPr sz="4800">
                <a:solidFill>
                  <a:srgbClr val="000000"/>
                </a:solidFill>
              </a:defRPr>
            </a:lvl8pPr>
            <a:lvl9pPr lvl="8" algn="ctr">
              <a:lnSpc>
                <a:spcPct val="100000"/>
              </a:lnSpc>
              <a:spcBef>
                <a:spcPts val="0"/>
              </a:spcBef>
              <a:spcAft>
                <a:spcPts val="0"/>
              </a:spcAft>
              <a:buClr>
                <a:srgbClr val="000000"/>
              </a:buClr>
              <a:buSzPts val="4800"/>
              <a:buNone/>
              <a:defRPr sz="4800">
                <a:solidFill>
                  <a:srgbClr val="000000"/>
                </a:solidFill>
              </a:defRPr>
            </a:lvl9pPr>
          </a:lstStyle>
          <a:p>
            <a:endParaRPr/>
          </a:p>
        </p:txBody>
      </p:sp>
      <p:sp>
        <p:nvSpPr>
          <p:cNvPr id="99" name="Google Shape;99;g25c064fef59_2_46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g25c064fef59_2_464"/>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2" name="Google Shape;102;g25c064fef59_2_46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3"/>
        <p:cNvGrpSpPr/>
        <p:nvPr/>
      </p:nvGrpSpPr>
      <p:grpSpPr>
        <a:xfrm>
          <a:off x="0" y="0"/>
          <a:ext cx="0" cy="0"/>
          <a:chOff x="0" y="0"/>
          <a:chExt cx="0" cy="0"/>
        </a:xfrm>
      </p:grpSpPr>
      <p:sp>
        <p:nvSpPr>
          <p:cNvPr id="104" name="Google Shape;104;g25c064fef59_2_467"/>
          <p:cNvSpPr txBox="1">
            <a:spLocks noGrp="1"/>
          </p:cNvSpPr>
          <p:nvPr>
            <p:ph type="title"/>
          </p:nvPr>
        </p:nvSpPr>
        <p:spPr>
          <a:xfrm>
            <a:off x="2046533" y="0"/>
            <a:ext cx="10145700" cy="11661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5" name="Google Shape;105;g25c064fef59_2_467"/>
          <p:cNvSpPr txBox="1">
            <a:spLocks noGrp="1"/>
          </p:cNvSpPr>
          <p:nvPr>
            <p:ph type="body" idx="1"/>
          </p:nvPr>
        </p:nvSpPr>
        <p:spPr>
          <a:xfrm>
            <a:off x="152200" y="1559000"/>
            <a:ext cx="5723100" cy="51837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06" name="Google Shape;106;g25c064fef59_2_46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7"/>
        <p:cNvGrpSpPr/>
        <p:nvPr/>
      </p:nvGrpSpPr>
      <p:grpSpPr>
        <a:xfrm>
          <a:off x="0" y="0"/>
          <a:ext cx="0" cy="0"/>
          <a:chOff x="0" y="0"/>
          <a:chExt cx="0" cy="0"/>
        </a:xfrm>
      </p:grpSpPr>
      <p:sp>
        <p:nvSpPr>
          <p:cNvPr id="108" name="Google Shape;108;g25c064fef59_2_471"/>
          <p:cNvSpPr txBox="1">
            <a:spLocks noGrp="1"/>
          </p:cNvSpPr>
          <p:nvPr>
            <p:ph type="title"/>
          </p:nvPr>
        </p:nvSpPr>
        <p:spPr>
          <a:xfrm>
            <a:off x="653667" y="1624600"/>
            <a:ext cx="11074500" cy="44301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00000"/>
              </a:buClr>
              <a:buSzPts val="6400"/>
              <a:buNone/>
              <a:defRPr sz="6400">
                <a:solidFill>
                  <a:srgbClr val="000000"/>
                </a:solidFill>
              </a:defRPr>
            </a:lvl1pPr>
            <a:lvl2pPr lvl="1" algn="ctr">
              <a:lnSpc>
                <a:spcPct val="100000"/>
              </a:lnSpc>
              <a:spcBef>
                <a:spcPts val="0"/>
              </a:spcBef>
              <a:spcAft>
                <a:spcPts val="0"/>
              </a:spcAft>
              <a:buClr>
                <a:srgbClr val="000000"/>
              </a:buClr>
              <a:buSzPts val="6400"/>
              <a:buNone/>
              <a:defRPr sz="6400">
                <a:solidFill>
                  <a:srgbClr val="000000"/>
                </a:solidFill>
              </a:defRPr>
            </a:lvl2pPr>
            <a:lvl3pPr lvl="2" algn="ctr">
              <a:lnSpc>
                <a:spcPct val="100000"/>
              </a:lnSpc>
              <a:spcBef>
                <a:spcPts val="0"/>
              </a:spcBef>
              <a:spcAft>
                <a:spcPts val="0"/>
              </a:spcAft>
              <a:buClr>
                <a:srgbClr val="000000"/>
              </a:buClr>
              <a:buSzPts val="6400"/>
              <a:buNone/>
              <a:defRPr sz="6400">
                <a:solidFill>
                  <a:srgbClr val="000000"/>
                </a:solidFill>
              </a:defRPr>
            </a:lvl3pPr>
            <a:lvl4pPr lvl="3" algn="ctr">
              <a:lnSpc>
                <a:spcPct val="100000"/>
              </a:lnSpc>
              <a:spcBef>
                <a:spcPts val="0"/>
              </a:spcBef>
              <a:spcAft>
                <a:spcPts val="0"/>
              </a:spcAft>
              <a:buClr>
                <a:srgbClr val="000000"/>
              </a:buClr>
              <a:buSzPts val="6400"/>
              <a:buNone/>
              <a:defRPr sz="6400">
                <a:solidFill>
                  <a:srgbClr val="000000"/>
                </a:solidFill>
              </a:defRPr>
            </a:lvl4pPr>
            <a:lvl5pPr lvl="4" algn="ctr">
              <a:lnSpc>
                <a:spcPct val="100000"/>
              </a:lnSpc>
              <a:spcBef>
                <a:spcPts val="0"/>
              </a:spcBef>
              <a:spcAft>
                <a:spcPts val="0"/>
              </a:spcAft>
              <a:buClr>
                <a:srgbClr val="000000"/>
              </a:buClr>
              <a:buSzPts val="6400"/>
              <a:buNone/>
              <a:defRPr sz="6400">
                <a:solidFill>
                  <a:srgbClr val="000000"/>
                </a:solidFill>
              </a:defRPr>
            </a:lvl5pPr>
            <a:lvl6pPr lvl="5" algn="ctr">
              <a:lnSpc>
                <a:spcPct val="100000"/>
              </a:lnSpc>
              <a:spcBef>
                <a:spcPts val="0"/>
              </a:spcBef>
              <a:spcAft>
                <a:spcPts val="0"/>
              </a:spcAft>
              <a:buClr>
                <a:srgbClr val="000000"/>
              </a:buClr>
              <a:buSzPts val="6400"/>
              <a:buNone/>
              <a:defRPr sz="6400">
                <a:solidFill>
                  <a:srgbClr val="000000"/>
                </a:solidFill>
              </a:defRPr>
            </a:lvl6pPr>
            <a:lvl7pPr lvl="6" algn="ctr">
              <a:lnSpc>
                <a:spcPct val="100000"/>
              </a:lnSpc>
              <a:spcBef>
                <a:spcPts val="0"/>
              </a:spcBef>
              <a:spcAft>
                <a:spcPts val="0"/>
              </a:spcAft>
              <a:buClr>
                <a:srgbClr val="000000"/>
              </a:buClr>
              <a:buSzPts val="6400"/>
              <a:buNone/>
              <a:defRPr sz="6400">
                <a:solidFill>
                  <a:srgbClr val="000000"/>
                </a:solidFill>
              </a:defRPr>
            </a:lvl7pPr>
            <a:lvl8pPr lvl="7" algn="ctr">
              <a:lnSpc>
                <a:spcPct val="100000"/>
              </a:lnSpc>
              <a:spcBef>
                <a:spcPts val="0"/>
              </a:spcBef>
              <a:spcAft>
                <a:spcPts val="0"/>
              </a:spcAft>
              <a:buClr>
                <a:srgbClr val="000000"/>
              </a:buClr>
              <a:buSzPts val="6400"/>
              <a:buNone/>
              <a:defRPr sz="6400">
                <a:solidFill>
                  <a:srgbClr val="000000"/>
                </a:solidFill>
              </a:defRPr>
            </a:lvl8pPr>
            <a:lvl9pPr lvl="8" algn="ctr">
              <a:lnSpc>
                <a:spcPct val="100000"/>
              </a:lnSpc>
              <a:spcBef>
                <a:spcPts val="0"/>
              </a:spcBef>
              <a:spcAft>
                <a:spcPts val="0"/>
              </a:spcAft>
              <a:buClr>
                <a:srgbClr val="000000"/>
              </a:buClr>
              <a:buSzPts val="6400"/>
              <a:buNone/>
              <a:defRPr sz="6400">
                <a:solidFill>
                  <a:srgbClr val="000000"/>
                </a:solidFill>
              </a:defRPr>
            </a:lvl9pPr>
          </a:lstStyle>
          <a:p>
            <a:endParaRPr/>
          </a:p>
        </p:txBody>
      </p:sp>
      <p:sp>
        <p:nvSpPr>
          <p:cNvPr id="109" name="Google Shape;109;g25c064fef59_2_47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
        <p:cNvGrpSpPr/>
        <p:nvPr/>
      </p:nvGrpSpPr>
      <p:grpSpPr>
        <a:xfrm>
          <a:off x="0" y="0"/>
          <a:ext cx="0" cy="0"/>
          <a:chOff x="0" y="0"/>
          <a:chExt cx="0" cy="0"/>
        </a:xfrm>
      </p:grpSpPr>
      <p:sp>
        <p:nvSpPr>
          <p:cNvPr id="111" name="Google Shape;111;g25c064fef59_2_47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00000"/>
              </a:buClr>
              <a:buSzPts val="5600"/>
              <a:buNone/>
              <a:defRPr sz="5600">
                <a:solidFill>
                  <a:srgbClr val="000000"/>
                </a:solidFill>
              </a:defRPr>
            </a:lvl1pPr>
            <a:lvl2pPr lvl="1" algn="ctr">
              <a:lnSpc>
                <a:spcPct val="100000"/>
              </a:lnSpc>
              <a:spcBef>
                <a:spcPts val="0"/>
              </a:spcBef>
              <a:spcAft>
                <a:spcPts val="0"/>
              </a:spcAft>
              <a:buClr>
                <a:srgbClr val="000000"/>
              </a:buClr>
              <a:buSzPts val="5600"/>
              <a:buNone/>
              <a:defRPr sz="5600">
                <a:solidFill>
                  <a:srgbClr val="000000"/>
                </a:solidFill>
              </a:defRPr>
            </a:lvl2pPr>
            <a:lvl3pPr lvl="2" algn="ctr">
              <a:lnSpc>
                <a:spcPct val="100000"/>
              </a:lnSpc>
              <a:spcBef>
                <a:spcPts val="0"/>
              </a:spcBef>
              <a:spcAft>
                <a:spcPts val="0"/>
              </a:spcAft>
              <a:buClr>
                <a:srgbClr val="000000"/>
              </a:buClr>
              <a:buSzPts val="5600"/>
              <a:buNone/>
              <a:defRPr sz="5600">
                <a:solidFill>
                  <a:srgbClr val="000000"/>
                </a:solidFill>
              </a:defRPr>
            </a:lvl3pPr>
            <a:lvl4pPr lvl="3" algn="ctr">
              <a:lnSpc>
                <a:spcPct val="100000"/>
              </a:lnSpc>
              <a:spcBef>
                <a:spcPts val="0"/>
              </a:spcBef>
              <a:spcAft>
                <a:spcPts val="0"/>
              </a:spcAft>
              <a:buClr>
                <a:srgbClr val="000000"/>
              </a:buClr>
              <a:buSzPts val="5600"/>
              <a:buNone/>
              <a:defRPr sz="5600">
                <a:solidFill>
                  <a:srgbClr val="000000"/>
                </a:solidFill>
              </a:defRPr>
            </a:lvl4pPr>
            <a:lvl5pPr lvl="4" algn="ctr">
              <a:lnSpc>
                <a:spcPct val="100000"/>
              </a:lnSpc>
              <a:spcBef>
                <a:spcPts val="0"/>
              </a:spcBef>
              <a:spcAft>
                <a:spcPts val="0"/>
              </a:spcAft>
              <a:buClr>
                <a:srgbClr val="000000"/>
              </a:buClr>
              <a:buSzPts val="5600"/>
              <a:buNone/>
              <a:defRPr sz="5600">
                <a:solidFill>
                  <a:srgbClr val="000000"/>
                </a:solidFill>
              </a:defRPr>
            </a:lvl5pPr>
            <a:lvl6pPr lvl="5" algn="ctr">
              <a:lnSpc>
                <a:spcPct val="100000"/>
              </a:lnSpc>
              <a:spcBef>
                <a:spcPts val="0"/>
              </a:spcBef>
              <a:spcAft>
                <a:spcPts val="0"/>
              </a:spcAft>
              <a:buClr>
                <a:srgbClr val="000000"/>
              </a:buClr>
              <a:buSzPts val="5600"/>
              <a:buNone/>
              <a:defRPr sz="5600">
                <a:solidFill>
                  <a:srgbClr val="000000"/>
                </a:solidFill>
              </a:defRPr>
            </a:lvl6pPr>
            <a:lvl7pPr lvl="6" algn="ctr">
              <a:lnSpc>
                <a:spcPct val="100000"/>
              </a:lnSpc>
              <a:spcBef>
                <a:spcPts val="0"/>
              </a:spcBef>
              <a:spcAft>
                <a:spcPts val="0"/>
              </a:spcAft>
              <a:buClr>
                <a:srgbClr val="000000"/>
              </a:buClr>
              <a:buSzPts val="5600"/>
              <a:buNone/>
              <a:defRPr sz="5600">
                <a:solidFill>
                  <a:srgbClr val="000000"/>
                </a:solidFill>
              </a:defRPr>
            </a:lvl7pPr>
            <a:lvl8pPr lvl="7" algn="ctr">
              <a:lnSpc>
                <a:spcPct val="100000"/>
              </a:lnSpc>
              <a:spcBef>
                <a:spcPts val="0"/>
              </a:spcBef>
              <a:spcAft>
                <a:spcPts val="0"/>
              </a:spcAft>
              <a:buClr>
                <a:srgbClr val="000000"/>
              </a:buClr>
              <a:buSzPts val="5600"/>
              <a:buNone/>
              <a:defRPr sz="5600">
                <a:solidFill>
                  <a:srgbClr val="000000"/>
                </a:solidFill>
              </a:defRPr>
            </a:lvl8pPr>
            <a:lvl9pPr lvl="8" algn="ctr">
              <a:lnSpc>
                <a:spcPct val="100000"/>
              </a:lnSpc>
              <a:spcBef>
                <a:spcPts val="0"/>
              </a:spcBef>
              <a:spcAft>
                <a:spcPts val="0"/>
              </a:spcAft>
              <a:buClr>
                <a:srgbClr val="000000"/>
              </a:buClr>
              <a:buSzPts val="5600"/>
              <a:buNone/>
              <a:defRPr sz="5600">
                <a:solidFill>
                  <a:srgbClr val="000000"/>
                </a:solidFill>
              </a:defRPr>
            </a:lvl9pPr>
          </a:lstStyle>
          <a:p>
            <a:endParaRPr/>
          </a:p>
        </p:txBody>
      </p:sp>
      <p:sp>
        <p:nvSpPr>
          <p:cNvPr id="112" name="Google Shape;112;g25c064fef59_2_47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3" name="Google Shape;113;g25c064fef59_2_474"/>
          <p:cNvSpPr txBox="1">
            <a:spLocks noGrp="1"/>
          </p:cNvSpPr>
          <p:nvPr>
            <p:ph type="body" idx="2"/>
          </p:nvPr>
        </p:nvSpPr>
        <p:spPr>
          <a:xfrm>
            <a:off x="6586000" y="1314567"/>
            <a:ext cx="5115900" cy="55437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2100"/>
              </a:spcBef>
              <a:spcAft>
                <a:spcPts val="0"/>
              </a:spcAft>
              <a:buSzPts val="24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14" name="Google Shape;114;g25c064fef59_2_47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
        <p:cNvGrpSpPr/>
        <p:nvPr/>
      </p:nvGrpSpPr>
      <p:grpSpPr>
        <a:xfrm>
          <a:off x="0" y="0"/>
          <a:ext cx="0" cy="0"/>
          <a:chOff x="0" y="0"/>
          <a:chExt cx="0" cy="0"/>
        </a:xfrm>
      </p:grpSpPr>
      <p:sp>
        <p:nvSpPr>
          <p:cNvPr id="116" name="Google Shape;116;g25c064fef59_2_47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117" name="Google Shape;117;g25c064fef59_2_47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g25c064fef59_2_48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00000"/>
              </a:buClr>
              <a:buSzPts val="16000"/>
              <a:buNone/>
              <a:defRPr sz="16000">
                <a:solidFill>
                  <a:srgbClr val="000000"/>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0" name="Google Shape;120;g25c064fef59_2_48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81000" algn="ctr">
              <a:lnSpc>
                <a:spcPct val="115000"/>
              </a:lnSpc>
              <a:spcBef>
                <a:spcPts val="2100"/>
              </a:spcBef>
              <a:spcAft>
                <a:spcPts val="0"/>
              </a:spcAft>
              <a:buSzPts val="24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21" name="Google Shape;121;g25c064fef59_2_48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122"/>
        <p:cNvGrpSpPr/>
        <p:nvPr/>
      </p:nvGrpSpPr>
      <p:grpSpPr>
        <a:xfrm>
          <a:off x="0" y="0"/>
          <a:ext cx="0" cy="0"/>
          <a:chOff x="0" y="0"/>
          <a:chExt cx="0" cy="0"/>
        </a:xfrm>
      </p:grpSpPr>
      <p:sp>
        <p:nvSpPr>
          <p:cNvPr id="123" name="Google Shape;123;g25c064fef59_2_48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4" name="Google Shape;124;g25c064fef59_2_486"/>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5" name="Google Shape;125;g25c064fef59_2_48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6" name="Google Shape;126;g25c064fef59_2_48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7" name="Google Shape;127;g25c064fef59_2_48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28"/>
        <p:cNvGrpSpPr/>
        <p:nvPr/>
      </p:nvGrpSpPr>
      <p:grpSpPr>
        <a:xfrm>
          <a:off x="0" y="0"/>
          <a:ext cx="0" cy="0"/>
          <a:chOff x="0" y="0"/>
          <a:chExt cx="0" cy="0"/>
        </a:xfrm>
      </p:grpSpPr>
      <p:sp>
        <p:nvSpPr>
          <p:cNvPr id="129" name="Google Shape;129;g25c064fef59_2_49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30" name="Google Shape;130;g25c064fef59_2_49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1" name="Google Shape;131;g25c064fef59_2_49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132"/>
        <p:cNvGrpSpPr/>
        <p:nvPr/>
      </p:nvGrpSpPr>
      <p:grpSpPr>
        <a:xfrm>
          <a:off x="0" y="0"/>
          <a:ext cx="0" cy="0"/>
          <a:chOff x="0" y="0"/>
          <a:chExt cx="0" cy="0"/>
        </a:xfrm>
      </p:grpSpPr>
      <p:sp>
        <p:nvSpPr>
          <p:cNvPr id="133" name="Google Shape;133;g25c064fef59_2_496"/>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34" name="Google Shape;134;g25c064fef59_2_496"/>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5" name="Google Shape;135;g25c064fef59_2_49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g25c064fef59_2_381"/>
          <p:cNvSpPr txBox="1">
            <a:spLocks noGrp="1"/>
          </p:cNvSpPr>
          <p:nvPr>
            <p:ph type="title"/>
          </p:nvPr>
        </p:nvSpPr>
        <p:spPr>
          <a:xfrm>
            <a:off x="2031933" y="-19000"/>
            <a:ext cx="9051600" cy="11433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2CC"/>
              </a:buClr>
              <a:buSzPts val="3700"/>
              <a:buNone/>
              <a:defRPr>
                <a:solidFill>
                  <a:srgbClr val="FFF2CC"/>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19" name="Google Shape;19;g25c064fef59_2_381"/>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lvl1pPr marL="457200" lvl="0" indent="-349250" algn="l">
              <a:lnSpc>
                <a:spcPct val="115000"/>
              </a:lnSpc>
              <a:spcBef>
                <a:spcPts val="400"/>
              </a:spcBef>
              <a:spcAft>
                <a:spcPts val="0"/>
              </a:spcAft>
              <a:buClr>
                <a:schemeClr val="dk1"/>
              </a:buClr>
              <a:buSzPts val="1900"/>
              <a:buChar char="●"/>
              <a:defRPr>
                <a:latin typeface="Calibri"/>
                <a:ea typeface="Calibri"/>
                <a:cs typeface="Calibri"/>
                <a:sym typeface="Calibri"/>
              </a:defRPr>
            </a:lvl1pPr>
            <a:lvl2pPr marL="914400" lvl="1" indent="-349250" algn="l">
              <a:lnSpc>
                <a:spcPct val="115000"/>
              </a:lnSpc>
              <a:spcBef>
                <a:spcPts val="400"/>
              </a:spcBef>
              <a:spcAft>
                <a:spcPts val="0"/>
              </a:spcAft>
              <a:buClr>
                <a:schemeClr val="dk1"/>
              </a:buClr>
              <a:buSzPts val="1900"/>
              <a:buChar char="○"/>
              <a:defRPr/>
            </a:lvl2pPr>
            <a:lvl3pPr marL="1371600" lvl="2" indent="-349250" algn="l">
              <a:lnSpc>
                <a:spcPct val="115000"/>
              </a:lnSpc>
              <a:spcBef>
                <a:spcPts val="400"/>
              </a:spcBef>
              <a:spcAft>
                <a:spcPts val="0"/>
              </a:spcAft>
              <a:buClr>
                <a:schemeClr val="dk1"/>
              </a:buClr>
              <a:buSzPts val="1900"/>
              <a:buChar char="■"/>
              <a:defRPr/>
            </a:lvl3pPr>
            <a:lvl4pPr marL="1828800" lvl="3" indent="-349250" algn="l">
              <a:lnSpc>
                <a:spcPct val="115000"/>
              </a:lnSpc>
              <a:spcBef>
                <a:spcPts val="400"/>
              </a:spcBef>
              <a:spcAft>
                <a:spcPts val="0"/>
              </a:spcAft>
              <a:buClr>
                <a:schemeClr val="dk1"/>
              </a:buClr>
              <a:buSzPts val="1900"/>
              <a:buChar char="●"/>
              <a:defRPr/>
            </a:lvl4pPr>
            <a:lvl5pPr marL="2286000" lvl="4" indent="-349250" algn="l">
              <a:lnSpc>
                <a:spcPct val="115000"/>
              </a:lnSpc>
              <a:spcBef>
                <a:spcPts val="400"/>
              </a:spcBef>
              <a:spcAft>
                <a:spcPts val="0"/>
              </a:spcAft>
              <a:buClr>
                <a:schemeClr val="dk1"/>
              </a:buClr>
              <a:buSzPts val="1900"/>
              <a:buChar char="○"/>
              <a:defRPr/>
            </a:lvl5pPr>
            <a:lvl6pPr marL="2743200" lvl="5" indent="-349250" algn="l">
              <a:lnSpc>
                <a:spcPct val="115000"/>
              </a:lnSpc>
              <a:spcBef>
                <a:spcPts val="400"/>
              </a:spcBef>
              <a:spcAft>
                <a:spcPts val="0"/>
              </a:spcAft>
              <a:buClr>
                <a:schemeClr val="dk1"/>
              </a:buClr>
              <a:buSzPts val="1900"/>
              <a:buChar char="■"/>
              <a:defRPr/>
            </a:lvl6pPr>
            <a:lvl7pPr marL="3200400" lvl="6" indent="-349250" algn="l">
              <a:lnSpc>
                <a:spcPct val="115000"/>
              </a:lnSpc>
              <a:spcBef>
                <a:spcPts val="2100"/>
              </a:spcBef>
              <a:spcAft>
                <a:spcPts val="0"/>
              </a:spcAft>
              <a:buClr>
                <a:schemeClr val="dk1"/>
              </a:buClr>
              <a:buSzPts val="1900"/>
              <a:buChar char="●"/>
              <a:defRPr/>
            </a:lvl7pPr>
            <a:lvl8pPr marL="3657600" lvl="7" indent="-349250" algn="l">
              <a:lnSpc>
                <a:spcPct val="115000"/>
              </a:lnSpc>
              <a:spcBef>
                <a:spcPts val="2100"/>
              </a:spcBef>
              <a:spcAft>
                <a:spcPts val="0"/>
              </a:spcAft>
              <a:buClr>
                <a:schemeClr val="dk1"/>
              </a:buClr>
              <a:buSzPts val="1900"/>
              <a:buChar char="○"/>
              <a:defRPr/>
            </a:lvl8pPr>
            <a:lvl9pPr marL="4114800" lvl="8" indent="-349250" algn="l">
              <a:lnSpc>
                <a:spcPct val="115000"/>
              </a:lnSpc>
              <a:spcBef>
                <a:spcPts val="2100"/>
              </a:spcBef>
              <a:spcAft>
                <a:spcPts val="2100"/>
              </a:spcAft>
              <a:buClr>
                <a:schemeClr val="dk1"/>
              </a:buClr>
              <a:buSzPts val="1900"/>
              <a:buChar char="■"/>
              <a:defRPr/>
            </a:lvl9pPr>
          </a:lstStyle>
          <a:p>
            <a:endParaRPr/>
          </a:p>
        </p:txBody>
      </p:sp>
      <p:sp>
        <p:nvSpPr>
          <p:cNvPr id="20" name="Google Shape;20;g25c064fef59_2_381"/>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g25c064fef59_2_381"/>
          <p:cNvSpPr/>
          <p:nvPr/>
        </p:nvSpPr>
        <p:spPr>
          <a:xfrm>
            <a:off x="10975" y="32900"/>
            <a:ext cx="12192000" cy="931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136"/>
        <p:cNvGrpSpPr/>
        <p:nvPr/>
      </p:nvGrpSpPr>
      <p:grpSpPr>
        <a:xfrm>
          <a:off x="0" y="0"/>
          <a:ext cx="0" cy="0"/>
          <a:chOff x="0" y="0"/>
          <a:chExt cx="0" cy="0"/>
        </a:xfrm>
      </p:grpSpPr>
      <p:sp>
        <p:nvSpPr>
          <p:cNvPr id="137" name="Google Shape;137;g25c064fef59_2_500"/>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38" name="Google Shape;138;g25c064fef59_2_500"/>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9" name="Google Shape;139;g25c064fef59_2_50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p:cSld name="TITLE_6">
    <p:spTree>
      <p:nvGrpSpPr>
        <p:cNvPr id="1" name="Shape 145"/>
        <p:cNvGrpSpPr/>
        <p:nvPr/>
      </p:nvGrpSpPr>
      <p:grpSpPr>
        <a:xfrm>
          <a:off x="0" y="0"/>
          <a:ext cx="0" cy="0"/>
          <a:chOff x="0" y="0"/>
          <a:chExt cx="0" cy="0"/>
        </a:xfrm>
      </p:grpSpPr>
      <p:sp>
        <p:nvSpPr>
          <p:cNvPr id="146" name="Google Shape;146;p3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47" name="Google Shape;147;p3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2100"/>
              </a:spcAft>
              <a:buClr>
                <a:schemeClr val="dk1"/>
              </a:buClr>
              <a:buSzPts val="1600"/>
              <a:buNone/>
              <a:defRPr sz="1600"/>
            </a:lvl9pPr>
          </a:lstStyle>
          <a:p>
            <a:endParaRPr/>
          </a:p>
        </p:txBody>
      </p:sp>
      <p:sp>
        <p:nvSpPr>
          <p:cNvPr id="148" name="Google Shape;148;p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1"/>
        <p:cNvGrpSpPr/>
        <p:nvPr/>
      </p:nvGrpSpPr>
      <p:grpSpPr>
        <a:xfrm>
          <a:off x="0" y="0"/>
          <a:ext cx="0" cy="0"/>
          <a:chOff x="0" y="0"/>
          <a:chExt cx="0" cy="0"/>
        </a:xfrm>
      </p:grpSpPr>
      <p:sp>
        <p:nvSpPr>
          <p:cNvPr id="152" name="Google Shape;152;p37"/>
          <p:cNvSpPr txBox="1">
            <a:spLocks noGrp="1"/>
          </p:cNvSpPr>
          <p:nvPr>
            <p:ph type="title"/>
          </p:nvPr>
        </p:nvSpPr>
        <p:spPr>
          <a:xfrm>
            <a:off x="2031933" y="57200"/>
            <a:ext cx="9051600" cy="1143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3700"/>
              <a:buNone/>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153" name="Google Shape;153;p37"/>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lvl1pPr marL="457200" lvl="0" indent="-349250" algn="l">
              <a:lnSpc>
                <a:spcPct val="115000"/>
              </a:lnSpc>
              <a:spcBef>
                <a:spcPts val="400"/>
              </a:spcBef>
              <a:spcAft>
                <a:spcPts val="0"/>
              </a:spcAft>
              <a:buClr>
                <a:schemeClr val="dk1"/>
              </a:buClr>
              <a:buSzPts val="1900"/>
              <a:buChar char="●"/>
              <a:defRPr/>
            </a:lvl1pPr>
            <a:lvl2pPr marL="914400" lvl="1" indent="-349250" algn="l">
              <a:lnSpc>
                <a:spcPct val="115000"/>
              </a:lnSpc>
              <a:spcBef>
                <a:spcPts val="400"/>
              </a:spcBef>
              <a:spcAft>
                <a:spcPts val="0"/>
              </a:spcAft>
              <a:buClr>
                <a:schemeClr val="dk1"/>
              </a:buClr>
              <a:buSzPts val="1900"/>
              <a:buChar char="○"/>
              <a:defRPr/>
            </a:lvl2pPr>
            <a:lvl3pPr marL="1371600" lvl="2" indent="-349250" algn="l">
              <a:lnSpc>
                <a:spcPct val="115000"/>
              </a:lnSpc>
              <a:spcBef>
                <a:spcPts val="400"/>
              </a:spcBef>
              <a:spcAft>
                <a:spcPts val="0"/>
              </a:spcAft>
              <a:buClr>
                <a:schemeClr val="dk1"/>
              </a:buClr>
              <a:buSzPts val="1900"/>
              <a:buChar char="■"/>
              <a:defRPr/>
            </a:lvl3pPr>
            <a:lvl4pPr marL="1828800" lvl="3" indent="-349250" algn="l">
              <a:lnSpc>
                <a:spcPct val="115000"/>
              </a:lnSpc>
              <a:spcBef>
                <a:spcPts val="400"/>
              </a:spcBef>
              <a:spcAft>
                <a:spcPts val="0"/>
              </a:spcAft>
              <a:buClr>
                <a:schemeClr val="dk1"/>
              </a:buClr>
              <a:buSzPts val="1900"/>
              <a:buChar char="●"/>
              <a:defRPr/>
            </a:lvl4pPr>
            <a:lvl5pPr marL="2286000" lvl="4" indent="-349250" algn="l">
              <a:lnSpc>
                <a:spcPct val="115000"/>
              </a:lnSpc>
              <a:spcBef>
                <a:spcPts val="400"/>
              </a:spcBef>
              <a:spcAft>
                <a:spcPts val="0"/>
              </a:spcAft>
              <a:buClr>
                <a:schemeClr val="dk1"/>
              </a:buClr>
              <a:buSzPts val="1900"/>
              <a:buChar char="○"/>
              <a:defRPr/>
            </a:lvl5pPr>
            <a:lvl6pPr marL="2743200" lvl="5" indent="-349250" algn="l">
              <a:lnSpc>
                <a:spcPct val="115000"/>
              </a:lnSpc>
              <a:spcBef>
                <a:spcPts val="400"/>
              </a:spcBef>
              <a:spcAft>
                <a:spcPts val="0"/>
              </a:spcAft>
              <a:buClr>
                <a:schemeClr val="dk1"/>
              </a:buClr>
              <a:buSzPts val="1900"/>
              <a:buChar char="■"/>
              <a:defRPr/>
            </a:lvl6pPr>
            <a:lvl7pPr marL="3200400" lvl="6" indent="-349250" algn="l">
              <a:lnSpc>
                <a:spcPct val="115000"/>
              </a:lnSpc>
              <a:spcBef>
                <a:spcPts val="2100"/>
              </a:spcBef>
              <a:spcAft>
                <a:spcPts val="0"/>
              </a:spcAft>
              <a:buClr>
                <a:schemeClr val="dk1"/>
              </a:buClr>
              <a:buSzPts val="1900"/>
              <a:buChar char="●"/>
              <a:defRPr/>
            </a:lvl7pPr>
            <a:lvl8pPr marL="3657600" lvl="7" indent="-349250" algn="l">
              <a:lnSpc>
                <a:spcPct val="115000"/>
              </a:lnSpc>
              <a:spcBef>
                <a:spcPts val="2100"/>
              </a:spcBef>
              <a:spcAft>
                <a:spcPts val="0"/>
              </a:spcAft>
              <a:buClr>
                <a:schemeClr val="dk1"/>
              </a:buClr>
              <a:buSzPts val="1900"/>
              <a:buChar char="○"/>
              <a:defRPr/>
            </a:lvl8pPr>
            <a:lvl9pPr marL="4114800" lvl="8" indent="-349250" algn="l">
              <a:lnSpc>
                <a:spcPct val="115000"/>
              </a:lnSpc>
              <a:spcBef>
                <a:spcPts val="2100"/>
              </a:spcBef>
              <a:spcAft>
                <a:spcPts val="2100"/>
              </a:spcAft>
              <a:buClr>
                <a:schemeClr val="dk1"/>
              </a:buClr>
              <a:buSzPts val="1900"/>
              <a:buChar char="■"/>
              <a:defRPr/>
            </a:lvl9pPr>
          </a:lstStyle>
          <a:p>
            <a:endParaRPr/>
          </a:p>
        </p:txBody>
      </p:sp>
      <p:sp>
        <p:nvSpPr>
          <p:cNvPr id="154" name="Google Shape;154;p3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
        <p:cNvGrpSpPr/>
        <p:nvPr/>
      </p:nvGrpSpPr>
      <p:grpSpPr>
        <a:xfrm>
          <a:off x="0" y="0"/>
          <a:ext cx="0" cy="0"/>
          <a:chOff x="0" y="0"/>
          <a:chExt cx="0" cy="0"/>
        </a:xfrm>
      </p:grpSpPr>
      <p:sp>
        <p:nvSpPr>
          <p:cNvPr id="156" name="Google Shape;156;g25c04ffa64c_0_220"/>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7" name="Google Shape;157;g25c04ffa64c_0_220"/>
          <p:cNvSpPr txBox="1">
            <a:spLocks noGrp="1"/>
          </p:cNvSpPr>
          <p:nvPr>
            <p:ph type="body" idx="1"/>
          </p:nvPr>
        </p:nvSpPr>
        <p:spPr>
          <a:xfrm>
            <a:off x="212733" y="1536633"/>
            <a:ext cx="5535900" cy="52056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58" name="Google Shape;158;g25c04ffa64c_0_220"/>
          <p:cNvSpPr txBox="1">
            <a:spLocks noGrp="1"/>
          </p:cNvSpPr>
          <p:nvPr>
            <p:ph type="body" idx="2"/>
          </p:nvPr>
        </p:nvSpPr>
        <p:spPr>
          <a:xfrm>
            <a:off x="6443200" y="1536633"/>
            <a:ext cx="5585100" cy="52056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59" name="Google Shape;159;g25c04ffa64c_0_22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p35"/>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sp>
        <p:nvSpPr>
          <p:cNvPr id="163" name="Google Shape;163;p40"/>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4" name="Google Shape;164;p40"/>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7" name="Google Shape;167;p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2100"/>
              </a:spcBef>
              <a:spcAft>
                <a:spcPts val="0"/>
              </a:spcAft>
              <a:buSzPts val="24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68" name="Google Shape;168;p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9"/>
        <p:cNvGrpSpPr/>
        <p:nvPr/>
      </p:nvGrpSpPr>
      <p:grpSpPr>
        <a:xfrm>
          <a:off x="0" y="0"/>
          <a:ext cx="0" cy="0"/>
          <a:chOff x="0" y="0"/>
          <a:chExt cx="0" cy="0"/>
        </a:xfrm>
      </p:grpSpPr>
      <p:sp>
        <p:nvSpPr>
          <p:cNvPr id="170" name="Google Shape;170;p42"/>
          <p:cNvSpPr/>
          <p:nvPr/>
        </p:nvSpPr>
        <p:spPr>
          <a:xfrm>
            <a:off x="0" y="0"/>
            <a:ext cx="12192000" cy="6864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71" name="Google Shape;171;p42"/>
          <p:cNvPicPr preferRelativeResize="0"/>
          <p:nvPr/>
        </p:nvPicPr>
        <p:blipFill rotWithShape="1">
          <a:blip r:embed="rId2">
            <a:alphaModFix/>
          </a:blip>
          <a:srcRect/>
          <a:stretch/>
        </p:blipFill>
        <p:spPr>
          <a:xfrm>
            <a:off x="5221333" y="1212967"/>
            <a:ext cx="6970666" cy="5648032"/>
          </a:xfrm>
          <a:prstGeom prst="rect">
            <a:avLst/>
          </a:prstGeom>
          <a:noFill/>
          <a:ln>
            <a:noFill/>
          </a:ln>
        </p:spPr>
      </p:pic>
      <p:sp>
        <p:nvSpPr>
          <p:cNvPr id="172" name="Google Shape;172;p42"/>
          <p:cNvSpPr txBox="1">
            <a:spLocks noGrp="1"/>
          </p:cNvSpPr>
          <p:nvPr>
            <p:ph type="ctrTitle"/>
          </p:nvPr>
        </p:nvSpPr>
        <p:spPr>
          <a:xfrm>
            <a:off x="2092400" y="0"/>
            <a:ext cx="10099500" cy="1140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3"/>
        <p:cNvGrpSpPr/>
        <p:nvPr/>
      </p:nvGrpSpPr>
      <p:grpSpPr>
        <a:xfrm>
          <a:off x="0" y="0"/>
          <a:ext cx="0" cy="0"/>
          <a:chOff x="0" y="0"/>
          <a:chExt cx="0" cy="0"/>
        </a:xfrm>
      </p:grpSpPr>
      <p:sp>
        <p:nvSpPr>
          <p:cNvPr id="174" name="Google Shape;174;p43"/>
          <p:cNvSpPr txBox="1">
            <a:spLocks noGrp="1"/>
          </p:cNvSpPr>
          <p:nvPr>
            <p:ph type="ctrTitle"/>
          </p:nvPr>
        </p:nvSpPr>
        <p:spPr>
          <a:xfrm>
            <a:off x="1524000" y="1122363"/>
            <a:ext cx="9144000" cy="2387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700"/>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75" name="Google Shape;175;p43"/>
          <p:cNvSpPr txBox="1">
            <a:spLocks noGrp="1"/>
          </p:cNvSpPr>
          <p:nvPr>
            <p:ph type="subTitle" idx="1"/>
          </p:nvPr>
        </p:nvSpPr>
        <p:spPr>
          <a:xfrm>
            <a:off x="1524000" y="3602037"/>
            <a:ext cx="9144000" cy="16557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400"/>
              <a:buNone/>
              <a:defRPr sz="2400"/>
            </a:lvl1pPr>
            <a:lvl2pPr lvl="1" algn="ctr">
              <a:lnSpc>
                <a:spcPct val="115000"/>
              </a:lnSpc>
              <a:spcBef>
                <a:spcPts val="2100"/>
              </a:spcBef>
              <a:spcAft>
                <a:spcPts val="0"/>
              </a:spcAft>
              <a:buSzPts val="2400"/>
              <a:buNone/>
              <a:defRPr sz="2000"/>
            </a:lvl2pPr>
            <a:lvl3pPr lvl="2" algn="ctr">
              <a:lnSpc>
                <a:spcPct val="115000"/>
              </a:lnSpc>
              <a:spcBef>
                <a:spcPts val="2100"/>
              </a:spcBef>
              <a:spcAft>
                <a:spcPts val="0"/>
              </a:spcAft>
              <a:buSzPts val="1900"/>
              <a:buNone/>
              <a:defRPr sz="1800"/>
            </a:lvl3pPr>
            <a:lvl4pPr lvl="3" algn="ctr">
              <a:lnSpc>
                <a:spcPct val="115000"/>
              </a:lnSpc>
              <a:spcBef>
                <a:spcPts val="2100"/>
              </a:spcBef>
              <a:spcAft>
                <a:spcPts val="0"/>
              </a:spcAft>
              <a:buSzPts val="1900"/>
              <a:buNone/>
              <a:defRPr sz="1600"/>
            </a:lvl4pPr>
            <a:lvl5pPr lvl="4" algn="ctr">
              <a:lnSpc>
                <a:spcPct val="115000"/>
              </a:lnSpc>
              <a:spcBef>
                <a:spcPts val="2100"/>
              </a:spcBef>
              <a:spcAft>
                <a:spcPts val="0"/>
              </a:spcAft>
              <a:buSzPts val="1900"/>
              <a:buNone/>
              <a:defRPr sz="1600"/>
            </a:lvl5pPr>
            <a:lvl6pPr lvl="5" algn="ctr">
              <a:lnSpc>
                <a:spcPct val="115000"/>
              </a:lnSpc>
              <a:spcBef>
                <a:spcPts val="2100"/>
              </a:spcBef>
              <a:spcAft>
                <a:spcPts val="0"/>
              </a:spcAft>
              <a:buSzPts val="1900"/>
              <a:buNone/>
              <a:defRPr sz="1600"/>
            </a:lvl6pPr>
            <a:lvl7pPr lvl="6" algn="ctr">
              <a:lnSpc>
                <a:spcPct val="115000"/>
              </a:lnSpc>
              <a:spcBef>
                <a:spcPts val="2100"/>
              </a:spcBef>
              <a:spcAft>
                <a:spcPts val="0"/>
              </a:spcAft>
              <a:buSzPts val="1900"/>
              <a:buNone/>
              <a:defRPr sz="1600"/>
            </a:lvl7pPr>
            <a:lvl8pPr lvl="7" algn="ctr">
              <a:lnSpc>
                <a:spcPct val="115000"/>
              </a:lnSpc>
              <a:spcBef>
                <a:spcPts val="2100"/>
              </a:spcBef>
              <a:spcAft>
                <a:spcPts val="0"/>
              </a:spcAft>
              <a:buSzPts val="1900"/>
              <a:buNone/>
              <a:defRPr sz="1600"/>
            </a:lvl8pPr>
            <a:lvl9pPr lvl="8" algn="ctr">
              <a:lnSpc>
                <a:spcPct val="115000"/>
              </a:lnSpc>
              <a:spcBef>
                <a:spcPts val="2100"/>
              </a:spcBef>
              <a:spcAft>
                <a:spcPts val="2100"/>
              </a:spcAft>
              <a:buSzPts val="1900"/>
              <a:buNone/>
              <a:defRPr sz="1600"/>
            </a:lvl9pPr>
          </a:lstStyle>
          <a:p>
            <a:endParaRPr/>
          </a:p>
        </p:txBody>
      </p:sp>
      <p:sp>
        <p:nvSpPr>
          <p:cNvPr id="176" name="Google Shape;176;p43"/>
          <p:cNvSpPr txBox="1">
            <a:spLocks noGrp="1"/>
          </p:cNvSpPr>
          <p:nvPr>
            <p:ph type="dt" idx="10"/>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7" name="Google Shape;177;p43"/>
          <p:cNvSpPr txBox="1">
            <a:spLocks noGrp="1"/>
          </p:cNvSpPr>
          <p:nvPr>
            <p:ph type="ftr" idx="11"/>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8" name="Google Shape;178;p43"/>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sp>
        <p:nvSpPr>
          <p:cNvPr id="180" name="Google Shape;180;p44"/>
          <p:cNvSpPr txBox="1">
            <a:spLocks noGrp="1"/>
          </p:cNvSpPr>
          <p:nvPr>
            <p:ph type="title"/>
          </p:nvPr>
        </p:nvSpPr>
        <p:spPr>
          <a:xfrm>
            <a:off x="2046533" y="0"/>
            <a:ext cx="10145700" cy="11661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81" name="Google Shape;181;p44"/>
          <p:cNvSpPr txBox="1">
            <a:spLocks noGrp="1"/>
          </p:cNvSpPr>
          <p:nvPr>
            <p:ph type="body" idx="1"/>
          </p:nvPr>
        </p:nvSpPr>
        <p:spPr>
          <a:xfrm>
            <a:off x="152200" y="1559000"/>
            <a:ext cx="5723100" cy="51837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82" name="Google Shape;182;p44"/>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g25c064fef59_2_386"/>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4" name="Google Shape;24;g25c064fef59_2_386"/>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 name="Google Shape;25;g25c064fef59_2_38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3"/>
        <p:cNvGrpSpPr/>
        <p:nvPr/>
      </p:nvGrpSpPr>
      <p:grpSpPr>
        <a:xfrm>
          <a:off x="0" y="0"/>
          <a:ext cx="0" cy="0"/>
          <a:chOff x="0" y="0"/>
          <a:chExt cx="0" cy="0"/>
        </a:xfrm>
      </p:grpSpPr>
      <p:sp>
        <p:nvSpPr>
          <p:cNvPr id="184" name="Google Shape;184;p45"/>
          <p:cNvSpPr txBox="1">
            <a:spLocks noGrp="1"/>
          </p:cNvSpPr>
          <p:nvPr>
            <p:ph type="title"/>
          </p:nvPr>
        </p:nvSpPr>
        <p:spPr>
          <a:xfrm>
            <a:off x="653667" y="1624600"/>
            <a:ext cx="11074500" cy="44301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00000"/>
              </a:buClr>
              <a:buSzPts val="6400"/>
              <a:buNone/>
              <a:defRPr sz="6400">
                <a:solidFill>
                  <a:srgbClr val="000000"/>
                </a:solidFill>
              </a:defRPr>
            </a:lvl1pPr>
            <a:lvl2pPr lvl="1" algn="ctr">
              <a:lnSpc>
                <a:spcPct val="100000"/>
              </a:lnSpc>
              <a:spcBef>
                <a:spcPts val="0"/>
              </a:spcBef>
              <a:spcAft>
                <a:spcPts val="0"/>
              </a:spcAft>
              <a:buClr>
                <a:srgbClr val="000000"/>
              </a:buClr>
              <a:buSzPts val="6400"/>
              <a:buNone/>
              <a:defRPr sz="6400">
                <a:solidFill>
                  <a:srgbClr val="000000"/>
                </a:solidFill>
              </a:defRPr>
            </a:lvl2pPr>
            <a:lvl3pPr lvl="2" algn="ctr">
              <a:lnSpc>
                <a:spcPct val="100000"/>
              </a:lnSpc>
              <a:spcBef>
                <a:spcPts val="0"/>
              </a:spcBef>
              <a:spcAft>
                <a:spcPts val="0"/>
              </a:spcAft>
              <a:buClr>
                <a:srgbClr val="000000"/>
              </a:buClr>
              <a:buSzPts val="6400"/>
              <a:buNone/>
              <a:defRPr sz="6400">
                <a:solidFill>
                  <a:srgbClr val="000000"/>
                </a:solidFill>
              </a:defRPr>
            </a:lvl3pPr>
            <a:lvl4pPr lvl="3" algn="ctr">
              <a:lnSpc>
                <a:spcPct val="100000"/>
              </a:lnSpc>
              <a:spcBef>
                <a:spcPts val="0"/>
              </a:spcBef>
              <a:spcAft>
                <a:spcPts val="0"/>
              </a:spcAft>
              <a:buClr>
                <a:srgbClr val="000000"/>
              </a:buClr>
              <a:buSzPts val="6400"/>
              <a:buNone/>
              <a:defRPr sz="6400">
                <a:solidFill>
                  <a:srgbClr val="000000"/>
                </a:solidFill>
              </a:defRPr>
            </a:lvl4pPr>
            <a:lvl5pPr lvl="4" algn="ctr">
              <a:lnSpc>
                <a:spcPct val="100000"/>
              </a:lnSpc>
              <a:spcBef>
                <a:spcPts val="0"/>
              </a:spcBef>
              <a:spcAft>
                <a:spcPts val="0"/>
              </a:spcAft>
              <a:buClr>
                <a:srgbClr val="000000"/>
              </a:buClr>
              <a:buSzPts val="6400"/>
              <a:buNone/>
              <a:defRPr sz="6400">
                <a:solidFill>
                  <a:srgbClr val="000000"/>
                </a:solidFill>
              </a:defRPr>
            </a:lvl5pPr>
            <a:lvl6pPr lvl="5" algn="ctr">
              <a:lnSpc>
                <a:spcPct val="100000"/>
              </a:lnSpc>
              <a:spcBef>
                <a:spcPts val="0"/>
              </a:spcBef>
              <a:spcAft>
                <a:spcPts val="0"/>
              </a:spcAft>
              <a:buClr>
                <a:srgbClr val="000000"/>
              </a:buClr>
              <a:buSzPts val="6400"/>
              <a:buNone/>
              <a:defRPr sz="6400">
                <a:solidFill>
                  <a:srgbClr val="000000"/>
                </a:solidFill>
              </a:defRPr>
            </a:lvl6pPr>
            <a:lvl7pPr lvl="6" algn="ctr">
              <a:lnSpc>
                <a:spcPct val="100000"/>
              </a:lnSpc>
              <a:spcBef>
                <a:spcPts val="0"/>
              </a:spcBef>
              <a:spcAft>
                <a:spcPts val="0"/>
              </a:spcAft>
              <a:buClr>
                <a:srgbClr val="000000"/>
              </a:buClr>
              <a:buSzPts val="6400"/>
              <a:buNone/>
              <a:defRPr sz="6400">
                <a:solidFill>
                  <a:srgbClr val="000000"/>
                </a:solidFill>
              </a:defRPr>
            </a:lvl7pPr>
            <a:lvl8pPr lvl="7" algn="ctr">
              <a:lnSpc>
                <a:spcPct val="100000"/>
              </a:lnSpc>
              <a:spcBef>
                <a:spcPts val="0"/>
              </a:spcBef>
              <a:spcAft>
                <a:spcPts val="0"/>
              </a:spcAft>
              <a:buClr>
                <a:srgbClr val="000000"/>
              </a:buClr>
              <a:buSzPts val="6400"/>
              <a:buNone/>
              <a:defRPr sz="6400">
                <a:solidFill>
                  <a:srgbClr val="000000"/>
                </a:solidFill>
              </a:defRPr>
            </a:lvl8pPr>
            <a:lvl9pPr lvl="8" algn="ctr">
              <a:lnSpc>
                <a:spcPct val="100000"/>
              </a:lnSpc>
              <a:spcBef>
                <a:spcPts val="0"/>
              </a:spcBef>
              <a:spcAft>
                <a:spcPts val="0"/>
              </a:spcAft>
              <a:buClr>
                <a:srgbClr val="000000"/>
              </a:buClr>
              <a:buSzPts val="6400"/>
              <a:buNone/>
              <a:defRPr sz="6400">
                <a:solidFill>
                  <a:srgbClr val="000000"/>
                </a:solidFill>
              </a:defRPr>
            </a:lvl9pPr>
          </a:lstStyle>
          <a:p>
            <a:endParaRPr/>
          </a:p>
        </p:txBody>
      </p:sp>
      <p:sp>
        <p:nvSpPr>
          <p:cNvPr id="185" name="Google Shape;185;p45"/>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6"/>
        <p:cNvGrpSpPr/>
        <p:nvPr/>
      </p:nvGrpSpPr>
      <p:grpSpPr>
        <a:xfrm>
          <a:off x="0" y="0"/>
          <a:ext cx="0" cy="0"/>
          <a:chOff x="0" y="0"/>
          <a:chExt cx="0" cy="0"/>
        </a:xfrm>
      </p:grpSpPr>
      <p:sp>
        <p:nvSpPr>
          <p:cNvPr id="187" name="Google Shape;187;p46"/>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00000"/>
              </a:buClr>
              <a:buSzPts val="5600"/>
              <a:buNone/>
              <a:defRPr sz="5600">
                <a:solidFill>
                  <a:srgbClr val="000000"/>
                </a:solidFill>
              </a:defRPr>
            </a:lvl1pPr>
            <a:lvl2pPr lvl="1" algn="ctr">
              <a:lnSpc>
                <a:spcPct val="100000"/>
              </a:lnSpc>
              <a:spcBef>
                <a:spcPts val="0"/>
              </a:spcBef>
              <a:spcAft>
                <a:spcPts val="0"/>
              </a:spcAft>
              <a:buClr>
                <a:srgbClr val="000000"/>
              </a:buClr>
              <a:buSzPts val="5600"/>
              <a:buNone/>
              <a:defRPr sz="5600">
                <a:solidFill>
                  <a:srgbClr val="000000"/>
                </a:solidFill>
              </a:defRPr>
            </a:lvl2pPr>
            <a:lvl3pPr lvl="2" algn="ctr">
              <a:lnSpc>
                <a:spcPct val="100000"/>
              </a:lnSpc>
              <a:spcBef>
                <a:spcPts val="0"/>
              </a:spcBef>
              <a:spcAft>
                <a:spcPts val="0"/>
              </a:spcAft>
              <a:buClr>
                <a:srgbClr val="000000"/>
              </a:buClr>
              <a:buSzPts val="5600"/>
              <a:buNone/>
              <a:defRPr sz="5600">
                <a:solidFill>
                  <a:srgbClr val="000000"/>
                </a:solidFill>
              </a:defRPr>
            </a:lvl3pPr>
            <a:lvl4pPr lvl="3" algn="ctr">
              <a:lnSpc>
                <a:spcPct val="100000"/>
              </a:lnSpc>
              <a:spcBef>
                <a:spcPts val="0"/>
              </a:spcBef>
              <a:spcAft>
                <a:spcPts val="0"/>
              </a:spcAft>
              <a:buClr>
                <a:srgbClr val="000000"/>
              </a:buClr>
              <a:buSzPts val="5600"/>
              <a:buNone/>
              <a:defRPr sz="5600">
                <a:solidFill>
                  <a:srgbClr val="000000"/>
                </a:solidFill>
              </a:defRPr>
            </a:lvl4pPr>
            <a:lvl5pPr lvl="4" algn="ctr">
              <a:lnSpc>
                <a:spcPct val="100000"/>
              </a:lnSpc>
              <a:spcBef>
                <a:spcPts val="0"/>
              </a:spcBef>
              <a:spcAft>
                <a:spcPts val="0"/>
              </a:spcAft>
              <a:buClr>
                <a:srgbClr val="000000"/>
              </a:buClr>
              <a:buSzPts val="5600"/>
              <a:buNone/>
              <a:defRPr sz="5600">
                <a:solidFill>
                  <a:srgbClr val="000000"/>
                </a:solidFill>
              </a:defRPr>
            </a:lvl5pPr>
            <a:lvl6pPr lvl="5" algn="ctr">
              <a:lnSpc>
                <a:spcPct val="100000"/>
              </a:lnSpc>
              <a:spcBef>
                <a:spcPts val="0"/>
              </a:spcBef>
              <a:spcAft>
                <a:spcPts val="0"/>
              </a:spcAft>
              <a:buClr>
                <a:srgbClr val="000000"/>
              </a:buClr>
              <a:buSzPts val="5600"/>
              <a:buNone/>
              <a:defRPr sz="5600">
                <a:solidFill>
                  <a:srgbClr val="000000"/>
                </a:solidFill>
              </a:defRPr>
            </a:lvl6pPr>
            <a:lvl7pPr lvl="6" algn="ctr">
              <a:lnSpc>
                <a:spcPct val="100000"/>
              </a:lnSpc>
              <a:spcBef>
                <a:spcPts val="0"/>
              </a:spcBef>
              <a:spcAft>
                <a:spcPts val="0"/>
              </a:spcAft>
              <a:buClr>
                <a:srgbClr val="000000"/>
              </a:buClr>
              <a:buSzPts val="5600"/>
              <a:buNone/>
              <a:defRPr sz="5600">
                <a:solidFill>
                  <a:srgbClr val="000000"/>
                </a:solidFill>
              </a:defRPr>
            </a:lvl7pPr>
            <a:lvl8pPr lvl="7" algn="ctr">
              <a:lnSpc>
                <a:spcPct val="100000"/>
              </a:lnSpc>
              <a:spcBef>
                <a:spcPts val="0"/>
              </a:spcBef>
              <a:spcAft>
                <a:spcPts val="0"/>
              </a:spcAft>
              <a:buClr>
                <a:srgbClr val="000000"/>
              </a:buClr>
              <a:buSzPts val="5600"/>
              <a:buNone/>
              <a:defRPr sz="5600">
                <a:solidFill>
                  <a:srgbClr val="000000"/>
                </a:solidFill>
              </a:defRPr>
            </a:lvl8pPr>
            <a:lvl9pPr lvl="8" algn="ctr">
              <a:lnSpc>
                <a:spcPct val="100000"/>
              </a:lnSpc>
              <a:spcBef>
                <a:spcPts val="0"/>
              </a:spcBef>
              <a:spcAft>
                <a:spcPts val="0"/>
              </a:spcAft>
              <a:buClr>
                <a:srgbClr val="000000"/>
              </a:buClr>
              <a:buSzPts val="5600"/>
              <a:buNone/>
              <a:defRPr sz="5600">
                <a:solidFill>
                  <a:srgbClr val="000000"/>
                </a:solidFill>
              </a:defRPr>
            </a:lvl9pPr>
          </a:lstStyle>
          <a:p>
            <a:endParaRPr/>
          </a:p>
        </p:txBody>
      </p:sp>
      <p:sp>
        <p:nvSpPr>
          <p:cNvPr id="188" name="Google Shape;188;p46"/>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9" name="Google Shape;189;p46"/>
          <p:cNvSpPr txBox="1">
            <a:spLocks noGrp="1"/>
          </p:cNvSpPr>
          <p:nvPr>
            <p:ph type="body" idx="2"/>
          </p:nvPr>
        </p:nvSpPr>
        <p:spPr>
          <a:xfrm>
            <a:off x="6586000" y="1314567"/>
            <a:ext cx="5115900" cy="55437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2100"/>
              </a:spcBef>
              <a:spcAft>
                <a:spcPts val="0"/>
              </a:spcAft>
              <a:buSzPts val="24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90" name="Google Shape;190;p46"/>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sp>
        <p:nvSpPr>
          <p:cNvPr id="192" name="Google Shape;192;p47"/>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193" name="Google Shape;193;p47"/>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4"/>
        <p:cNvGrpSpPr/>
        <p:nvPr/>
      </p:nvGrpSpPr>
      <p:grpSpPr>
        <a:xfrm>
          <a:off x="0" y="0"/>
          <a:ext cx="0" cy="0"/>
          <a:chOff x="0" y="0"/>
          <a:chExt cx="0" cy="0"/>
        </a:xfrm>
      </p:grpSpPr>
      <p:sp>
        <p:nvSpPr>
          <p:cNvPr id="195" name="Google Shape;195;p48"/>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00000"/>
              </a:buClr>
              <a:buSzPts val="16000"/>
              <a:buNone/>
              <a:defRPr sz="16000">
                <a:solidFill>
                  <a:srgbClr val="000000"/>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96" name="Google Shape;196;p48"/>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81000" algn="ctr">
              <a:lnSpc>
                <a:spcPct val="115000"/>
              </a:lnSpc>
              <a:spcBef>
                <a:spcPts val="2100"/>
              </a:spcBef>
              <a:spcAft>
                <a:spcPts val="0"/>
              </a:spcAft>
              <a:buSzPts val="24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97" name="Google Shape;197;p48"/>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198"/>
        <p:cNvGrpSpPr/>
        <p:nvPr/>
      </p:nvGrpSpPr>
      <p:grpSpPr>
        <a:xfrm>
          <a:off x="0" y="0"/>
          <a:ext cx="0" cy="0"/>
          <a:chOff x="0" y="0"/>
          <a:chExt cx="0" cy="0"/>
        </a:xfrm>
      </p:grpSpPr>
      <p:sp>
        <p:nvSpPr>
          <p:cNvPr id="199" name="Google Shape;199;p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00" name="Google Shape;200;p49"/>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 name="Google Shape;201;p4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02" name="Google Shape;202;p4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203" name="Google Shape;203;p4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204"/>
        <p:cNvGrpSpPr/>
        <p:nvPr/>
      </p:nvGrpSpPr>
      <p:grpSpPr>
        <a:xfrm>
          <a:off x="0" y="0"/>
          <a:ext cx="0" cy="0"/>
          <a:chOff x="0" y="0"/>
          <a:chExt cx="0" cy="0"/>
        </a:xfrm>
      </p:grpSpPr>
      <p:sp>
        <p:nvSpPr>
          <p:cNvPr id="205" name="Google Shape;205;p50"/>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06" name="Google Shape;206;p50"/>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7" name="Google Shape;207;p50"/>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208"/>
        <p:cNvGrpSpPr/>
        <p:nvPr/>
      </p:nvGrpSpPr>
      <p:grpSpPr>
        <a:xfrm>
          <a:off x="0" y="0"/>
          <a:ext cx="0" cy="0"/>
          <a:chOff x="0" y="0"/>
          <a:chExt cx="0" cy="0"/>
        </a:xfrm>
      </p:grpSpPr>
      <p:sp>
        <p:nvSpPr>
          <p:cNvPr id="209" name="Google Shape;209;p5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10" name="Google Shape;210;p5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11" name="Google Shape;211;p51"/>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212"/>
        <p:cNvGrpSpPr/>
        <p:nvPr/>
      </p:nvGrpSpPr>
      <p:grpSpPr>
        <a:xfrm>
          <a:off x="0" y="0"/>
          <a:ext cx="0" cy="0"/>
          <a:chOff x="0" y="0"/>
          <a:chExt cx="0" cy="0"/>
        </a:xfrm>
      </p:grpSpPr>
      <p:sp>
        <p:nvSpPr>
          <p:cNvPr id="213" name="Google Shape;213;p5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14" name="Google Shape;214;p5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15" name="Google Shape;215;p52"/>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16"/>
        <p:cNvGrpSpPr/>
        <p:nvPr/>
      </p:nvGrpSpPr>
      <p:grpSpPr>
        <a:xfrm>
          <a:off x="0" y="0"/>
          <a:ext cx="0" cy="0"/>
          <a:chOff x="0" y="0"/>
          <a:chExt cx="0" cy="0"/>
        </a:xfrm>
      </p:grpSpPr>
      <p:pic>
        <p:nvPicPr>
          <p:cNvPr id="217" name="Google Shape;217;p53" descr="Celestia-R1---OverlayContentHD.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218" name="Google Shape;218;p53"/>
          <p:cNvSpPr txBox="1">
            <a:spLocks noGrp="1"/>
          </p:cNvSpPr>
          <p:nvPr>
            <p:ph type="title"/>
          </p:nvPr>
        </p:nvSpPr>
        <p:spPr>
          <a:xfrm>
            <a:off x="685801" y="609601"/>
            <a:ext cx="10131300" cy="3124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alibri"/>
              <a:buNone/>
              <a:defRPr sz="3200" b="0" cap="none"/>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9" name="Google Shape;219;p53"/>
          <p:cNvSpPr txBox="1">
            <a:spLocks noGrp="1"/>
          </p:cNvSpPr>
          <p:nvPr>
            <p:ph type="body" idx="1"/>
          </p:nvPr>
        </p:nvSpPr>
        <p:spPr>
          <a:xfrm>
            <a:off x="685800" y="4343400"/>
            <a:ext cx="10131300" cy="1447800"/>
          </a:xfrm>
          <a:prstGeom prst="rect">
            <a:avLst/>
          </a:prstGeom>
          <a:noFill/>
          <a:ln>
            <a:noFill/>
          </a:ln>
        </p:spPr>
        <p:txBody>
          <a:bodyPr spcFirstLastPara="1" wrap="square" lIns="91425" tIns="45700" rIns="91425" bIns="45700" anchor="ctr" anchorCtr="0">
            <a:normAutofit/>
          </a:bodyPr>
          <a:lstStyle>
            <a:lvl1pPr marL="457200" lvl="0" indent="-228600" algn="l">
              <a:lnSpc>
                <a:spcPct val="115000"/>
              </a:lnSpc>
              <a:spcBef>
                <a:spcPts val="0"/>
              </a:spcBef>
              <a:spcAft>
                <a:spcPts val="0"/>
              </a:spcAft>
              <a:buSzPts val="2000"/>
              <a:buNone/>
              <a:defRPr sz="2000">
                <a:solidFill>
                  <a:schemeClr val="lt1"/>
                </a:solidFill>
              </a:defRPr>
            </a:lvl1pPr>
            <a:lvl2pPr marL="914400" lvl="1" indent="-228600" algn="l">
              <a:lnSpc>
                <a:spcPct val="115000"/>
              </a:lnSpc>
              <a:spcBef>
                <a:spcPts val="1000"/>
              </a:spcBef>
              <a:spcAft>
                <a:spcPts val="0"/>
              </a:spcAft>
              <a:buSzPts val="1800"/>
              <a:buNone/>
              <a:defRPr sz="1800">
                <a:solidFill>
                  <a:schemeClr val="lt1"/>
                </a:solidFill>
              </a:defRPr>
            </a:lvl2pPr>
            <a:lvl3pPr marL="1371600" lvl="2" indent="-228600" algn="l">
              <a:lnSpc>
                <a:spcPct val="115000"/>
              </a:lnSpc>
              <a:spcBef>
                <a:spcPts val="1000"/>
              </a:spcBef>
              <a:spcAft>
                <a:spcPts val="0"/>
              </a:spcAft>
              <a:buSzPts val="1600"/>
              <a:buNone/>
              <a:defRPr sz="1600">
                <a:solidFill>
                  <a:schemeClr val="lt1"/>
                </a:solidFill>
              </a:defRPr>
            </a:lvl3pPr>
            <a:lvl4pPr marL="1828800" lvl="3" indent="-228600" algn="l">
              <a:lnSpc>
                <a:spcPct val="115000"/>
              </a:lnSpc>
              <a:spcBef>
                <a:spcPts val="1000"/>
              </a:spcBef>
              <a:spcAft>
                <a:spcPts val="0"/>
              </a:spcAft>
              <a:buSzPts val="1400"/>
              <a:buNone/>
              <a:defRPr sz="1400">
                <a:solidFill>
                  <a:schemeClr val="lt1"/>
                </a:solidFill>
              </a:defRPr>
            </a:lvl4pPr>
            <a:lvl5pPr marL="2286000" lvl="4" indent="-228600" algn="l">
              <a:lnSpc>
                <a:spcPct val="115000"/>
              </a:lnSpc>
              <a:spcBef>
                <a:spcPts val="1000"/>
              </a:spcBef>
              <a:spcAft>
                <a:spcPts val="0"/>
              </a:spcAft>
              <a:buSzPts val="1400"/>
              <a:buNone/>
              <a:defRPr sz="1400">
                <a:solidFill>
                  <a:schemeClr val="lt1"/>
                </a:solidFill>
              </a:defRPr>
            </a:lvl5pPr>
            <a:lvl6pPr marL="2743200" lvl="5" indent="-228600" algn="l">
              <a:lnSpc>
                <a:spcPct val="115000"/>
              </a:lnSpc>
              <a:spcBef>
                <a:spcPts val="1000"/>
              </a:spcBef>
              <a:spcAft>
                <a:spcPts val="0"/>
              </a:spcAft>
              <a:buSzPts val="1400"/>
              <a:buNone/>
              <a:defRPr sz="1400">
                <a:solidFill>
                  <a:schemeClr val="lt1"/>
                </a:solidFill>
              </a:defRPr>
            </a:lvl6pPr>
            <a:lvl7pPr marL="3200400" lvl="6" indent="-228600" algn="l">
              <a:lnSpc>
                <a:spcPct val="115000"/>
              </a:lnSpc>
              <a:spcBef>
                <a:spcPts val="1000"/>
              </a:spcBef>
              <a:spcAft>
                <a:spcPts val="0"/>
              </a:spcAft>
              <a:buSzPts val="1400"/>
              <a:buNone/>
              <a:defRPr sz="1400">
                <a:solidFill>
                  <a:schemeClr val="lt1"/>
                </a:solidFill>
              </a:defRPr>
            </a:lvl7pPr>
            <a:lvl8pPr marL="3657600" lvl="7" indent="-228600" algn="l">
              <a:lnSpc>
                <a:spcPct val="115000"/>
              </a:lnSpc>
              <a:spcBef>
                <a:spcPts val="1000"/>
              </a:spcBef>
              <a:spcAft>
                <a:spcPts val="0"/>
              </a:spcAft>
              <a:buSzPts val="1400"/>
              <a:buNone/>
              <a:defRPr sz="1400">
                <a:solidFill>
                  <a:schemeClr val="lt1"/>
                </a:solidFill>
              </a:defRPr>
            </a:lvl8pPr>
            <a:lvl9pPr marL="4114800" lvl="8" indent="-228600" algn="l">
              <a:lnSpc>
                <a:spcPct val="115000"/>
              </a:lnSpc>
              <a:spcBef>
                <a:spcPts val="1000"/>
              </a:spcBef>
              <a:spcAft>
                <a:spcPts val="1000"/>
              </a:spcAft>
              <a:buSzPts val="1400"/>
              <a:buNone/>
              <a:defRPr sz="1400">
                <a:solidFill>
                  <a:schemeClr val="lt1"/>
                </a:solidFill>
              </a:defRPr>
            </a:lvl9pPr>
          </a:lstStyle>
          <a:p>
            <a:endParaRPr/>
          </a:p>
        </p:txBody>
      </p:sp>
      <p:sp>
        <p:nvSpPr>
          <p:cNvPr id="220" name="Google Shape;220;p53"/>
          <p:cNvSpPr txBox="1">
            <a:spLocks noGrp="1"/>
          </p:cNvSpPr>
          <p:nvPr>
            <p:ph type="dt" idx="10"/>
          </p:nvPr>
        </p:nvSpPr>
        <p:spPr>
          <a:xfrm>
            <a:off x="8589660" y="5870575"/>
            <a:ext cx="1600200" cy="3777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1" name="Google Shape;221;p53"/>
          <p:cNvSpPr txBox="1">
            <a:spLocks noGrp="1"/>
          </p:cNvSpPr>
          <p:nvPr>
            <p:ph type="ftr" idx="11"/>
          </p:nvPr>
        </p:nvSpPr>
        <p:spPr>
          <a:xfrm>
            <a:off x="685800" y="5870575"/>
            <a:ext cx="7827600" cy="377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2" name="Google Shape;222;p53"/>
          <p:cNvSpPr txBox="1">
            <a:spLocks noGrp="1"/>
          </p:cNvSpPr>
          <p:nvPr>
            <p:ph type="sldNum" idx="12"/>
          </p:nvPr>
        </p:nvSpPr>
        <p:spPr>
          <a:xfrm>
            <a:off x="10266060" y="5870575"/>
            <a:ext cx="551100" cy="377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3">
  <p:cSld name="TITLE_8">
    <p:spTree>
      <p:nvGrpSpPr>
        <p:cNvPr id="1" name="Shape 223"/>
        <p:cNvGrpSpPr/>
        <p:nvPr/>
      </p:nvGrpSpPr>
      <p:grpSpPr>
        <a:xfrm>
          <a:off x="0" y="0"/>
          <a:ext cx="0" cy="0"/>
          <a:chOff x="0" y="0"/>
          <a:chExt cx="0" cy="0"/>
        </a:xfrm>
      </p:grpSpPr>
      <p:sp>
        <p:nvSpPr>
          <p:cNvPr id="224" name="Google Shape;224;p5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aramond"/>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25" name="Google Shape;225;p5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2100"/>
              </a:spcAft>
              <a:buClr>
                <a:schemeClr val="dk1"/>
              </a:buClr>
              <a:buSzPts val="1600"/>
              <a:buNone/>
              <a:defRPr sz="1600"/>
            </a:lvl9pPr>
          </a:lstStyle>
          <a:p>
            <a:endParaRPr/>
          </a:p>
        </p:txBody>
      </p:sp>
      <p:sp>
        <p:nvSpPr>
          <p:cNvPr id="226" name="Google Shape;226;p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7" name="Google Shape;227;p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 name="Google Shape;228;p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29" name="Google Shape;229;p54"/>
          <p:cNvCxnSpPr/>
          <p:nvPr/>
        </p:nvCxnSpPr>
        <p:spPr>
          <a:xfrm>
            <a:off x="0" y="3457209"/>
            <a:ext cx="9821100" cy="0"/>
          </a:xfrm>
          <a:prstGeom prst="straightConnector1">
            <a:avLst/>
          </a:prstGeom>
          <a:noFill/>
          <a:ln w="50800" cap="flat" cmpd="sng">
            <a:solidFill>
              <a:schemeClr val="dk1"/>
            </a:solidFill>
            <a:prstDash val="solid"/>
            <a:miter lim="800000"/>
            <a:headEnd type="none" w="sm" len="sm"/>
            <a:tailEnd type="none" w="sm" len="sm"/>
          </a:ln>
        </p:spPr>
      </p:cxnSp>
      <p:cxnSp>
        <p:nvCxnSpPr>
          <p:cNvPr id="230" name="Google Shape;230;p54"/>
          <p:cNvCxnSpPr/>
          <p:nvPr/>
        </p:nvCxnSpPr>
        <p:spPr>
          <a:xfrm>
            <a:off x="0" y="3528849"/>
            <a:ext cx="7253700" cy="0"/>
          </a:xfrm>
          <a:prstGeom prst="straightConnector1">
            <a:avLst/>
          </a:prstGeom>
          <a:noFill/>
          <a:ln w="31750" cap="flat" cmpd="sng">
            <a:solidFill>
              <a:srgbClr val="FFD966"/>
            </a:solidFill>
            <a:prstDash val="solid"/>
            <a:miter lim="800000"/>
            <a:headEnd type="none" w="sm" len="sm"/>
            <a:tailEnd type="none" w="sm" len="sm"/>
          </a:ln>
        </p:spPr>
      </p:cxnSp>
      <p:cxnSp>
        <p:nvCxnSpPr>
          <p:cNvPr id="231" name="Google Shape;231;p54"/>
          <p:cNvCxnSpPr/>
          <p:nvPr/>
        </p:nvCxnSpPr>
        <p:spPr>
          <a:xfrm>
            <a:off x="0" y="3590150"/>
            <a:ext cx="2241900" cy="0"/>
          </a:xfrm>
          <a:prstGeom prst="straightConnector1">
            <a:avLst/>
          </a:prstGeom>
          <a:noFill/>
          <a:ln w="19050" cap="flat" cmpd="sng">
            <a:solidFill>
              <a:srgbClr val="D0CECE"/>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g25c064fef59_2_390"/>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8" name="Google Shape;28;g25c064fef59_2_3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4">
  <p:cSld name="TITLE_9">
    <p:spTree>
      <p:nvGrpSpPr>
        <p:cNvPr id="1" name="Shape 232"/>
        <p:cNvGrpSpPr/>
        <p:nvPr/>
      </p:nvGrpSpPr>
      <p:grpSpPr>
        <a:xfrm>
          <a:off x="0" y="0"/>
          <a:ext cx="0" cy="0"/>
          <a:chOff x="0" y="0"/>
          <a:chExt cx="0" cy="0"/>
        </a:xfrm>
      </p:grpSpPr>
      <p:sp>
        <p:nvSpPr>
          <p:cNvPr id="233" name="Google Shape;233;p5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34" name="Google Shape;234;p5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2100"/>
              </a:spcAft>
              <a:buClr>
                <a:schemeClr val="dk1"/>
              </a:buClr>
              <a:buSzPts val="1600"/>
              <a:buNone/>
              <a:defRPr sz="1600"/>
            </a:lvl9pPr>
          </a:lstStyle>
          <a:p>
            <a:endParaRPr/>
          </a:p>
        </p:txBody>
      </p:sp>
      <p:sp>
        <p:nvSpPr>
          <p:cNvPr id="235" name="Google Shape;235;p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6" name="Google Shape;236;p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7" name="Google Shape;237;p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2031933" y="57200"/>
            <a:ext cx="9051600" cy="1143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3700"/>
              <a:buNone/>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45" name="Google Shape;245;p39"/>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lvl1pPr marL="457200" lvl="0" indent="-349250" algn="l">
              <a:lnSpc>
                <a:spcPct val="115000"/>
              </a:lnSpc>
              <a:spcBef>
                <a:spcPts val="400"/>
              </a:spcBef>
              <a:spcAft>
                <a:spcPts val="0"/>
              </a:spcAft>
              <a:buClr>
                <a:schemeClr val="dk1"/>
              </a:buClr>
              <a:buSzPts val="1900"/>
              <a:buChar char="●"/>
              <a:defRPr/>
            </a:lvl1pPr>
            <a:lvl2pPr marL="914400" lvl="1" indent="-349250" algn="l">
              <a:lnSpc>
                <a:spcPct val="115000"/>
              </a:lnSpc>
              <a:spcBef>
                <a:spcPts val="400"/>
              </a:spcBef>
              <a:spcAft>
                <a:spcPts val="0"/>
              </a:spcAft>
              <a:buClr>
                <a:schemeClr val="dk1"/>
              </a:buClr>
              <a:buSzPts val="1900"/>
              <a:buChar char="○"/>
              <a:defRPr/>
            </a:lvl2pPr>
            <a:lvl3pPr marL="1371600" lvl="2" indent="-349250" algn="l">
              <a:lnSpc>
                <a:spcPct val="115000"/>
              </a:lnSpc>
              <a:spcBef>
                <a:spcPts val="400"/>
              </a:spcBef>
              <a:spcAft>
                <a:spcPts val="0"/>
              </a:spcAft>
              <a:buClr>
                <a:schemeClr val="dk1"/>
              </a:buClr>
              <a:buSzPts val="1900"/>
              <a:buChar char="■"/>
              <a:defRPr/>
            </a:lvl3pPr>
            <a:lvl4pPr marL="1828800" lvl="3" indent="-349250" algn="l">
              <a:lnSpc>
                <a:spcPct val="115000"/>
              </a:lnSpc>
              <a:spcBef>
                <a:spcPts val="400"/>
              </a:spcBef>
              <a:spcAft>
                <a:spcPts val="0"/>
              </a:spcAft>
              <a:buClr>
                <a:schemeClr val="dk1"/>
              </a:buClr>
              <a:buSzPts val="1900"/>
              <a:buChar char="●"/>
              <a:defRPr/>
            </a:lvl4pPr>
            <a:lvl5pPr marL="2286000" lvl="4" indent="-349250" algn="l">
              <a:lnSpc>
                <a:spcPct val="115000"/>
              </a:lnSpc>
              <a:spcBef>
                <a:spcPts val="400"/>
              </a:spcBef>
              <a:spcAft>
                <a:spcPts val="0"/>
              </a:spcAft>
              <a:buClr>
                <a:schemeClr val="dk1"/>
              </a:buClr>
              <a:buSzPts val="1900"/>
              <a:buChar char="○"/>
              <a:defRPr/>
            </a:lvl5pPr>
            <a:lvl6pPr marL="2743200" lvl="5" indent="-349250" algn="l">
              <a:lnSpc>
                <a:spcPct val="115000"/>
              </a:lnSpc>
              <a:spcBef>
                <a:spcPts val="400"/>
              </a:spcBef>
              <a:spcAft>
                <a:spcPts val="0"/>
              </a:spcAft>
              <a:buClr>
                <a:schemeClr val="dk1"/>
              </a:buClr>
              <a:buSzPts val="1900"/>
              <a:buChar char="■"/>
              <a:defRPr/>
            </a:lvl6pPr>
            <a:lvl7pPr marL="3200400" lvl="6" indent="-349250" algn="l">
              <a:lnSpc>
                <a:spcPct val="115000"/>
              </a:lnSpc>
              <a:spcBef>
                <a:spcPts val="2100"/>
              </a:spcBef>
              <a:spcAft>
                <a:spcPts val="0"/>
              </a:spcAft>
              <a:buClr>
                <a:schemeClr val="dk1"/>
              </a:buClr>
              <a:buSzPts val="1900"/>
              <a:buChar char="●"/>
              <a:defRPr/>
            </a:lvl7pPr>
            <a:lvl8pPr marL="3657600" lvl="7" indent="-349250" algn="l">
              <a:lnSpc>
                <a:spcPct val="115000"/>
              </a:lnSpc>
              <a:spcBef>
                <a:spcPts val="2100"/>
              </a:spcBef>
              <a:spcAft>
                <a:spcPts val="0"/>
              </a:spcAft>
              <a:buClr>
                <a:schemeClr val="dk1"/>
              </a:buClr>
              <a:buSzPts val="1900"/>
              <a:buChar char="○"/>
              <a:defRPr/>
            </a:lvl8pPr>
            <a:lvl9pPr marL="4114800" lvl="8" indent="-349250" algn="l">
              <a:lnSpc>
                <a:spcPct val="115000"/>
              </a:lnSpc>
              <a:spcBef>
                <a:spcPts val="2100"/>
              </a:spcBef>
              <a:spcAft>
                <a:spcPts val="2100"/>
              </a:spcAft>
              <a:buClr>
                <a:schemeClr val="dk1"/>
              </a:buClr>
              <a:buSzPts val="1900"/>
              <a:buChar char="■"/>
              <a:defRPr/>
            </a:lvl9pPr>
          </a:lstStyle>
          <a:p>
            <a:endParaRPr/>
          </a:p>
        </p:txBody>
      </p:sp>
      <p:sp>
        <p:nvSpPr>
          <p:cNvPr id="246" name="Google Shape;246;p3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lvl1pPr marL="0" marR="0" lvl="0"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7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7"/>
        <p:cNvGrpSpPr/>
        <p:nvPr/>
      </p:nvGrpSpPr>
      <p:grpSpPr>
        <a:xfrm>
          <a:off x="0" y="0"/>
          <a:ext cx="0" cy="0"/>
          <a:chOff x="0" y="0"/>
          <a:chExt cx="0" cy="0"/>
        </a:xfrm>
      </p:grpSpPr>
      <p:sp>
        <p:nvSpPr>
          <p:cNvPr id="248" name="Google Shape;248;p5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49"/>
        <p:cNvGrpSpPr/>
        <p:nvPr/>
      </p:nvGrpSpPr>
      <p:grpSpPr>
        <a:xfrm>
          <a:off x="0" y="0"/>
          <a:ext cx="0" cy="0"/>
          <a:chOff x="0" y="0"/>
          <a:chExt cx="0" cy="0"/>
        </a:xfrm>
      </p:grpSpPr>
      <p:sp>
        <p:nvSpPr>
          <p:cNvPr id="250" name="Google Shape;250;p5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1" name="Google Shape;251;p5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2100"/>
              </a:spcAft>
              <a:buClr>
                <a:schemeClr val="dk1"/>
              </a:buClr>
              <a:buSzPts val="1600"/>
              <a:buNone/>
              <a:defRPr sz="1600"/>
            </a:lvl9pPr>
          </a:lstStyle>
          <a:p>
            <a:endParaRPr/>
          </a:p>
        </p:txBody>
      </p:sp>
      <p:sp>
        <p:nvSpPr>
          <p:cNvPr id="252" name="Google Shape;252;p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3" name="Google Shape;253;p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4" name="Google Shape;254;p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5"/>
        <p:cNvGrpSpPr/>
        <p:nvPr/>
      </p:nvGrpSpPr>
      <p:grpSpPr>
        <a:xfrm>
          <a:off x="0" y="0"/>
          <a:ext cx="0" cy="0"/>
          <a:chOff x="0" y="0"/>
          <a:chExt cx="0" cy="0"/>
        </a:xfrm>
      </p:grpSpPr>
      <p:sp>
        <p:nvSpPr>
          <p:cNvPr id="256" name="Google Shape;256;p58"/>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7" name="Google Shape;257;p58"/>
          <p:cNvSpPr txBox="1">
            <a:spLocks noGrp="1"/>
          </p:cNvSpPr>
          <p:nvPr>
            <p:ph type="body" idx="1"/>
          </p:nvPr>
        </p:nvSpPr>
        <p:spPr>
          <a:xfrm>
            <a:off x="212733" y="1536633"/>
            <a:ext cx="5535900" cy="52056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58" name="Google Shape;258;p58"/>
          <p:cNvSpPr txBox="1">
            <a:spLocks noGrp="1"/>
          </p:cNvSpPr>
          <p:nvPr>
            <p:ph type="body" idx="2"/>
          </p:nvPr>
        </p:nvSpPr>
        <p:spPr>
          <a:xfrm>
            <a:off x="6443200" y="1536633"/>
            <a:ext cx="5585100" cy="52056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59" name="Google Shape;259;p5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60"/>
        <p:cNvGrpSpPr/>
        <p:nvPr/>
      </p:nvGrpSpPr>
      <p:grpSpPr>
        <a:xfrm>
          <a:off x="0" y="0"/>
          <a:ext cx="0" cy="0"/>
          <a:chOff x="0" y="0"/>
          <a:chExt cx="0" cy="0"/>
        </a:xfrm>
      </p:grpSpPr>
      <p:sp>
        <p:nvSpPr>
          <p:cNvPr id="261" name="Google Shape;261;p59"/>
          <p:cNvSpPr/>
          <p:nvPr/>
        </p:nvSpPr>
        <p:spPr>
          <a:xfrm>
            <a:off x="0" y="0"/>
            <a:ext cx="12192000" cy="68640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62" name="Google Shape;262;p59"/>
          <p:cNvPicPr preferRelativeResize="0"/>
          <p:nvPr/>
        </p:nvPicPr>
        <p:blipFill rotWithShape="1">
          <a:blip r:embed="rId2">
            <a:alphaModFix/>
          </a:blip>
          <a:srcRect/>
          <a:stretch/>
        </p:blipFill>
        <p:spPr>
          <a:xfrm>
            <a:off x="5221333" y="1212967"/>
            <a:ext cx="6970666" cy="5648032"/>
          </a:xfrm>
          <a:prstGeom prst="rect">
            <a:avLst/>
          </a:prstGeom>
          <a:noFill/>
          <a:ln>
            <a:noFill/>
          </a:ln>
        </p:spPr>
      </p:pic>
      <p:sp>
        <p:nvSpPr>
          <p:cNvPr id="263" name="Google Shape;263;p59"/>
          <p:cNvSpPr txBox="1">
            <a:spLocks noGrp="1"/>
          </p:cNvSpPr>
          <p:nvPr>
            <p:ph type="ctrTitle"/>
          </p:nvPr>
        </p:nvSpPr>
        <p:spPr>
          <a:xfrm>
            <a:off x="2092400" y="0"/>
            <a:ext cx="10099500" cy="11403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64"/>
        <p:cNvGrpSpPr/>
        <p:nvPr/>
      </p:nvGrpSpPr>
      <p:grpSpPr>
        <a:xfrm>
          <a:off x="0" y="0"/>
          <a:ext cx="0" cy="0"/>
          <a:chOff x="0" y="0"/>
          <a:chExt cx="0" cy="0"/>
        </a:xfrm>
      </p:grpSpPr>
      <p:sp>
        <p:nvSpPr>
          <p:cNvPr id="265" name="Google Shape;265;p60"/>
          <p:cNvSpPr txBox="1">
            <a:spLocks noGrp="1"/>
          </p:cNvSpPr>
          <p:nvPr>
            <p:ph type="ctrTitle"/>
          </p:nvPr>
        </p:nvSpPr>
        <p:spPr>
          <a:xfrm>
            <a:off x="1524000" y="1122363"/>
            <a:ext cx="9144000" cy="2387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700"/>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66" name="Google Shape;266;p60"/>
          <p:cNvSpPr txBox="1">
            <a:spLocks noGrp="1"/>
          </p:cNvSpPr>
          <p:nvPr>
            <p:ph type="subTitle" idx="1"/>
          </p:nvPr>
        </p:nvSpPr>
        <p:spPr>
          <a:xfrm>
            <a:off x="1524000" y="3602037"/>
            <a:ext cx="9144000" cy="16557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400"/>
              <a:buNone/>
              <a:defRPr sz="2400"/>
            </a:lvl1pPr>
            <a:lvl2pPr lvl="1" algn="ctr">
              <a:lnSpc>
                <a:spcPct val="115000"/>
              </a:lnSpc>
              <a:spcBef>
                <a:spcPts val="2100"/>
              </a:spcBef>
              <a:spcAft>
                <a:spcPts val="0"/>
              </a:spcAft>
              <a:buSzPts val="2400"/>
              <a:buNone/>
              <a:defRPr sz="2000"/>
            </a:lvl2pPr>
            <a:lvl3pPr lvl="2" algn="ctr">
              <a:lnSpc>
                <a:spcPct val="115000"/>
              </a:lnSpc>
              <a:spcBef>
                <a:spcPts val="2100"/>
              </a:spcBef>
              <a:spcAft>
                <a:spcPts val="0"/>
              </a:spcAft>
              <a:buSzPts val="1900"/>
              <a:buNone/>
              <a:defRPr sz="1800"/>
            </a:lvl3pPr>
            <a:lvl4pPr lvl="3" algn="ctr">
              <a:lnSpc>
                <a:spcPct val="115000"/>
              </a:lnSpc>
              <a:spcBef>
                <a:spcPts val="2100"/>
              </a:spcBef>
              <a:spcAft>
                <a:spcPts val="0"/>
              </a:spcAft>
              <a:buSzPts val="1900"/>
              <a:buNone/>
              <a:defRPr sz="1600"/>
            </a:lvl4pPr>
            <a:lvl5pPr lvl="4" algn="ctr">
              <a:lnSpc>
                <a:spcPct val="115000"/>
              </a:lnSpc>
              <a:spcBef>
                <a:spcPts val="2100"/>
              </a:spcBef>
              <a:spcAft>
                <a:spcPts val="0"/>
              </a:spcAft>
              <a:buSzPts val="1900"/>
              <a:buNone/>
              <a:defRPr sz="1600"/>
            </a:lvl5pPr>
            <a:lvl6pPr lvl="5" algn="ctr">
              <a:lnSpc>
                <a:spcPct val="115000"/>
              </a:lnSpc>
              <a:spcBef>
                <a:spcPts val="2100"/>
              </a:spcBef>
              <a:spcAft>
                <a:spcPts val="0"/>
              </a:spcAft>
              <a:buSzPts val="1900"/>
              <a:buNone/>
              <a:defRPr sz="1600"/>
            </a:lvl6pPr>
            <a:lvl7pPr lvl="6" algn="ctr">
              <a:lnSpc>
                <a:spcPct val="115000"/>
              </a:lnSpc>
              <a:spcBef>
                <a:spcPts val="2100"/>
              </a:spcBef>
              <a:spcAft>
                <a:spcPts val="0"/>
              </a:spcAft>
              <a:buSzPts val="1900"/>
              <a:buNone/>
              <a:defRPr sz="1600"/>
            </a:lvl7pPr>
            <a:lvl8pPr lvl="7" algn="ctr">
              <a:lnSpc>
                <a:spcPct val="115000"/>
              </a:lnSpc>
              <a:spcBef>
                <a:spcPts val="2100"/>
              </a:spcBef>
              <a:spcAft>
                <a:spcPts val="0"/>
              </a:spcAft>
              <a:buSzPts val="1900"/>
              <a:buNone/>
              <a:defRPr sz="1600"/>
            </a:lvl8pPr>
            <a:lvl9pPr lvl="8" algn="ctr">
              <a:lnSpc>
                <a:spcPct val="115000"/>
              </a:lnSpc>
              <a:spcBef>
                <a:spcPts val="2100"/>
              </a:spcBef>
              <a:spcAft>
                <a:spcPts val="2100"/>
              </a:spcAft>
              <a:buSzPts val="1900"/>
              <a:buNone/>
              <a:defRPr sz="1600"/>
            </a:lvl9pPr>
          </a:lstStyle>
          <a:p>
            <a:endParaRPr/>
          </a:p>
        </p:txBody>
      </p:sp>
      <p:sp>
        <p:nvSpPr>
          <p:cNvPr id="267" name="Google Shape;267;p60"/>
          <p:cNvSpPr txBox="1">
            <a:spLocks noGrp="1"/>
          </p:cNvSpPr>
          <p:nvPr>
            <p:ph type="dt" idx="10"/>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268" name="Google Shape;268;p60"/>
          <p:cNvSpPr txBox="1">
            <a:spLocks noGrp="1"/>
          </p:cNvSpPr>
          <p:nvPr>
            <p:ph type="ftr" idx="11"/>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269" name="Google Shape;269;p6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0"/>
        <p:cNvGrpSpPr/>
        <p:nvPr/>
      </p:nvGrpSpPr>
      <p:grpSpPr>
        <a:xfrm>
          <a:off x="0" y="0"/>
          <a:ext cx="0" cy="0"/>
          <a:chOff x="0" y="0"/>
          <a:chExt cx="0" cy="0"/>
        </a:xfrm>
      </p:grpSpPr>
      <p:sp>
        <p:nvSpPr>
          <p:cNvPr id="271" name="Google Shape;271;p61"/>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72" name="Google Shape;272;p61"/>
          <p:cNvSpPr txBox="1">
            <a:spLocks noGrp="1"/>
          </p:cNvSpPr>
          <p:nvPr>
            <p:ph type="body" idx="1"/>
          </p:nvPr>
        </p:nvSpPr>
        <p:spPr>
          <a:xfrm>
            <a:off x="415600" y="1536633"/>
            <a:ext cx="11360700" cy="52548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2100"/>
              </a:spcBef>
              <a:spcAft>
                <a:spcPts val="0"/>
              </a:spcAft>
              <a:buClr>
                <a:srgbClr val="000000"/>
              </a:buClr>
              <a:buSzPts val="2400"/>
              <a:buChar char="○"/>
              <a:defRPr>
                <a:solidFill>
                  <a:srgbClr val="000000"/>
                </a:solidFill>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73" name="Google Shape;273;p6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4"/>
        <p:cNvGrpSpPr/>
        <p:nvPr/>
      </p:nvGrpSpPr>
      <p:grpSpPr>
        <a:xfrm>
          <a:off x="0" y="0"/>
          <a:ext cx="0" cy="0"/>
          <a:chOff x="0" y="0"/>
          <a:chExt cx="0" cy="0"/>
        </a:xfrm>
      </p:grpSpPr>
      <p:sp>
        <p:nvSpPr>
          <p:cNvPr id="275" name="Google Shape;275;p62"/>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00000"/>
              </a:buClr>
              <a:buSzPts val="4800"/>
              <a:buNone/>
              <a:defRPr sz="4800">
                <a:solidFill>
                  <a:srgbClr val="000000"/>
                </a:solidFill>
              </a:defRPr>
            </a:lvl1pPr>
            <a:lvl2pPr lvl="1" algn="ctr">
              <a:lnSpc>
                <a:spcPct val="100000"/>
              </a:lnSpc>
              <a:spcBef>
                <a:spcPts val="0"/>
              </a:spcBef>
              <a:spcAft>
                <a:spcPts val="0"/>
              </a:spcAft>
              <a:buClr>
                <a:srgbClr val="000000"/>
              </a:buClr>
              <a:buSzPts val="4800"/>
              <a:buNone/>
              <a:defRPr sz="4800">
                <a:solidFill>
                  <a:srgbClr val="000000"/>
                </a:solidFill>
              </a:defRPr>
            </a:lvl2pPr>
            <a:lvl3pPr lvl="2" algn="ctr">
              <a:lnSpc>
                <a:spcPct val="100000"/>
              </a:lnSpc>
              <a:spcBef>
                <a:spcPts val="0"/>
              </a:spcBef>
              <a:spcAft>
                <a:spcPts val="0"/>
              </a:spcAft>
              <a:buClr>
                <a:srgbClr val="000000"/>
              </a:buClr>
              <a:buSzPts val="4800"/>
              <a:buNone/>
              <a:defRPr sz="4800">
                <a:solidFill>
                  <a:srgbClr val="000000"/>
                </a:solidFill>
              </a:defRPr>
            </a:lvl3pPr>
            <a:lvl4pPr lvl="3" algn="ctr">
              <a:lnSpc>
                <a:spcPct val="100000"/>
              </a:lnSpc>
              <a:spcBef>
                <a:spcPts val="0"/>
              </a:spcBef>
              <a:spcAft>
                <a:spcPts val="0"/>
              </a:spcAft>
              <a:buClr>
                <a:srgbClr val="000000"/>
              </a:buClr>
              <a:buSzPts val="4800"/>
              <a:buNone/>
              <a:defRPr sz="4800">
                <a:solidFill>
                  <a:srgbClr val="000000"/>
                </a:solidFill>
              </a:defRPr>
            </a:lvl4pPr>
            <a:lvl5pPr lvl="4" algn="ctr">
              <a:lnSpc>
                <a:spcPct val="100000"/>
              </a:lnSpc>
              <a:spcBef>
                <a:spcPts val="0"/>
              </a:spcBef>
              <a:spcAft>
                <a:spcPts val="0"/>
              </a:spcAft>
              <a:buClr>
                <a:srgbClr val="000000"/>
              </a:buClr>
              <a:buSzPts val="4800"/>
              <a:buNone/>
              <a:defRPr sz="4800">
                <a:solidFill>
                  <a:srgbClr val="000000"/>
                </a:solidFill>
              </a:defRPr>
            </a:lvl5pPr>
            <a:lvl6pPr lvl="5" algn="ctr">
              <a:lnSpc>
                <a:spcPct val="100000"/>
              </a:lnSpc>
              <a:spcBef>
                <a:spcPts val="0"/>
              </a:spcBef>
              <a:spcAft>
                <a:spcPts val="0"/>
              </a:spcAft>
              <a:buClr>
                <a:srgbClr val="000000"/>
              </a:buClr>
              <a:buSzPts val="4800"/>
              <a:buNone/>
              <a:defRPr sz="4800">
                <a:solidFill>
                  <a:srgbClr val="000000"/>
                </a:solidFill>
              </a:defRPr>
            </a:lvl6pPr>
            <a:lvl7pPr lvl="6" algn="ctr">
              <a:lnSpc>
                <a:spcPct val="100000"/>
              </a:lnSpc>
              <a:spcBef>
                <a:spcPts val="0"/>
              </a:spcBef>
              <a:spcAft>
                <a:spcPts val="0"/>
              </a:spcAft>
              <a:buClr>
                <a:srgbClr val="000000"/>
              </a:buClr>
              <a:buSzPts val="4800"/>
              <a:buNone/>
              <a:defRPr sz="4800">
                <a:solidFill>
                  <a:srgbClr val="000000"/>
                </a:solidFill>
              </a:defRPr>
            </a:lvl7pPr>
            <a:lvl8pPr lvl="7" algn="ctr">
              <a:lnSpc>
                <a:spcPct val="100000"/>
              </a:lnSpc>
              <a:spcBef>
                <a:spcPts val="0"/>
              </a:spcBef>
              <a:spcAft>
                <a:spcPts val="0"/>
              </a:spcAft>
              <a:buClr>
                <a:srgbClr val="000000"/>
              </a:buClr>
              <a:buSzPts val="4800"/>
              <a:buNone/>
              <a:defRPr sz="4800">
                <a:solidFill>
                  <a:srgbClr val="000000"/>
                </a:solidFill>
              </a:defRPr>
            </a:lvl8pPr>
            <a:lvl9pPr lvl="8" algn="ctr">
              <a:lnSpc>
                <a:spcPct val="100000"/>
              </a:lnSpc>
              <a:spcBef>
                <a:spcPts val="0"/>
              </a:spcBef>
              <a:spcAft>
                <a:spcPts val="0"/>
              </a:spcAft>
              <a:buClr>
                <a:srgbClr val="000000"/>
              </a:buClr>
              <a:buSzPts val="4800"/>
              <a:buNone/>
              <a:defRPr sz="4800">
                <a:solidFill>
                  <a:srgbClr val="000000"/>
                </a:solidFill>
              </a:defRPr>
            </a:lvl9pPr>
          </a:lstStyle>
          <a:p>
            <a:endParaRPr/>
          </a:p>
        </p:txBody>
      </p:sp>
      <p:sp>
        <p:nvSpPr>
          <p:cNvPr id="276" name="Google Shape;276;p6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7"/>
        <p:cNvGrpSpPr/>
        <p:nvPr/>
      </p:nvGrpSpPr>
      <p:grpSpPr>
        <a:xfrm>
          <a:off x="0" y="0"/>
          <a:ext cx="0" cy="0"/>
          <a:chOff x="0" y="0"/>
          <a:chExt cx="0" cy="0"/>
        </a:xfrm>
      </p:grpSpPr>
      <p:sp>
        <p:nvSpPr>
          <p:cNvPr id="278" name="Google Shape;278;p63"/>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79" name="Google Shape;279;p6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g25c064fef59_2_39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 name="Google Shape;31;g25c064fef59_2_39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2" name="Google Shape;32;g25c064fef59_2_39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0"/>
        <p:cNvGrpSpPr/>
        <p:nvPr/>
      </p:nvGrpSpPr>
      <p:grpSpPr>
        <a:xfrm>
          <a:off x="0" y="0"/>
          <a:ext cx="0" cy="0"/>
          <a:chOff x="0" y="0"/>
          <a:chExt cx="0" cy="0"/>
        </a:xfrm>
      </p:grpSpPr>
      <p:sp>
        <p:nvSpPr>
          <p:cNvPr id="281" name="Google Shape;281;p64"/>
          <p:cNvSpPr txBox="1">
            <a:spLocks noGrp="1"/>
          </p:cNvSpPr>
          <p:nvPr>
            <p:ph type="title"/>
          </p:nvPr>
        </p:nvSpPr>
        <p:spPr>
          <a:xfrm>
            <a:off x="2046533" y="0"/>
            <a:ext cx="10145700" cy="11661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82" name="Google Shape;282;p64"/>
          <p:cNvSpPr txBox="1">
            <a:spLocks noGrp="1"/>
          </p:cNvSpPr>
          <p:nvPr>
            <p:ph type="body" idx="1"/>
          </p:nvPr>
        </p:nvSpPr>
        <p:spPr>
          <a:xfrm>
            <a:off x="152200" y="1559000"/>
            <a:ext cx="5723100" cy="51837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83" name="Google Shape;283;p6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4"/>
        <p:cNvGrpSpPr/>
        <p:nvPr/>
      </p:nvGrpSpPr>
      <p:grpSpPr>
        <a:xfrm>
          <a:off x="0" y="0"/>
          <a:ext cx="0" cy="0"/>
          <a:chOff x="0" y="0"/>
          <a:chExt cx="0" cy="0"/>
        </a:xfrm>
      </p:grpSpPr>
      <p:sp>
        <p:nvSpPr>
          <p:cNvPr id="285" name="Google Shape;285;p65"/>
          <p:cNvSpPr txBox="1">
            <a:spLocks noGrp="1"/>
          </p:cNvSpPr>
          <p:nvPr>
            <p:ph type="title"/>
          </p:nvPr>
        </p:nvSpPr>
        <p:spPr>
          <a:xfrm>
            <a:off x="653667" y="1624600"/>
            <a:ext cx="11074500" cy="44301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rgbClr val="000000"/>
              </a:buClr>
              <a:buSzPts val="6400"/>
              <a:buNone/>
              <a:defRPr sz="6400">
                <a:solidFill>
                  <a:srgbClr val="000000"/>
                </a:solidFill>
              </a:defRPr>
            </a:lvl1pPr>
            <a:lvl2pPr lvl="1" algn="ctr">
              <a:lnSpc>
                <a:spcPct val="100000"/>
              </a:lnSpc>
              <a:spcBef>
                <a:spcPts val="0"/>
              </a:spcBef>
              <a:spcAft>
                <a:spcPts val="0"/>
              </a:spcAft>
              <a:buClr>
                <a:srgbClr val="000000"/>
              </a:buClr>
              <a:buSzPts val="6400"/>
              <a:buNone/>
              <a:defRPr sz="6400">
                <a:solidFill>
                  <a:srgbClr val="000000"/>
                </a:solidFill>
              </a:defRPr>
            </a:lvl2pPr>
            <a:lvl3pPr lvl="2" algn="ctr">
              <a:lnSpc>
                <a:spcPct val="100000"/>
              </a:lnSpc>
              <a:spcBef>
                <a:spcPts val="0"/>
              </a:spcBef>
              <a:spcAft>
                <a:spcPts val="0"/>
              </a:spcAft>
              <a:buClr>
                <a:srgbClr val="000000"/>
              </a:buClr>
              <a:buSzPts val="6400"/>
              <a:buNone/>
              <a:defRPr sz="6400">
                <a:solidFill>
                  <a:srgbClr val="000000"/>
                </a:solidFill>
              </a:defRPr>
            </a:lvl3pPr>
            <a:lvl4pPr lvl="3" algn="ctr">
              <a:lnSpc>
                <a:spcPct val="100000"/>
              </a:lnSpc>
              <a:spcBef>
                <a:spcPts val="0"/>
              </a:spcBef>
              <a:spcAft>
                <a:spcPts val="0"/>
              </a:spcAft>
              <a:buClr>
                <a:srgbClr val="000000"/>
              </a:buClr>
              <a:buSzPts val="6400"/>
              <a:buNone/>
              <a:defRPr sz="6400">
                <a:solidFill>
                  <a:srgbClr val="000000"/>
                </a:solidFill>
              </a:defRPr>
            </a:lvl4pPr>
            <a:lvl5pPr lvl="4" algn="ctr">
              <a:lnSpc>
                <a:spcPct val="100000"/>
              </a:lnSpc>
              <a:spcBef>
                <a:spcPts val="0"/>
              </a:spcBef>
              <a:spcAft>
                <a:spcPts val="0"/>
              </a:spcAft>
              <a:buClr>
                <a:srgbClr val="000000"/>
              </a:buClr>
              <a:buSzPts val="6400"/>
              <a:buNone/>
              <a:defRPr sz="6400">
                <a:solidFill>
                  <a:srgbClr val="000000"/>
                </a:solidFill>
              </a:defRPr>
            </a:lvl5pPr>
            <a:lvl6pPr lvl="5" algn="ctr">
              <a:lnSpc>
                <a:spcPct val="100000"/>
              </a:lnSpc>
              <a:spcBef>
                <a:spcPts val="0"/>
              </a:spcBef>
              <a:spcAft>
                <a:spcPts val="0"/>
              </a:spcAft>
              <a:buClr>
                <a:srgbClr val="000000"/>
              </a:buClr>
              <a:buSzPts val="6400"/>
              <a:buNone/>
              <a:defRPr sz="6400">
                <a:solidFill>
                  <a:srgbClr val="000000"/>
                </a:solidFill>
              </a:defRPr>
            </a:lvl6pPr>
            <a:lvl7pPr lvl="6" algn="ctr">
              <a:lnSpc>
                <a:spcPct val="100000"/>
              </a:lnSpc>
              <a:spcBef>
                <a:spcPts val="0"/>
              </a:spcBef>
              <a:spcAft>
                <a:spcPts val="0"/>
              </a:spcAft>
              <a:buClr>
                <a:srgbClr val="000000"/>
              </a:buClr>
              <a:buSzPts val="6400"/>
              <a:buNone/>
              <a:defRPr sz="6400">
                <a:solidFill>
                  <a:srgbClr val="000000"/>
                </a:solidFill>
              </a:defRPr>
            </a:lvl7pPr>
            <a:lvl8pPr lvl="7" algn="ctr">
              <a:lnSpc>
                <a:spcPct val="100000"/>
              </a:lnSpc>
              <a:spcBef>
                <a:spcPts val="0"/>
              </a:spcBef>
              <a:spcAft>
                <a:spcPts val="0"/>
              </a:spcAft>
              <a:buClr>
                <a:srgbClr val="000000"/>
              </a:buClr>
              <a:buSzPts val="6400"/>
              <a:buNone/>
              <a:defRPr sz="6400">
                <a:solidFill>
                  <a:srgbClr val="000000"/>
                </a:solidFill>
              </a:defRPr>
            </a:lvl8pPr>
            <a:lvl9pPr lvl="8" algn="ctr">
              <a:lnSpc>
                <a:spcPct val="100000"/>
              </a:lnSpc>
              <a:spcBef>
                <a:spcPts val="0"/>
              </a:spcBef>
              <a:spcAft>
                <a:spcPts val="0"/>
              </a:spcAft>
              <a:buClr>
                <a:srgbClr val="000000"/>
              </a:buClr>
              <a:buSzPts val="6400"/>
              <a:buNone/>
              <a:defRPr sz="6400">
                <a:solidFill>
                  <a:srgbClr val="000000"/>
                </a:solidFill>
              </a:defRPr>
            </a:lvl9pPr>
          </a:lstStyle>
          <a:p>
            <a:endParaRPr/>
          </a:p>
        </p:txBody>
      </p:sp>
      <p:sp>
        <p:nvSpPr>
          <p:cNvPr id="286" name="Google Shape;286;p6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7"/>
        <p:cNvGrpSpPr/>
        <p:nvPr/>
      </p:nvGrpSpPr>
      <p:grpSpPr>
        <a:xfrm>
          <a:off x="0" y="0"/>
          <a:ext cx="0" cy="0"/>
          <a:chOff x="0" y="0"/>
          <a:chExt cx="0" cy="0"/>
        </a:xfrm>
      </p:grpSpPr>
      <p:sp>
        <p:nvSpPr>
          <p:cNvPr id="288" name="Google Shape;288;p66"/>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00000"/>
              </a:buClr>
              <a:buSzPts val="5600"/>
              <a:buNone/>
              <a:defRPr sz="5600">
                <a:solidFill>
                  <a:srgbClr val="000000"/>
                </a:solidFill>
              </a:defRPr>
            </a:lvl1pPr>
            <a:lvl2pPr lvl="1" algn="ctr">
              <a:lnSpc>
                <a:spcPct val="100000"/>
              </a:lnSpc>
              <a:spcBef>
                <a:spcPts val="0"/>
              </a:spcBef>
              <a:spcAft>
                <a:spcPts val="0"/>
              </a:spcAft>
              <a:buClr>
                <a:srgbClr val="000000"/>
              </a:buClr>
              <a:buSzPts val="5600"/>
              <a:buNone/>
              <a:defRPr sz="5600">
                <a:solidFill>
                  <a:srgbClr val="000000"/>
                </a:solidFill>
              </a:defRPr>
            </a:lvl2pPr>
            <a:lvl3pPr lvl="2" algn="ctr">
              <a:lnSpc>
                <a:spcPct val="100000"/>
              </a:lnSpc>
              <a:spcBef>
                <a:spcPts val="0"/>
              </a:spcBef>
              <a:spcAft>
                <a:spcPts val="0"/>
              </a:spcAft>
              <a:buClr>
                <a:srgbClr val="000000"/>
              </a:buClr>
              <a:buSzPts val="5600"/>
              <a:buNone/>
              <a:defRPr sz="5600">
                <a:solidFill>
                  <a:srgbClr val="000000"/>
                </a:solidFill>
              </a:defRPr>
            </a:lvl3pPr>
            <a:lvl4pPr lvl="3" algn="ctr">
              <a:lnSpc>
                <a:spcPct val="100000"/>
              </a:lnSpc>
              <a:spcBef>
                <a:spcPts val="0"/>
              </a:spcBef>
              <a:spcAft>
                <a:spcPts val="0"/>
              </a:spcAft>
              <a:buClr>
                <a:srgbClr val="000000"/>
              </a:buClr>
              <a:buSzPts val="5600"/>
              <a:buNone/>
              <a:defRPr sz="5600">
                <a:solidFill>
                  <a:srgbClr val="000000"/>
                </a:solidFill>
              </a:defRPr>
            </a:lvl4pPr>
            <a:lvl5pPr lvl="4" algn="ctr">
              <a:lnSpc>
                <a:spcPct val="100000"/>
              </a:lnSpc>
              <a:spcBef>
                <a:spcPts val="0"/>
              </a:spcBef>
              <a:spcAft>
                <a:spcPts val="0"/>
              </a:spcAft>
              <a:buClr>
                <a:srgbClr val="000000"/>
              </a:buClr>
              <a:buSzPts val="5600"/>
              <a:buNone/>
              <a:defRPr sz="5600">
                <a:solidFill>
                  <a:srgbClr val="000000"/>
                </a:solidFill>
              </a:defRPr>
            </a:lvl5pPr>
            <a:lvl6pPr lvl="5" algn="ctr">
              <a:lnSpc>
                <a:spcPct val="100000"/>
              </a:lnSpc>
              <a:spcBef>
                <a:spcPts val="0"/>
              </a:spcBef>
              <a:spcAft>
                <a:spcPts val="0"/>
              </a:spcAft>
              <a:buClr>
                <a:srgbClr val="000000"/>
              </a:buClr>
              <a:buSzPts val="5600"/>
              <a:buNone/>
              <a:defRPr sz="5600">
                <a:solidFill>
                  <a:srgbClr val="000000"/>
                </a:solidFill>
              </a:defRPr>
            </a:lvl6pPr>
            <a:lvl7pPr lvl="6" algn="ctr">
              <a:lnSpc>
                <a:spcPct val="100000"/>
              </a:lnSpc>
              <a:spcBef>
                <a:spcPts val="0"/>
              </a:spcBef>
              <a:spcAft>
                <a:spcPts val="0"/>
              </a:spcAft>
              <a:buClr>
                <a:srgbClr val="000000"/>
              </a:buClr>
              <a:buSzPts val="5600"/>
              <a:buNone/>
              <a:defRPr sz="5600">
                <a:solidFill>
                  <a:srgbClr val="000000"/>
                </a:solidFill>
              </a:defRPr>
            </a:lvl7pPr>
            <a:lvl8pPr lvl="7" algn="ctr">
              <a:lnSpc>
                <a:spcPct val="100000"/>
              </a:lnSpc>
              <a:spcBef>
                <a:spcPts val="0"/>
              </a:spcBef>
              <a:spcAft>
                <a:spcPts val="0"/>
              </a:spcAft>
              <a:buClr>
                <a:srgbClr val="000000"/>
              </a:buClr>
              <a:buSzPts val="5600"/>
              <a:buNone/>
              <a:defRPr sz="5600">
                <a:solidFill>
                  <a:srgbClr val="000000"/>
                </a:solidFill>
              </a:defRPr>
            </a:lvl8pPr>
            <a:lvl9pPr lvl="8" algn="ctr">
              <a:lnSpc>
                <a:spcPct val="100000"/>
              </a:lnSpc>
              <a:spcBef>
                <a:spcPts val="0"/>
              </a:spcBef>
              <a:spcAft>
                <a:spcPts val="0"/>
              </a:spcAft>
              <a:buClr>
                <a:srgbClr val="000000"/>
              </a:buClr>
              <a:buSzPts val="5600"/>
              <a:buNone/>
              <a:defRPr sz="5600">
                <a:solidFill>
                  <a:srgbClr val="000000"/>
                </a:solidFill>
              </a:defRPr>
            </a:lvl9pPr>
          </a:lstStyle>
          <a:p>
            <a:endParaRPr/>
          </a:p>
        </p:txBody>
      </p:sp>
      <p:sp>
        <p:nvSpPr>
          <p:cNvPr id="289" name="Google Shape;289;p66"/>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90" name="Google Shape;290;p66"/>
          <p:cNvSpPr txBox="1">
            <a:spLocks noGrp="1"/>
          </p:cNvSpPr>
          <p:nvPr>
            <p:ph type="body" idx="2"/>
          </p:nvPr>
        </p:nvSpPr>
        <p:spPr>
          <a:xfrm>
            <a:off x="6586000" y="1314567"/>
            <a:ext cx="5115900" cy="55437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2100"/>
              </a:spcBef>
              <a:spcAft>
                <a:spcPts val="0"/>
              </a:spcAft>
              <a:buSzPts val="24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91" name="Google Shape;291;p6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67"/>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vl2pPr marL="914400" lvl="1" indent="-381000" algn="l">
              <a:lnSpc>
                <a:spcPct val="115000"/>
              </a:lnSpc>
              <a:spcBef>
                <a:spcPts val="2100"/>
              </a:spcBef>
              <a:spcAft>
                <a:spcPts val="0"/>
              </a:spcAft>
              <a:buSzPts val="24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94" name="Google Shape;294;p6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5"/>
        <p:cNvGrpSpPr/>
        <p:nvPr/>
      </p:nvGrpSpPr>
      <p:grpSpPr>
        <a:xfrm>
          <a:off x="0" y="0"/>
          <a:ext cx="0" cy="0"/>
          <a:chOff x="0" y="0"/>
          <a:chExt cx="0" cy="0"/>
        </a:xfrm>
      </p:grpSpPr>
      <p:sp>
        <p:nvSpPr>
          <p:cNvPr id="296" name="Google Shape;296;p68"/>
          <p:cNvSpPr txBox="1">
            <a:spLocks noGrp="1"/>
          </p:cNvSpPr>
          <p:nvPr>
            <p:ph type="title"/>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rgbClr val="000000"/>
              </a:buClr>
              <a:buSzPts val="16000"/>
              <a:buNone/>
              <a:defRPr sz="16000">
                <a:solidFill>
                  <a:srgbClr val="000000"/>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297" name="Google Shape;297;p68"/>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81000" algn="ctr">
              <a:lnSpc>
                <a:spcPct val="115000"/>
              </a:lnSpc>
              <a:spcBef>
                <a:spcPts val="2100"/>
              </a:spcBef>
              <a:spcAft>
                <a:spcPts val="0"/>
              </a:spcAft>
              <a:buSzPts val="24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298" name="Google Shape;298;p6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9"/>
        <p:cNvGrpSpPr/>
        <p:nvPr/>
      </p:nvGrpSpPr>
      <p:grpSpPr>
        <a:xfrm>
          <a:off x="0" y="0"/>
          <a:ext cx="0" cy="0"/>
          <a:chOff x="0" y="0"/>
          <a:chExt cx="0" cy="0"/>
        </a:xfrm>
      </p:grpSpPr>
      <p:sp>
        <p:nvSpPr>
          <p:cNvPr id="300" name="Google Shape;300;p6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01" name="Google Shape;301;p69"/>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2" name="Google Shape;302;p6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03" name="Google Shape;303;p6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04" name="Google Shape;304;p6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305"/>
        <p:cNvGrpSpPr/>
        <p:nvPr/>
      </p:nvGrpSpPr>
      <p:grpSpPr>
        <a:xfrm>
          <a:off x="0" y="0"/>
          <a:ext cx="0" cy="0"/>
          <a:chOff x="0" y="0"/>
          <a:chExt cx="0" cy="0"/>
        </a:xfrm>
      </p:grpSpPr>
      <p:sp>
        <p:nvSpPr>
          <p:cNvPr id="306" name="Google Shape;306;p70"/>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07" name="Google Shape;307;p70"/>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8" name="Google Shape;308;p7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309"/>
        <p:cNvGrpSpPr/>
        <p:nvPr/>
      </p:nvGrpSpPr>
      <p:grpSpPr>
        <a:xfrm>
          <a:off x="0" y="0"/>
          <a:ext cx="0" cy="0"/>
          <a:chOff x="0" y="0"/>
          <a:chExt cx="0" cy="0"/>
        </a:xfrm>
      </p:grpSpPr>
      <p:sp>
        <p:nvSpPr>
          <p:cNvPr id="310" name="Google Shape;310;p7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11" name="Google Shape;311;p7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2" name="Google Shape;312;p7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313"/>
        <p:cNvGrpSpPr/>
        <p:nvPr/>
      </p:nvGrpSpPr>
      <p:grpSpPr>
        <a:xfrm>
          <a:off x="0" y="0"/>
          <a:ext cx="0" cy="0"/>
          <a:chOff x="0" y="0"/>
          <a:chExt cx="0" cy="0"/>
        </a:xfrm>
      </p:grpSpPr>
      <p:sp>
        <p:nvSpPr>
          <p:cNvPr id="314" name="Google Shape;314;p7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15" name="Google Shape;315;p7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 name="Google Shape;316;p72"/>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g25c064fef59_2_39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5" name="Google Shape;35;g25c064fef59_2_397"/>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6" name="Google Shape;36;g25c064fef59_2_397"/>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7" name="Google Shape;37;g25c064fef59_2_3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g25c064fef59_2_4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0" name="Google Shape;40;g25c064fef59_2_40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g25c064fef59_2_405"/>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3" name="Google Shape;43;g25c064fef59_2_405"/>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44" name="Google Shape;44;g25c064fef59_2_40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1.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25c064fef59_2_3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g25c064fef59_2_36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 name="Google Shape;8;g25c064fef59_2_3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1"/>
        <p:cNvGrpSpPr/>
        <p:nvPr/>
      </p:nvGrpSpPr>
      <p:grpSpPr>
        <a:xfrm>
          <a:off x="0" y="0"/>
          <a:ext cx="0" cy="0"/>
          <a:chOff x="0" y="0"/>
          <a:chExt cx="0" cy="0"/>
        </a:xfrm>
      </p:grpSpPr>
      <p:pic>
        <p:nvPicPr>
          <p:cNvPr id="62" name="Google Shape;62;g25c064fef59_2_425"/>
          <p:cNvPicPr preferRelativeResize="0"/>
          <p:nvPr/>
        </p:nvPicPr>
        <p:blipFill rotWithShape="1">
          <a:blip r:embed="rId19">
            <a:alphaModFix/>
          </a:blip>
          <a:srcRect/>
          <a:stretch/>
        </p:blipFill>
        <p:spPr>
          <a:xfrm>
            <a:off x="0" y="0"/>
            <a:ext cx="12192000" cy="6858000"/>
          </a:xfrm>
          <a:prstGeom prst="rect">
            <a:avLst/>
          </a:prstGeom>
          <a:noFill/>
          <a:ln>
            <a:noFill/>
          </a:ln>
        </p:spPr>
      </p:pic>
      <p:sp>
        <p:nvSpPr>
          <p:cNvPr id="63" name="Google Shape;63;g25c064fef59_2_425"/>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1pPr>
            <a:lvl2pPr marR="0" lvl="1"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2pPr>
            <a:lvl3pPr marR="0" lvl="2"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3pPr>
            <a:lvl4pPr marR="0" lvl="3"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4pPr>
            <a:lvl5pPr marR="0" lvl="4"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5pPr>
            <a:lvl6pPr marR="0" lvl="5"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6pPr>
            <a:lvl7pPr marR="0" lvl="6"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7pPr>
            <a:lvl8pPr marR="0" lvl="7"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8pPr>
            <a:lvl9pPr marR="0" lvl="8"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9pPr>
          </a:lstStyle>
          <a:p>
            <a:endParaRPr/>
          </a:p>
        </p:txBody>
      </p:sp>
      <p:sp>
        <p:nvSpPr>
          <p:cNvPr id="64" name="Google Shape;64;g25c064fef59_2_4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rgbClr val="000000"/>
              </a:buClr>
              <a:buSzPts val="2400"/>
              <a:buFont typeface="Calibri"/>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15000"/>
              </a:lnSpc>
              <a:spcBef>
                <a:spcPts val="2100"/>
              </a:spcBef>
              <a:spcAft>
                <a:spcPts val="0"/>
              </a:spcAft>
              <a:buClr>
                <a:srgbClr val="000000"/>
              </a:buClr>
              <a:buSzPts val="2400"/>
              <a:buFont typeface="Calibri"/>
              <a:buChar char="○"/>
              <a:defRPr sz="2400" b="0" i="0" u="none" strike="noStrike" cap="none">
                <a:solidFill>
                  <a:srgbClr val="000000"/>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endParaRPr/>
          </a:p>
        </p:txBody>
      </p:sp>
      <p:sp>
        <p:nvSpPr>
          <p:cNvPr id="65" name="Google Shape;65;g25c064fef59_2_425"/>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alpha val="62745"/>
          </a:srgbClr>
        </a:solidFill>
        <a:effectLst/>
      </p:bgPr>
    </p:bg>
    <p:spTree>
      <p:nvGrpSpPr>
        <p:cNvPr id="1" name="Shape 140"/>
        <p:cNvGrpSpPr/>
        <p:nvPr/>
      </p:nvGrpSpPr>
      <p:grpSpPr>
        <a:xfrm>
          <a:off x="0" y="0"/>
          <a:ext cx="0" cy="0"/>
          <a:chOff x="0" y="0"/>
          <a:chExt cx="0" cy="0"/>
        </a:xfrm>
      </p:grpSpPr>
      <p:pic>
        <p:nvPicPr>
          <p:cNvPr id="141" name="Google Shape;141;p34"/>
          <p:cNvPicPr preferRelativeResize="0"/>
          <p:nvPr/>
        </p:nvPicPr>
        <p:blipFill rotWithShape="1">
          <a:blip r:embed="rId22">
            <a:alphaModFix/>
          </a:blip>
          <a:srcRect/>
          <a:stretch/>
        </p:blipFill>
        <p:spPr>
          <a:xfrm>
            <a:off x="0" y="0"/>
            <a:ext cx="12192000" cy="6858000"/>
          </a:xfrm>
          <a:prstGeom prst="rect">
            <a:avLst/>
          </a:prstGeom>
          <a:noFill/>
          <a:ln>
            <a:noFill/>
          </a:ln>
        </p:spPr>
      </p:pic>
      <p:sp>
        <p:nvSpPr>
          <p:cNvPr id="142" name="Google Shape;142;p34"/>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1pPr>
            <a:lvl2pPr marR="0" lvl="1"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2pPr>
            <a:lvl3pPr marR="0" lvl="2"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3pPr>
            <a:lvl4pPr marR="0" lvl="3"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4pPr>
            <a:lvl5pPr marR="0" lvl="4"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5pPr>
            <a:lvl6pPr marR="0" lvl="5"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6pPr>
            <a:lvl7pPr marR="0" lvl="6"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7pPr>
            <a:lvl8pPr marR="0" lvl="7"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8pPr>
            <a:lvl9pPr marR="0" lvl="8"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9pPr>
          </a:lstStyle>
          <a:p>
            <a:endParaRPr/>
          </a:p>
        </p:txBody>
      </p:sp>
      <p:sp>
        <p:nvSpPr>
          <p:cNvPr id="143" name="Google Shape;143;p3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rgbClr val="000000"/>
              </a:buClr>
              <a:buSzPts val="2400"/>
              <a:buFont typeface="Calibri"/>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15000"/>
              </a:lnSpc>
              <a:spcBef>
                <a:spcPts val="2100"/>
              </a:spcBef>
              <a:spcAft>
                <a:spcPts val="0"/>
              </a:spcAft>
              <a:buClr>
                <a:srgbClr val="000000"/>
              </a:buClr>
              <a:buSzPts val="2400"/>
              <a:buFont typeface="Calibri"/>
              <a:buChar char="○"/>
              <a:defRPr sz="2400" b="0" i="0" u="none" strike="noStrike" cap="none">
                <a:solidFill>
                  <a:srgbClr val="000000"/>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endParaRPr/>
          </a:p>
        </p:txBody>
      </p:sp>
      <p:sp>
        <p:nvSpPr>
          <p:cNvPr id="144" name="Google Shape;144;p34"/>
          <p:cNvSpPr txBox="1">
            <a:spLocks noGrp="1"/>
          </p:cNvSpPr>
          <p:nvPr>
            <p:ph type="sldNum" idx="12"/>
          </p:nvPr>
        </p:nvSpPr>
        <p:spPr>
          <a:xfrm>
            <a:off x="11296610" y="59890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pic>
        <p:nvPicPr>
          <p:cNvPr id="239" name="Google Shape;239;p38"/>
          <p:cNvPicPr preferRelativeResize="0"/>
          <p:nvPr/>
        </p:nvPicPr>
        <p:blipFill rotWithShape="1">
          <a:blip r:embed="rId20">
            <a:alphaModFix/>
          </a:blip>
          <a:srcRect/>
          <a:stretch/>
        </p:blipFill>
        <p:spPr>
          <a:xfrm>
            <a:off x="0" y="0"/>
            <a:ext cx="12192000" cy="6858000"/>
          </a:xfrm>
          <a:prstGeom prst="rect">
            <a:avLst/>
          </a:prstGeom>
          <a:noFill/>
          <a:ln>
            <a:noFill/>
          </a:ln>
        </p:spPr>
      </p:pic>
      <p:sp>
        <p:nvSpPr>
          <p:cNvPr id="240" name="Google Shape;240;p38"/>
          <p:cNvSpPr txBox="1">
            <a:spLocks noGrp="1"/>
          </p:cNvSpPr>
          <p:nvPr>
            <p:ph type="title"/>
          </p:nvPr>
        </p:nvSpPr>
        <p:spPr>
          <a:xfrm>
            <a:off x="2042700" y="0"/>
            <a:ext cx="10149600" cy="11532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1pPr>
            <a:lvl2pPr marR="0" lvl="1"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2pPr>
            <a:lvl3pPr marR="0" lvl="2"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3pPr>
            <a:lvl4pPr marR="0" lvl="3"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4pPr>
            <a:lvl5pPr marR="0" lvl="4"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5pPr>
            <a:lvl6pPr marR="0" lvl="5"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6pPr>
            <a:lvl7pPr marR="0" lvl="6"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7pPr>
            <a:lvl8pPr marR="0" lvl="7"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8pPr>
            <a:lvl9pPr marR="0" lvl="8" algn="l" rtl="0">
              <a:lnSpc>
                <a:spcPct val="100000"/>
              </a:lnSpc>
              <a:spcBef>
                <a:spcPts val="0"/>
              </a:spcBef>
              <a:spcAft>
                <a:spcPts val="0"/>
              </a:spcAft>
              <a:buClr>
                <a:srgbClr val="FFF2CC"/>
              </a:buClr>
              <a:buSzPts val="3700"/>
              <a:buFont typeface="Calibri"/>
              <a:buNone/>
              <a:defRPr sz="3700" b="1" i="0" u="none" strike="noStrike" cap="none">
                <a:solidFill>
                  <a:srgbClr val="FFF2CC"/>
                </a:solidFill>
                <a:latin typeface="Calibri"/>
                <a:ea typeface="Calibri"/>
                <a:cs typeface="Calibri"/>
                <a:sym typeface="Calibri"/>
              </a:defRPr>
            </a:lvl9pPr>
          </a:lstStyle>
          <a:p>
            <a:endParaRPr/>
          </a:p>
        </p:txBody>
      </p:sp>
      <p:sp>
        <p:nvSpPr>
          <p:cNvPr id="241" name="Google Shape;241;p3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rgbClr val="000000"/>
              </a:buClr>
              <a:buSzPts val="2400"/>
              <a:buFont typeface="Calibri"/>
              <a:buChar char="●"/>
              <a:defRPr sz="2400" b="0" i="0" u="none" strike="noStrike" cap="none">
                <a:solidFill>
                  <a:srgbClr val="000000"/>
                </a:solidFill>
                <a:latin typeface="Calibri"/>
                <a:ea typeface="Calibri"/>
                <a:cs typeface="Calibri"/>
                <a:sym typeface="Calibri"/>
              </a:defRPr>
            </a:lvl1pPr>
            <a:lvl2pPr marL="914400" marR="0" lvl="1" indent="-381000" algn="l" rtl="0">
              <a:lnSpc>
                <a:spcPct val="115000"/>
              </a:lnSpc>
              <a:spcBef>
                <a:spcPts val="2100"/>
              </a:spcBef>
              <a:spcAft>
                <a:spcPts val="0"/>
              </a:spcAft>
              <a:buClr>
                <a:srgbClr val="000000"/>
              </a:buClr>
              <a:buSzPts val="2400"/>
              <a:buFont typeface="Calibri"/>
              <a:buChar char="○"/>
              <a:defRPr sz="2400" b="0" i="0" u="none" strike="noStrike" cap="none">
                <a:solidFill>
                  <a:srgbClr val="000000"/>
                </a:solidFill>
                <a:latin typeface="Calibri"/>
                <a:ea typeface="Calibri"/>
                <a:cs typeface="Calibri"/>
                <a:sym typeface="Calibri"/>
              </a:defRPr>
            </a:lvl2pPr>
            <a:lvl3pPr marL="1371600" marR="0" lvl="2"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3pPr>
            <a:lvl4pPr marL="1828800" marR="0" lvl="3"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4pPr>
            <a:lvl5pPr marL="2286000" marR="0" lvl="4"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5pPr>
            <a:lvl6pPr marL="2743200" marR="0" lvl="5"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6pPr>
            <a:lvl7pPr marL="3200400" marR="0" lvl="6"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7pPr>
            <a:lvl8pPr marL="3657600" marR="0" lvl="7" indent="-349250" algn="l" rtl="0">
              <a:lnSpc>
                <a:spcPct val="115000"/>
              </a:lnSpc>
              <a:spcBef>
                <a:spcPts val="2100"/>
              </a:spcBef>
              <a:spcAft>
                <a:spcPts val="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8pPr>
            <a:lvl9pPr marL="4114800" marR="0" lvl="8" indent="-349250" algn="l" rtl="0">
              <a:lnSpc>
                <a:spcPct val="115000"/>
              </a:lnSpc>
              <a:spcBef>
                <a:spcPts val="2100"/>
              </a:spcBef>
              <a:spcAft>
                <a:spcPts val="2100"/>
              </a:spcAft>
              <a:buClr>
                <a:schemeClr val="dk2"/>
              </a:buClr>
              <a:buSzPts val="1900"/>
              <a:buFont typeface="Calibri"/>
              <a:buChar char="■"/>
              <a:defRPr sz="1900" b="0" i="0" u="none" strike="noStrike" cap="none">
                <a:solidFill>
                  <a:schemeClr val="dk2"/>
                </a:solidFill>
                <a:latin typeface="Calibri"/>
                <a:ea typeface="Calibri"/>
                <a:cs typeface="Calibri"/>
                <a:sym typeface="Calibri"/>
              </a:defRPr>
            </a:lvl9pPr>
          </a:lstStyle>
          <a:p>
            <a:endParaRPr/>
          </a:p>
        </p:txBody>
      </p:sp>
      <p:sp>
        <p:nvSpPr>
          <p:cNvPr id="242" name="Google Shape;242;p38"/>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hyperlink" Target="mailto:Delores.knipp@colorado.edu" TargetMode="External"/><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hyperlink" Target="mailto:dickinson.tamara@yahoo.com" TargetMode="External"/><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hyperlink" Target="mailto:Delores.knipp@colorado.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hyperlink" Target="http://www.weather.gov/swag"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0"/>
        <p:cNvGrpSpPr/>
        <p:nvPr/>
      </p:nvGrpSpPr>
      <p:grpSpPr>
        <a:xfrm>
          <a:off x="0" y="0"/>
          <a:ext cx="0" cy="0"/>
          <a:chOff x="0" y="0"/>
          <a:chExt cx="0" cy="0"/>
        </a:xfrm>
      </p:grpSpPr>
      <p:pic>
        <p:nvPicPr>
          <p:cNvPr id="321" name="Google Shape;321;g25c064fef59_2_336"/>
          <p:cNvPicPr preferRelativeResize="0"/>
          <p:nvPr/>
        </p:nvPicPr>
        <p:blipFill rotWithShape="1">
          <a:blip r:embed="rId3">
            <a:alphaModFix/>
          </a:blip>
          <a:srcRect t="16847" b="-5798"/>
          <a:stretch/>
        </p:blipFill>
        <p:spPr>
          <a:xfrm>
            <a:off x="1629625" y="0"/>
            <a:ext cx="8575376" cy="7300685"/>
          </a:xfrm>
          <a:prstGeom prst="rect">
            <a:avLst/>
          </a:prstGeom>
          <a:noFill/>
          <a:ln>
            <a:noFill/>
          </a:ln>
        </p:spPr>
      </p:pic>
      <p:sp>
        <p:nvSpPr>
          <p:cNvPr id="322" name="Google Shape;322;g25c064fef59_2_336"/>
          <p:cNvSpPr txBox="1"/>
          <p:nvPr/>
        </p:nvSpPr>
        <p:spPr>
          <a:xfrm>
            <a:off x="838200" y="474365"/>
            <a:ext cx="10515600" cy="6372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700"/>
              <a:buFont typeface="Arial"/>
              <a:buNone/>
            </a:pPr>
            <a:r>
              <a:rPr lang="en-US" sz="4700" b="1" i="0" u="none" strike="noStrike" cap="none">
                <a:solidFill>
                  <a:srgbClr val="FFFFFF"/>
                </a:solidFill>
                <a:latin typeface="Calibri"/>
                <a:ea typeface="Calibri"/>
                <a:cs typeface="Calibri"/>
                <a:sym typeface="Calibri"/>
              </a:rPr>
              <a:t>Update on the </a:t>
            </a:r>
            <a:endParaRPr sz="47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5700"/>
              <a:buFont typeface="Arial"/>
              <a:buNone/>
            </a:pPr>
            <a:r>
              <a:rPr lang="en-US" sz="4700" b="1" i="0" u="none" strike="noStrike" cap="none">
                <a:solidFill>
                  <a:srgbClr val="FFFFFF"/>
                </a:solidFill>
                <a:latin typeface="Calibri"/>
                <a:ea typeface="Calibri"/>
                <a:cs typeface="Calibri"/>
                <a:sym typeface="Calibri"/>
              </a:rPr>
              <a:t>Space Weather Advisory Group (SWAG)</a:t>
            </a:r>
            <a:endParaRPr sz="47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5700"/>
              <a:buFont typeface="Arial"/>
              <a:buNone/>
            </a:pPr>
            <a:endParaRPr sz="44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5700"/>
              <a:buFont typeface="Arial"/>
              <a:buNone/>
            </a:pPr>
            <a:r>
              <a:rPr lang="en-US" sz="3200" b="1">
                <a:solidFill>
                  <a:srgbClr val="FFFFFF"/>
                </a:solidFill>
                <a:latin typeface="Calibri"/>
                <a:ea typeface="Calibri"/>
                <a:cs typeface="Calibri"/>
                <a:sym typeface="Calibri"/>
              </a:rPr>
              <a:t>Space Weather Prediction Testbed 2023 </a:t>
            </a:r>
            <a:endParaRPr sz="32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5700"/>
              <a:buFont typeface="Arial"/>
              <a:buNone/>
            </a:pPr>
            <a:r>
              <a:rPr lang="en-US" sz="3200" b="1">
                <a:solidFill>
                  <a:srgbClr val="FFFFFF"/>
                </a:solidFill>
                <a:latin typeface="Calibri"/>
                <a:ea typeface="Calibri"/>
                <a:cs typeface="Calibri"/>
                <a:sym typeface="Calibri"/>
              </a:rPr>
              <a:t>Satelite Exercise and Experiment</a:t>
            </a:r>
            <a:r>
              <a:rPr lang="en-US" sz="3200" b="1" i="0" u="none" strike="noStrike" cap="none">
                <a:solidFill>
                  <a:srgbClr val="FFFFFF"/>
                </a:solidFill>
                <a:latin typeface="Calibri"/>
                <a:ea typeface="Calibri"/>
                <a:cs typeface="Calibri"/>
                <a:sym typeface="Calibri"/>
              </a:rPr>
              <a:t> </a:t>
            </a:r>
            <a:endParaRPr sz="32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5700"/>
              <a:buFont typeface="Arial"/>
              <a:buNone/>
            </a:pPr>
            <a:r>
              <a:rPr lang="en-US" sz="3200" b="1">
                <a:solidFill>
                  <a:srgbClr val="FFFFFF"/>
                </a:solidFill>
                <a:latin typeface="Calibri"/>
                <a:ea typeface="Calibri"/>
                <a:cs typeface="Calibri"/>
                <a:sym typeface="Calibri"/>
              </a:rPr>
              <a:t>October </a:t>
            </a:r>
            <a:r>
              <a:rPr lang="en-US" sz="3200" b="1" i="0" u="none" strike="noStrike" cap="none">
                <a:solidFill>
                  <a:srgbClr val="FFFFFF"/>
                </a:solidFill>
                <a:latin typeface="Calibri"/>
                <a:ea typeface="Calibri"/>
                <a:cs typeface="Calibri"/>
                <a:sym typeface="Calibri"/>
              </a:rPr>
              <a:t> </a:t>
            </a:r>
            <a:r>
              <a:rPr lang="en-US" sz="3200" b="1">
                <a:solidFill>
                  <a:srgbClr val="FFFFFF"/>
                </a:solidFill>
                <a:latin typeface="Calibri"/>
                <a:ea typeface="Calibri"/>
                <a:cs typeface="Calibri"/>
                <a:sym typeface="Calibri"/>
              </a:rPr>
              <a:t>2</a:t>
            </a:r>
            <a:r>
              <a:rPr lang="en-US" sz="3200" b="1" i="0" u="none" strike="noStrike" cap="none">
                <a:solidFill>
                  <a:srgbClr val="FFFFFF"/>
                </a:solidFill>
                <a:latin typeface="Calibri"/>
                <a:ea typeface="Calibri"/>
                <a:cs typeface="Calibri"/>
                <a:sym typeface="Calibri"/>
              </a:rPr>
              <a:t>5, 2023</a:t>
            </a:r>
            <a:endParaRPr sz="32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a:solidFill>
                  <a:srgbClr val="FFFFFF"/>
                </a:solidFill>
                <a:latin typeface="Calibri"/>
                <a:ea typeface="Calibri"/>
                <a:cs typeface="Calibri"/>
                <a:sym typeface="Calibri"/>
              </a:rPr>
              <a:t>Dr. Tamara Dickinson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a:solidFill>
                  <a:srgbClr val="FFFFFF"/>
                </a:solidFill>
                <a:latin typeface="Calibri"/>
                <a:ea typeface="Calibri"/>
                <a:cs typeface="Calibri"/>
                <a:sym typeface="Calibri"/>
              </a:rPr>
              <a:t>SWAG Chair</a:t>
            </a:r>
            <a:endParaRPr sz="28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a:solidFill>
                  <a:srgbClr val="FFFFFF"/>
                </a:solidFill>
                <a:latin typeface="Calibri"/>
                <a:ea typeface="Calibri"/>
                <a:cs typeface="Calibri"/>
                <a:sym typeface="Calibri"/>
              </a:rPr>
              <a:t>President, Science Matters Consulting, LLC. </a:t>
            </a:r>
            <a:endParaRPr sz="28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8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*All opinions are my own and not those of SWAG*</a:t>
            </a:r>
            <a:endParaRPr sz="24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0"/>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p>
            <a:pPr marL="457200" lvl="0" indent="-228600" algn="l" rtl="0">
              <a:lnSpc>
                <a:spcPct val="107916"/>
              </a:lnSpc>
              <a:spcBef>
                <a:spcPts val="0"/>
              </a:spcBef>
              <a:spcAft>
                <a:spcPts val="0"/>
              </a:spcAft>
              <a:buClr>
                <a:schemeClr val="dk1"/>
              </a:buClr>
              <a:buSzPts val="2600"/>
              <a:buNone/>
            </a:pPr>
            <a:endParaRPr sz="2600">
              <a:solidFill>
                <a:schemeClr val="dk1"/>
              </a:solidFill>
            </a:endParaRPr>
          </a:p>
          <a:p>
            <a:pPr marL="457200" lvl="0" indent="-228600" algn="l" rtl="0">
              <a:lnSpc>
                <a:spcPct val="107916"/>
              </a:lnSpc>
              <a:spcBef>
                <a:spcPts val="0"/>
              </a:spcBef>
              <a:spcAft>
                <a:spcPts val="0"/>
              </a:spcAft>
              <a:buClr>
                <a:schemeClr val="dk1"/>
              </a:buClr>
              <a:buSzPts val="2600"/>
              <a:buNone/>
            </a:pPr>
            <a:endParaRPr sz="1200">
              <a:solidFill>
                <a:schemeClr val="dk1"/>
              </a:solidFill>
            </a:endParaRPr>
          </a:p>
        </p:txBody>
      </p:sp>
      <p:sp>
        <p:nvSpPr>
          <p:cNvPr id="427" name="Google Shape;427;p10"/>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10</a:t>
            </a:fld>
            <a:endParaRPr/>
          </a:p>
        </p:txBody>
      </p:sp>
      <p:sp>
        <p:nvSpPr>
          <p:cNvPr id="428" name="Google Shape;428;p10"/>
          <p:cNvSpPr txBox="1"/>
          <p:nvPr/>
        </p:nvSpPr>
        <p:spPr>
          <a:xfrm>
            <a:off x="2176995" y="152367"/>
            <a:ext cx="9847768" cy="8928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FFF2CC"/>
                </a:solidFill>
                <a:latin typeface="Calibri"/>
                <a:ea typeface="Calibri"/>
                <a:cs typeface="Calibri"/>
                <a:sym typeface="Calibri"/>
              </a:rPr>
              <a:t>Priority Recommendations</a:t>
            </a:r>
            <a:endParaRPr sz="5200" b="0" i="0" u="none" strike="noStrike" cap="none">
              <a:solidFill>
                <a:srgbClr val="000000"/>
              </a:solidFill>
              <a:latin typeface="Arial"/>
              <a:ea typeface="Arial"/>
              <a:cs typeface="Arial"/>
              <a:sym typeface="Arial"/>
            </a:endParaRPr>
          </a:p>
        </p:txBody>
      </p:sp>
      <p:sp>
        <p:nvSpPr>
          <p:cNvPr id="429" name="Google Shape;429;p10"/>
          <p:cNvSpPr txBox="1"/>
          <p:nvPr/>
        </p:nvSpPr>
        <p:spPr>
          <a:xfrm>
            <a:off x="397375" y="1600201"/>
            <a:ext cx="11794500" cy="5217900"/>
          </a:xfrm>
          <a:prstGeom prst="rect">
            <a:avLst/>
          </a:prstGeom>
          <a:noFill/>
          <a:ln>
            <a:noFill/>
          </a:ln>
        </p:spPr>
        <p:txBody>
          <a:bodyPr spcFirstLastPara="1" wrap="square" lIns="91425" tIns="45700" rIns="91425" bIns="45700" anchor="t" anchorCtr="0">
            <a:spAutoFit/>
          </a:bodyPr>
          <a:lstStyle/>
          <a:p>
            <a:pPr marL="457200" marR="0" lvl="0" indent="-400050" algn="l" rtl="0">
              <a:lnSpc>
                <a:spcPct val="100000"/>
              </a:lnSpc>
              <a:spcBef>
                <a:spcPts val="0"/>
              </a:spcBef>
              <a:spcAft>
                <a:spcPts val="0"/>
              </a:spcAft>
              <a:buClr>
                <a:schemeClr val="dk1"/>
              </a:buClr>
              <a:buSzPts val="2700"/>
              <a:buFont typeface="Calibri"/>
              <a:buAutoNum type="arabicPeriod"/>
            </a:pPr>
            <a:r>
              <a:rPr lang="en-US" sz="2800" b="0" i="0" u="none" strike="noStrike" cap="none" dirty="0">
                <a:solidFill>
                  <a:schemeClr val="dk1"/>
                </a:solidFill>
                <a:latin typeface="Calibri"/>
                <a:ea typeface="Calibri"/>
                <a:cs typeface="Calibri"/>
                <a:sym typeface="Calibri"/>
              </a:rPr>
              <a:t>Fund the Federal Space Weather Enterprise. (R.1.1.)</a:t>
            </a:r>
            <a:endParaRPr sz="1400" b="0" i="0" u="none" strike="noStrike" cap="none" dirty="0">
              <a:solidFill>
                <a:srgbClr val="000000"/>
              </a:solidFill>
              <a:latin typeface="Arial"/>
              <a:ea typeface="Arial"/>
              <a:cs typeface="Arial"/>
              <a:sym typeface="Arial"/>
            </a:endParaRPr>
          </a:p>
          <a:p>
            <a:pPr marL="457200" marR="0" lvl="0" indent="-400050" algn="l" rtl="0">
              <a:lnSpc>
                <a:spcPct val="100000"/>
              </a:lnSpc>
              <a:spcBef>
                <a:spcPts val="600"/>
              </a:spcBef>
              <a:spcAft>
                <a:spcPts val="0"/>
              </a:spcAft>
              <a:buClr>
                <a:schemeClr val="dk1"/>
              </a:buClr>
              <a:buSzPts val="2700"/>
              <a:buFont typeface="Calibri"/>
              <a:buAutoNum type="arabicPeriod"/>
            </a:pPr>
            <a:r>
              <a:rPr lang="en-US" sz="2800" b="0" i="0" u="none" strike="noStrike" cap="none" dirty="0">
                <a:solidFill>
                  <a:schemeClr val="dk1"/>
                </a:solidFill>
                <a:latin typeface="Calibri"/>
                <a:ea typeface="Calibri"/>
                <a:cs typeface="Calibri"/>
                <a:sym typeface="Calibri"/>
              </a:rPr>
              <a:t>Create and fund an applied research program office for space weather within NOAA to coordinate, facilitate, promote, and transition applied research across the national space weather enterprise. (R.2.1.)</a:t>
            </a:r>
            <a:endParaRPr sz="1400" b="0" i="0" u="none" strike="noStrike" cap="none" dirty="0">
              <a:solidFill>
                <a:srgbClr val="000000"/>
              </a:solidFill>
              <a:latin typeface="Arial"/>
              <a:ea typeface="Arial"/>
              <a:cs typeface="Arial"/>
              <a:sym typeface="Arial"/>
            </a:endParaRPr>
          </a:p>
          <a:p>
            <a:pPr marL="457200" marR="0" lvl="0" indent="-400050" algn="l" rtl="0">
              <a:lnSpc>
                <a:spcPct val="100000"/>
              </a:lnSpc>
              <a:spcBef>
                <a:spcPts val="600"/>
              </a:spcBef>
              <a:spcAft>
                <a:spcPts val="0"/>
              </a:spcAft>
              <a:buClr>
                <a:schemeClr val="dk1"/>
              </a:buClr>
              <a:buSzPts val="2700"/>
              <a:buFont typeface="Calibri"/>
              <a:buAutoNum type="arabicPeriod"/>
            </a:pPr>
            <a:r>
              <a:rPr lang="en-US" sz="2800" b="0" i="0" u="none" strike="noStrike" cap="none" dirty="0">
                <a:solidFill>
                  <a:schemeClr val="dk1"/>
                </a:solidFill>
                <a:latin typeface="Calibri"/>
                <a:ea typeface="Calibri"/>
                <a:cs typeface="Calibri"/>
                <a:sym typeface="Calibri"/>
              </a:rPr>
              <a:t>Ensure OSTP staffing and White House led prioritization and coordination across the national space weather enterprise. (R.3.1. and more)</a:t>
            </a:r>
            <a:endParaRPr sz="1400" b="0" i="0" u="none" strike="noStrike" cap="none" dirty="0">
              <a:solidFill>
                <a:srgbClr val="000000"/>
              </a:solidFill>
              <a:latin typeface="Arial"/>
              <a:ea typeface="Arial"/>
              <a:cs typeface="Arial"/>
              <a:sym typeface="Arial"/>
            </a:endParaRPr>
          </a:p>
          <a:p>
            <a:pPr marL="457200" marR="0" lvl="0" indent="-400050" algn="l" rtl="0">
              <a:lnSpc>
                <a:spcPct val="100000"/>
              </a:lnSpc>
              <a:spcBef>
                <a:spcPts val="600"/>
              </a:spcBef>
              <a:spcAft>
                <a:spcPts val="0"/>
              </a:spcAft>
              <a:buClr>
                <a:schemeClr val="dk1"/>
              </a:buClr>
              <a:buSzPts val="2700"/>
              <a:buFont typeface="Calibri"/>
              <a:buAutoNum type="arabicPeriod"/>
            </a:pPr>
            <a:r>
              <a:rPr lang="en-US" sz="2800" b="0" i="0" u="none" strike="noStrike" cap="none" dirty="0">
                <a:solidFill>
                  <a:schemeClr val="dk1"/>
                </a:solidFill>
                <a:latin typeface="Calibri"/>
                <a:ea typeface="Calibri"/>
                <a:cs typeface="Calibri"/>
                <a:sym typeface="Calibri"/>
              </a:rPr>
              <a:t>Protect space weather sensors from spectrum interference. (R.5.1.)</a:t>
            </a:r>
            <a:endParaRPr sz="1400" b="0" i="0" u="none" strike="noStrike" cap="none" dirty="0">
              <a:solidFill>
                <a:srgbClr val="000000"/>
              </a:solidFill>
              <a:latin typeface="Arial"/>
              <a:ea typeface="Arial"/>
              <a:cs typeface="Arial"/>
              <a:sym typeface="Arial"/>
            </a:endParaRPr>
          </a:p>
          <a:p>
            <a:pPr marL="457200" marR="0" lvl="0" indent="-400050" algn="l" rtl="0">
              <a:lnSpc>
                <a:spcPct val="100000"/>
              </a:lnSpc>
              <a:spcBef>
                <a:spcPts val="600"/>
              </a:spcBef>
              <a:spcAft>
                <a:spcPts val="0"/>
              </a:spcAft>
              <a:buClr>
                <a:schemeClr val="dk1"/>
              </a:buClr>
              <a:buSzPts val="2700"/>
              <a:buFont typeface="Calibri"/>
              <a:buAutoNum type="arabicPeriod"/>
            </a:pPr>
            <a:r>
              <a:rPr lang="en-US" sz="2800" b="0" i="0" u="none" strike="noStrike" cap="none" dirty="0">
                <a:solidFill>
                  <a:schemeClr val="dk1"/>
                </a:solidFill>
                <a:latin typeface="Calibri"/>
                <a:ea typeface="Calibri"/>
                <a:cs typeface="Calibri"/>
                <a:sym typeface="Calibri"/>
              </a:rPr>
              <a:t>Provide long-term support for operational ground-based and airborne sensors and networks. (R.6.2.)</a:t>
            </a:r>
            <a:endParaRPr sz="1400" b="0" i="0" u="none" strike="noStrike" cap="none" dirty="0">
              <a:solidFill>
                <a:srgbClr val="000000"/>
              </a:solidFill>
              <a:latin typeface="Arial"/>
              <a:ea typeface="Arial"/>
              <a:cs typeface="Arial"/>
              <a:sym typeface="Arial"/>
            </a:endParaRPr>
          </a:p>
          <a:p>
            <a:pPr marL="457200" marR="0" lvl="0" indent="-400050" algn="l" rtl="0">
              <a:lnSpc>
                <a:spcPct val="100000"/>
              </a:lnSpc>
              <a:spcBef>
                <a:spcPts val="600"/>
              </a:spcBef>
              <a:spcAft>
                <a:spcPts val="0"/>
              </a:spcAft>
              <a:buClr>
                <a:schemeClr val="dk1"/>
              </a:buClr>
              <a:buSzPts val="2700"/>
              <a:buFont typeface="Calibri"/>
              <a:buAutoNum type="arabicPeriod"/>
            </a:pPr>
            <a:r>
              <a:rPr lang="en-US" sz="2800" b="0" i="0" u="none" strike="noStrike" cap="none" dirty="0">
                <a:solidFill>
                  <a:schemeClr val="dk1"/>
                </a:solidFill>
                <a:latin typeface="Calibri"/>
                <a:ea typeface="Calibri"/>
                <a:cs typeface="Calibri"/>
                <a:sym typeface="Calibri"/>
              </a:rPr>
              <a:t>Provide and fund critical operational space weather services beyond near-Earth. (R9.2)</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animEffect transition="in" filter="fade">
                                      <p:cBhvr>
                                        <p:cTn id="7" dur="1000"/>
                                        <p:tgtEl>
                                          <p:spTgt spid="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9">
                                            <p:txEl>
                                              <p:pRg st="1" end="1"/>
                                            </p:txEl>
                                          </p:spTgt>
                                        </p:tgtEl>
                                        <p:attrNameLst>
                                          <p:attrName>style.visibility</p:attrName>
                                        </p:attrNameLst>
                                      </p:cBhvr>
                                      <p:to>
                                        <p:strVal val="visible"/>
                                      </p:to>
                                    </p:set>
                                    <p:animEffect transition="in" filter="fade">
                                      <p:cBhvr>
                                        <p:cTn id="12" dur="1000"/>
                                        <p:tgtEl>
                                          <p:spTgt spid="4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9">
                                            <p:txEl>
                                              <p:pRg st="2" end="2"/>
                                            </p:txEl>
                                          </p:spTgt>
                                        </p:tgtEl>
                                        <p:attrNameLst>
                                          <p:attrName>style.visibility</p:attrName>
                                        </p:attrNameLst>
                                      </p:cBhvr>
                                      <p:to>
                                        <p:strVal val="visible"/>
                                      </p:to>
                                    </p:set>
                                    <p:animEffect transition="in" filter="fade">
                                      <p:cBhvr>
                                        <p:cTn id="17" dur="1000"/>
                                        <p:tgtEl>
                                          <p:spTgt spid="4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
                                            <p:txEl>
                                              <p:pRg st="3" end="3"/>
                                            </p:txEl>
                                          </p:spTgt>
                                        </p:tgtEl>
                                        <p:attrNameLst>
                                          <p:attrName>style.visibility</p:attrName>
                                        </p:attrNameLst>
                                      </p:cBhvr>
                                      <p:to>
                                        <p:strVal val="visible"/>
                                      </p:to>
                                    </p:set>
                                    <p:animEffect transition="in" filter="fade">
                                      <p:cBhvr>
                                        <p:cTn id="22" dur="1000"/>
                                        <p:tgtEl>
                                          <p:spTgt spid="4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9">
                                            <p:txEl>
                                              <p:pRg st="4" end="4"/>
                                            </p:txEl>
                                          </p:spTgt>
                                        </p:tgtEl>
                                        <p:attrNameLst>
                                          <p:attrName>style.visibility</p:attrName>
                                        </p:attrNameLst>
                                      </p:cBhvr>
                                      <p:to>
                                        <p:strVal val="visible"/>
                                      </p:to>
                                    </p:set>
                                    <p:animEffect transition="in" filter="fade">
                                      <p:cBhvr>
                                        <p:cTn id="27" dur="1000"/>
                                        <p:tgtEl>
                                          <p:spTgt spid="4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9">
                                            <p:txEl>
                                              <p:pRg st="5" end="5"/>
                                            </p:txEl>
                                          </p:spTgt>
                                        </p:tgtEl>
                                        <p:attrNameLst>
                                          <p:attrName>style.visibility</p:attrName>
                                        </p:attrNameLst>
                                      </p:cBhvr>
                                      <p:to>
                                        <p:strVal val="visible"/>
                                      </p:to>
                                    </p:set>
                                    <p:animEffect transition="in" filter="fade">
                                      <p:cBhvr>
                                        <p:cTn id="32" dur="1000"/>
                                        <p:tgtEl>
                                          <p:spTgt spid="4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1"/>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p>
            <a:pPr marL="457200" lvl="0" indent="-228600" algn="l" rtl="0">
              <a:lnSpc>
                <a:spcPct val="107916"/>
              </a:lnSpc>
              <a:spcBef>
                <a:spcPts val="0"/>
              </a:spcBef>
              <a:spcAft>
                <a:spcPts val="0"/>
              </a:spcAft>
              <a:buClr>
                <a:schemeClr val="dk1"/>
              </a:buClr>
              <a:buSzPts val="2600"/>
              <a:buNone/>
            </a:pPr>
            <a:endParaRPr sz="2600">
              <a:solidFill>
                <a:schemeClr val="dk1"/>
              </a:solidFill>
            </a:endParaRPr>
          </a:p>
          <a:p>
            <a:pPr marL="457200" lvl="0" indent="-228600" algn="l" rtl="0">
              <a:lnSpc>
                <a:spcPct val="107916"/>
              </a:lnSpc>
              <a:spcBef>
                <a:spcPts val="0"/>
              </a:spcBef>
              <a:spcAft>
                <a:spcPts val="0"/>
              </a:spcAft>
              <a:buClr>
                <a:schemeClr val="dk1"/>
              </a:buClr>
              <a:buSzPts val="2600"/>
              <a:buNone/>
            </a:pPr>
            <a:endParaRPr sz="1200">
              <a:solidFill>
                <a:schemeClr val="dk1"/>
              </a:solidFill>
            </a:endParaRPr>
          </a:p>
        </p:txBody>
      </p:sp>
      <p:sp>
        <p:nvSpPr>
          <p:cNvPr id="435" name="Google Shape;435;p11"/>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11</a:t>
            </a:fld>
            <a:endParaRPr/>
          </a:p>
        </p:txBody>
      </p:sp>
      <p:sp>
        <p:nvSpPr>
          <p:cNvPr id="436" name="Google Shape;436;p11"/>
          <p:cNvSpPr txBox="1"/>
          <p:nvPr/>
        </p:nvSpPr>
        <p:spPr>
          <a:xfrm>
            <a:off x="2126195" y="152392"/>
            <a:ext cx="98478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FFF2CC"/>
                </a:solidFill>
                <a:latin typeface="Calibri"/>
                <a:ea typeface="Calibri"/>
                <a:cs typeface="Calibri"/>
                <a:sym typeface="Calibri"/>
              </a:rPr>
              <a:t>Priority Recommendations</a:t>
            </a:r>
            <a:endParaRPr sz="5200" b="0" i="0" u="none" strike="noStrike" cap="none">
              <a:solidFill>
                <a:srgbClr val="000000"/>
              </a:solidFill>
              <a:latin typeface="Arial"/>
              <a:ea typeface="Arial"/>
              <a:cs typeface="Arial"/>
              <a:sym typeface="Arial"/>
            </a:endParaRPr>
          </a:p>
        </p:txBody>
      </p:sp>
      <p:sp>
        <p:nvSpPr>
          <p:cNvPr id="437" name="Google Shape;437;p11"/>
          <p:cNvSpPr txBox="1"/>
          <p:nvPr/>
        </p:nvSpPr>
        <p:spPr>
          <a:xfrm>
            <a:off x="397500" y="1519801"/>
            <a:ext cx="11794500" cy="5141100"/>
          </a:xfrm>
          <a:prstGeom prst="rect">
            <a:avLst/>
          </a:prstGeom>
          <a:noFill/>
          <a:ln>
            <a:noFill/>
          </a:ln>
        </p:spPr>
        <p:txBody>
          <a:bodyPr spcFirstLastPara="1" wrap="square" lIns="91425" tIns="45700" rIns="91425" bIns="45700" anchor="t" anchorCtr="0">
            <a:spAutoFit/>
          </a:bodyPr>
          <a:lstStyle/>
          <a:p>
            <a:pPr marL="571500" marR="0" lvl="0" indent="-514350" algn="l" rtl="0">
              <a:lnSpc>
                <a:spcPct val="100000"/>
              </a:lnSpc>
              <a:spcBef>
                <a:spcPts val="0"/>
              </a:spcBef>
              <a:spcAft>
                <a:spcPts val="0"/>
              </a:spcAft>
              <a:buClr>
                <a:schemeClr val="dk1"/>
              </a:buClr>
              <a:buSzPts val="2700"/>
              <a:buFont typeface="Arial"/>
              <a:buAutoNum type="arabicPeriod" startAt="7"/>
            </a:pPr>
            <a:r>
              <a:rPr lang="en-US" sz="2800" b="0" i="0" u="none" strike="noStrike" cap="none" dirty="0">
                <a:solidFill>
                  <a:schemeClr val="dk1"/>
                </a:solidFill>
                <a:latin typeface="Calibri"/>
                <a:ea typeface="Calibri"/>
                <a:cs typeface="Calibri"/>
                <a:sym typeface="Calibri"/>
              </a:rPr>
              <a:t>Fund NASA missions that advance fundamental science to support space weather research. (R.10.1.)</a:t>
            </a:r>
            <a:endParaRPr sz="1400" b="0" i="0" u="none" strike="noStrike" cap="none" dirty="0">
              <a:solidFill>
                <a:srgbClr val="000000"/>
              </a:solidFill>
              <a:latin typeface="Arial"/>
              <a:ea typeface="Arial"/>
              <a:cs typeface="Arial"/>
              <a:sym typeface="Arial"/>
            </a:endParaRPr>
          </a:p>
          <a:p>
            <a:pPr marL="571500" marR="0" lvl="0" indent="-514350" algn="l" rtl="0">
              <a:lnSpc>
                <a:spcPct val="100000"/>
              </a:lnSpc>
              <a:spcBef>
                <a:spcPts val="600"/>
              </a:spcBef>
              <a:spcAft>
                <a:spcPts val="0"/>
              </a:spcAft>
              <a:buClr>
                <a:schemeClr val="dk1"/>
              </a:buClr>
              <a:buSzPts val="2700"/>
              <a:buFont typeface="Arial"/>
              <a:buAutoNum type="arabicPeriod" startAt="7"/>
            </a:pPr>
            <a:r>
              <a:rPr lang="en-US" sz="2800" b="0" i="0" u="none" strike="noStrike" cap="none" dirty="0">
                <a:solidFill>
                  <a:schemeClr val="dk1"/>
                </a:solidFill>
                <a:latin typeface="Calibri"/>
                <a:ea typeface="Calibri"/>
                <a:cs typeface="Calibri"/>
                <a:sym typeface="Calibri"/>
              </a:rPr>
              <a:t>Coordinate benchmark development or improvement with industry. (R.14.1.)</a:t>
            </a:r>
            <a:endParaRPr sz="1400" b="0" i="0" u="none" strike="noStrike" cap="none" dirty="0">
              <a:solidFill>
                <a:srgbClr val="000000"/>
              </a:solidFill>
              <a:latin typeface="Arial"/>
              <a:ea typeface="Arial"/>
              <a:cs typeface="Arial"/>
              <a:sym typeface="Arial"/>
            </a:endParaRPr>
          </a:p>
          <a:p>
            <a:pPr marL="571500" marR="0" lvl="0" indent="-514350" algn="l" rtl="0">
              <a:lnSpc>
                <a:spcPct val="100000"/>
              </a:lnSpc>
              <a:spcBef>
                <a:spcPts val="600"/>
              </a:spcBef>
              <a:spcAft>
                <a:spcPts val="0"/>
              </a:spcAft>
              <a:buClr>
                <a:schemeClr val="dk1"/>
              </a:buClr>
              <a:buSzPts val="2700"/>
              <a:buFont typeface="Arial"/>
              <a:buAutoNum type="arabicPeriod" startAt="7"/>
            </a:pPr>
            <a:r>
              <a:rPr lang="en-US" sz="2800" b="0" i="0" u="none" strike="noStrike" cap="none" dirty="0">
                <a:solidFill>
                  <a:schemeClr val="dk1"/>
                </a:solidFill>
                <a:latin typeface="Calibri"/>
                <a:ea typeface="Calibri"/>
                <a:cs typeface="Calibri"/>
                <a:sym typeface="Calibri"/>
              </a:rPr>
              <a:t>Quantify the societal benefits for addressing risk from space weather by performing national-level and industry-wide economic assessments and consider space weather in the context of broader national risk. (R.18.1. and R.4.1.)</a:t>
            </a:r>
            <a:endParaRPr sz="1400" b="0" i="0" u="none" strike="noStrike" cap="none" dirty="0">
              <a:solidFill>
                <a:srgbClr val="000000"/>
              </a:solidFill>
              <a:latin typeface="Arial"/>
              <a:ea typeface="Arial"/>
              <a:cs typeface="Arial"/>
              <a:sym typeface="Arial"/>
            </a:endParaRPr>
          </a:p>
          <a:p>
            <a:pPr marL="571500" marR="0" lvl="0" indent="-514350" algn="l" rtl="0">
              <a:lnSpc>
                <a:spcPct val="100000"/>
              </a:lnSpc>
              <a:spcBef>
                <a:spcPts val="600"/>
              </a:spcBef>
              <a:spcAft>
                <a:spcPts val="0"/>
              </a:spcAft>
              <a:buClr>
                <a:schemeClr val="dk1"/>
              </a:buClr>
              <a:buSzPts val="2700"/>
              <a:buFont typeface="Arial"/>
              <a:buAutoNum type="arabicPeriod" startAt="7"/>
            </a:pPr>
            <a:r>
              <a:rPr lang="en-US" sz="2800" b="0" i="0" u="none" strike="noStrike" cap="none" dirty="0">
                <a:solidFill>
                  <a:schemeClr val="dk1"/>
                </a:solidFill>
                <a:latin typeface="Calibri"/>
                <a:ea typeface="Calibri"/>
                <a:cs typeface="Calibri"/>
                <a:sym typeface="Calibri"/>
              </a:rPr>
              <a:t>Support coordinated applied research within the thermosphere (above 100 km altitude) which is critical for space traffic coordination.  (R.24.1-3.)</a:t>
            </a:r>
            <a:endParaRPr sz="1400" b="0" i="0" u="none" strike="noStrike" cap="none" dirty="0">
              <a:solidFill>
                <a:srgbClr val="000000"/>
              </a:solidFill>
              <a:latin typeface="Arial"/>
              <a:ea typeface="Arial"/>
              <a:cs typeface="Arial"/>
              <a:sym typeface="Arial"/>
            </a:endParaRPr>
          </a:p>
          <a:p>
            <a:pPr marL="571500" marR="0" lvl="0" indent="-514350" algn="l" rtl="0">
              <a:lnSpc>
                <a:spcPct val="100000"/>
              </a:lnSpc>
              <a:spcBef>
                <a:spcPts val="600"/>
              </a:spcBef>
              <a:spcAft>
                <a:spcPts val="0"/>
              </a:spcAft>
              <a:buClr>
                <a:schemeClr val="dk1"/>
              </a:buClr>
              <a:buSzPts val="2700"/>
              <a:buFont typeface="Arial"/>
              <a:buAutoNum type="arabicPeriod" startAt="7"/>
            </a:pPr>
            <a:r>
              <a:rPr lang="en-US" sz="2800" b="0" i="0" u="none" strike="noStrike" cap="none" dirty="0">
                <a:solidFill>
                  <a:schemeClr val="dk1"/>
                </a:solidFill>
                <a:latin typeface="Calibri"/>
                <a:ea typeface="Calibri"/>
                <a:cs typeface="Calibri"/>
                <a:sym typeface="Calibri"/>
              </a:rPr>
              <a:t>Foster and lead a global space weather enterprise. (R. 25.1-4)</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xEl>
                                              <p:pRg st="0" end="0"/>
                                            </p:txEl>
                                          </p:spTgt>
                                        </p:tgtEl>
                                        <p:attrNameLst>
                                          <p:attrName>style.visibility</p:attrName>
                                        </p:attrNameLst>
                                      </p:cBhvr>
                                      <p:to>
                                        <p:strVal val="visible"/>
                                      </p:to>
                                    </p:set>
                                    <p:animEffect transition="in" filter="fade">
                                      <p:cBhvr>
                                        <p:cTn id="7" dur="1000"/>
                                        <p:tgtEl>
                                          <p:spTgt spid="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
                                            <p:txEl>
                                              <p:pRg st="1" end="1"/>
                                            </p:txEl>
                                          </p:spTgt>
                                        </p:tgtEl>
                                        <p:attrNameLst>
                                          <p:attrName>style.visibility</p:attrName>
                                        </p:attrNameLst>
                                      </p:cBhvr>
                                      <p:to>
                                        <p:strVal val="visible"/>
                                      </p:to>
                                    </p:set>
                                    <p:animEffect transition="in" filter="fade">
                                      <p:cBhvr>
                                        <p:cTn id="12" dur="1000"/>
                                        <p:tgtEl>
                                          <p:spTgt spid="4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7">
                                            <p:txEl>
                                              <p:pRg st="2" end="2"/>
                                            </p:txEl>
                                          </p:spTgt>
                                        </p:tgtEl>
                                        <p:attrNameLst>
                                          <p:attrName>style.visibility</p:attrName>
                                        </p:attrNameLst>
                                      </p:cBhvr>
                                      <p:to>
                                        <p:strVal val="visible"/>
                                      </p:to>
                                    </p:set>
                                    <p:animEffect transition="in" filter="fade">
                                      <p:cBhvr>
                                        <p:cTn id="17" dur="1000"/>
                                        <p:tgtEl>
                                          <p:spTgt spid="4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7">
                                            <p:txEl>
                                              <p:pRg st="3" end="3"/>
                                            </p:txEl>
                                          </p:spTgt>
                                        </p:tgtEl>
                                        <p:attrNameLst>
                                          <p:attrName>style.visibility</p:attrName>
                                        </p:attrNameLst>
                                      </p:cBhvr>
                                      <p:to>
                                        <p:strVal val="visible"/>
                                      </p:to>
                                    </p:set>
                                    <p:animEffect transition="in" filter="fade">
                                      <p:cBhvr>
                                        <p:cTn id="22" dur="1000"/>
                                        <p:tgtEl>
                                          <p:spTgt spid="4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7">
                                            <p:txEl>
                                              <p:pRg st="4" end="4"/>
                                            </p:txEl>
                                          </p:spTgt>
                                        </p:tgtEl>
                                        <p:attrNameLst>
                                          <p:attrName>style.visibility</p:attrName>
                                        </p:attrNameLst>
                                      </p:cBhvr>
                                      <p:to>
                                        <p:strVal val="visible"/>
                                      </p:to>
                                    </p:set>
                                    <p:animEffect transition="in" filter="fade">
                                      <p:cBhvr>
                                        <p:cTn id="27" dur="1000"/>
                                        <p:tgtEl>
                                          <p:spTgt spid="4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5c04ffa64c_0_61"/>
          <p:cNvSpPr txBox="1">
            <a:spLocks noGrp="1"/>
          </p:cNvSpPr>
          <p:nvPr>
            <p:ph type="title"/>
          </p:nvPr>
        </p:nvSpPr>
        <p:spPr>
          <a:xfrm>
            <a:off x="2085925" y="121500"/>
            <a:ext cx="8630700" cy="1002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4615"/>
              <a:buFont typeface="Calibri"/>
              <a:buNone/>
            </a:pPr>
            <a:r>
              <a:rPr lang="en-US" sz="5200" dirty="0">
                <a:latin typeface="Arial"/>
                <a:ea typeface="Arial"/>
                <a:cs typeface="Arial"/>
                <a:sym typeface="Arial"/>
              </a:rPr>
              <a:t>PROSWIFT Act - User Survey</a:t>
            </a:r>
            <a:endParaRPr sz="5200" dirty="0">
              <a:latin typeface="Arial"/>
              <a:ea typeface="Arial"/>
              <a:cs typeface="Arial"/>
              <a:sym typeface="Arial"/>
            </a:endParaRPr>
          </a:p>
        </p:txBody>
      </p:sp>
      <p:sp>
        <p:nvSpPr>
          <p:cNvPr id="362" name="Google Shape;362;g25c04ffa64c_0_61"/>
          <p:cNvSpPr txBox="1">
            <a:spLocks noGrp="1"/>
          </p:cNvSpPr>
          <p:nvPr>
            <p:ph type="body" idx="1"/>
          </p:nvPr>
        </p:nvSpPr>
        <p:spPr>
          <a:xfrm>
            <a:off x="271850" y="1190325"/>
            <a:ext cx="11277600" cy="5733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500"/>
              </a:spcBef>
              <a:spcAft>
                <a:spcPts val="0"/>
              </a:spcAft>
              <a:buSzPts val="1900"/>
              <a:buNone/>
            </a:pPr>
            <a:endParaRPr dirty="0"/>
          </a:p>
          <a:p>
            <a:pPr marL="0" lvl="0" indent="0" algn="l" rtl="0">
              <a:lnSpc>
                <a:spcPct val="90000"/>
              </a:lnSpc>
              <a:spcBef>
                <a:spcPts val="500"/>
              </a:spcBef>
              <a:spcAft>
                <a:spcPts val="0"/>
              </a:spcAft>
              <a:buSzPts val="1900"/>
              <a:buNone/>
            </a:pPr>
            <a:r>
              <a:rPr lang="en-US" sz="2800" b="1" u="sng" dirty="0"/>
              <a:t>User Survey Requirements</a:t>
            </a:r>
            <a:r>
              <a:rPr lang="en-US" sz="2800" b="1" dirty="0"/>
              <a:t>:</a:t>
            </a:r>
            <a:endParaRPr sz="2800" b="1" dirty="0">
              <a:solidFill>
                <a:schemeClr val="dk1"/>
              </a:solidFill>
            </a:endParaRPr>
          </a:p>
          <a:p>
            <a:pPr marL="457200" lvl="0" indent="-361950" algn="l" rtl="0">
              <a:lnSpc>
                <a:spcPct val="90000"/>
              </a:lnSpc>
              <a:spcBef>
                <a:spcPts val="500"/>
              </a:spcBef>
              <a:spcAft>
                <a:spcPts val="0"/>
              </a:spcAft>
              <a:buClr>
                <a:schemeClr val="dk1"/>
              </a:buClr>
              <a:buSzPts val="2100"/>
              <a:buAutoNum type="arabicPeriod"/>
            </a:pPr>
            <a:r>
              <a:rPr lang="en-US" sz="2600" dirty="0">
                <a:solidFill>
                  <a:schemeClr val="dk1"/>
                </a:solidFill>
              </a:rPr>
              <a:t>Assess the </a:t>
            </a:r>
            <a:r>
              <a:rPr lang="en-US" sz="2600" b="1" dirty="0">
                <a:solidFill>
                  <a:schemeClr val="dk1"/>
                </a:solidFill>
              </a:rPr>
              <a:t>adequacy of Federal Government goals </a:t>
            </a:r>
            <a:r>
              <a:rPr lang="en-US" sz="2600" dirty="0">
                <a:solidFill>
                  <a:schemeClr val="dk1"/>
                </a:solidFill>
              </a:rPr>
              <a:t>for lead time, accuracy, coverage, timeliness, data rate, and data quality for space weather </a:t>
            </a:r>
            <a:r>
              <a:rPr lang="en-US" sz="2600" b="1" dirty="0">
                <a:solidFill>
                  <a:schemeClr val="dk1"/>
                </a:solidFill>
              </a:rPr>
              <a:t>observations</a:t>
            </a:r>
            <a:r>
              <a:rPr lang="en-US" sz="2600" dirty="0">
                <a:solidFill>
                  <a:schemeClr val="dk1"/>
                </a:solidFill>
              </a:rPr>
              <a:t> and </a:t>
            </a:r>
            <a:r>
              <a:rPr lang="en-US" sz="2600" b="1" dirty="0">
                <a:solidFill>
                  <a:schemeClr val="dk1"/>
                </a:solidFill>
              </a:rPr>
              <a:t>forecasting</a:t>
            </a:r>
            <a:r>
              <a:rPr lang="en-US" sz="2600" dirty="0">
                <a:solidFill>
                  <a:schemeClr val="dk1"/>
                </a:solidFill>
              </a:rPr>
              <a:t>; </a:t>
            </a:r>
            <a:endParaRPr sz="2600" dirty="0">
              <a:solidFill>
                <a:schemeClr val="dk1"/>
              </a:solidFill>
            </a:endParaRPr>
          </a:p>
          <a:p>
            <a:pPr marL="457200" lvl="0" indent="-361950" algn="l" rtl="0">
              <a:lnSpc>
                <a:spcPct val="90000"/>
              </a:lnSpc>
              <a:spcBef>
                <a:spcPts val="1000"/>
              </a:spcBef>
              <a:spcAft>
                <a:spcPts val="0"/>
              </a:spcAft>
              <a:buClr>
                <a:schemeClr val="dk1"/>
              </a:buClr>
              <a:buSzPts val="2100"/>
              <a:buAutoNum type="arabicPeriod"/>
            </a:pPr>
            <a:r>
              <a:rPr lang="en-US" sz="2600" dirty="0">
                <a:solidFill>
                  <a:schemeClr val="dk1"/>
                </a:solidFill>
              </a:rPr>
              <a:t>Identify options and methods to </a:t>
            </a:r>
            <a:r>
              <a:rPr lang="en-US" sz="2600" b="1" dirty="0">
                <a:solidFill>
                  <a:schemeClr val="dk1"/>
                </a:solidFill>
              </a:rPr>
              <a:t>advance the above goals</a:t>
            </a:r>
            <a:r>
              <a:rPr lang="en-US" sz="2600" dirty="0">
                <a:solidFill>
                  <a:schemeClr val="dk1"/>
                </a:solidFill>
              </a:rPr>
              <a:t>; </a:t>
            </a:r>
            <a:endParaRPr sz="2600" dirty="0">
              <a:solidFill>
                <a:schemeClr val="dk1"/>
              </a:solidFill>
            </a:endParaRPr>
          </a:p>
          <a:p>
            <a:pPr marL="457200" lvl="0" indent="-361950" algn="l" rtl="0">
              <a:lnSpc>
                <a:spcPct val="90000"/>
              </a:lnSpc>
              <a:spcBef>
                <a:spcPts val="1000"/>
              </a:spcBef>
              <a:spcAft>
                <a:spcPts val="0"/>
              </a:spcAft>
              <a:buClr>
                <a:schemeClr val="dk1"/>
              </a:buClr>
              <a:buSzPts val="2100"/>
              <a:buAutoNum type="arabicPeriod"/>
            </a:pPr>
            <a:r>
              <a:rPr lang="en-US" sz="2600" dirty="0">
                <a:solidFill>
                  <a:schemeClr val="dk1"/>
                </a:solidFill>
              </a:rPr>
              <a:t>Identify </a:t>
            </a:r>
            <a:r>
              <a:rPr lang="en-US" sz="2600" b="1" dirty="0">
                <a:solidFill>
                  <a:schemeClr val="dk1"/>
                </a:solidFill>
              </a:rPr>
              <a:t>opportunities for collection of data</a:t>
            </a:r>
            <a:r>
              <a:rPr lang="en-US" sz="2600" dirty="0">
                <a:solidFill>
                  <a:schemeClr val="dk1"/>
                </a:solidFill>
              </a:rPr>
              <a:t> to address the needs of space weather users;</a:t>
            </a:r>
            <a:endParaRPr sz="2600" dirty="0"/>
          </a:p>
          <a:p>
            <a:pPr marL="457200" lvl="0" indent="-361950" algn="l" rtl="0">
              <a:lnSpc>
                <a:spcPct val="90000"/>
              </a:lnSpc>
              <a:spcBef>
                <a:spcPts val="1000"/>
              </a:spcBef>
              <a:spcAft>
                <a:spcPts val="0"/>
              </a:spcAft>
              <a:buSzPts val="2100"/>
              <a:buAutoNum type="arabicPeriod"/>
            </a:pPr>
            <a:r>
              <a:rPr lang="en-US" sz="2600" dirty="0"/>
              <a:t>Identify methods to </a:t>
            </a:r>
            <a:r>
              <a:rPr lang="en-US" sz="2600" b="1" dirty="0"/>
              <a:t>increase coordination of space weather R2O2R</a:t>
            </a:r>
            <a:r>
              <a:rPr lang="en-US" sz="2600" dirty="0"/>
              <a:t>; </a:t>
            </a:r>
            <a:endParaRPr sz="2600" dirty="0"/>
          </a:p>
          <a:p>
            <a:pPr marL="457200" lvl="0" indent="-361950" algn="l" rtl="0">
              <a:lnSpc>
                <a:spcPct val="90000"/>
              </a:lnSpc>
              <a:spcBef>
                <a:spcPts val="1000"/>
              </a:spcBef>
              <a:spcAft>
                <a:spcPts val="0"/>
              </a:spcAft>
              <a:buSzPts val="2100"/>
              <a:buAutoNum type="arabicPeriod"/>
            </a:pPr>
            <a:r>
              <a:rPr lang="en-US" sz="2600" dirty="0"/>
              <a:t>Identify opportunities for</a:t>
            </a:r>
            <a:r>
              <a:rPr lang="en-US" sz="2600" b="1" dirty="0"/>
              <a:t> new technologies, research, and instrumentation </a:t>
            </a:r>
            <a:r>
              <a:rPr lang="en-US" sz="2600" dirty="0"/>
              <a:t>to aid in understanding, monitoring, modeling, prediction, and warning of space weather; and </a:t>
            </a:r>
            <a:endParaRPr sz="2600" dirty="0"/>
          </a:p>
          <a:p>
            <a:pPr marL="457200" lvl="0" indent="-361950" algn="l" rtl="0">
              <a:lnSpc>
                <a:spcPct val="90000"/>
              </a:lnSpc>
              <a:spcBef>
                <a:spcPts val="1000"/>
              </a:spcBef>
              <a:spcAft>
                <a:spcPts val="1000"/>
              </a:spcAft>
              <a:buSzPts val="2100"/>
              <a:buAutoNum type="arabicPeriod"/>
            </a:pPr>
            <a:r>
              <a:rPr lang="en-US" sz="2600" dirty="0"/>
              <a:t>Identify methods and technologies to </a:t>
            </a:r>
            <a:r>
              <a:rPr lang="en-US" sz="2600" b="1" dirty="0"/>
              <a:t>improve preparedness</a:t>
            </a:r>
            <a:r>
              <a:rPr lang="en-US" sz="2600" dirty="0"/>
              <a:t> for space weather.</a:t>
            </a:r>
            <a:endParaRPr sz="2600" dirty="0"/>
          </a:p>
        </p:txBody>
      </p:sp>
      <p:sp>
        <p:nvSpPr>
          <p:cNvPr id="363" name="Google Shape;363;g25c04ffa64c_0_6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6dd02c01d2_1_0"/>
          <p:cNvSpPr txBox="1">
            <a:spLocks noGrp="1"/>
          </p:cNvSpPr>
          <p:nvPr>
            <p:ph type="title"/>
          </p:nvPr>
        </p:nvSpPr>
        <p:spPr>
          <a:xfrm>
            <a:off x="2042700" y="0"/>
            <a:ext cx="10149600" cy="115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200" dirty="0">
                <a:latin typeface="Arial"/>
                <a:ea typeface="Arial"/>
                <a:cs typeface="Arial"/>
                <a:sym typeface="Arial"/>
              </a:rPr>
              <a:t>Sectors for User Needs Survey</a:t>
            </a:r>
            <a:endParaRPr sz="5200" dirty="0">
              <a:latin typeface="Arial"/>
              <a:ea typeface="Arial"/>
              <a:cs typeface="Arial"/>
              <a:sym typeface="Arial"/>
            </a:endParaRPr>
          </a:p>
        </p:txBody>
      </p:sp>
      <p:sp>
        <p:nvSpPr>
          <p:cNvPr id="369" name="Google Shape;369;g26dd02c01d2_1_0"/>
          <p:cNvSpPr txBox="1">
            <a:spLocks noGrp="1"/>
          </p:cNvSpPr>
          <p:nvPr>
            <p:ph type="body" idx="1"/>
          </p:nvPr>
        </p:nvSpPr>
        <p:spPr>
          <a:xfrm>
            <a:off x="201225" y="1841225"/>
            <a:ext cx="5752800" cy="47121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457200" lvl="0" indent="-395732" algn="l" rtl="0">
              <a:spcBef>
                <a:spcPts val="0"/>
              </a:spcBef>
              <a:spcAft>
                <a:spcPts val="0"/>
              </a:spcAft>
              <a:buClr>
                <a:schemeClr val="dk1"/>
              </a:buClr>
              <a:buSzPts val="2632"/>
              <a:buChar char="●"/>
            </a:pPr>
            <a:r>
              <a:rPr lang="en-US" sz="3000" dirty="0">
                <a:solidFill>
                  <a:schemeClr val="dk1"/>
                </a:solidFill>
                <a:highlight>
                  <a:srgbClr val="FFFF00"/>
                </a:highlight>
              </a:rPr>
              <a:t>Space Situational Awareness/ Space Traffic Coordination  </a:t>
            </a:r>
            <a:endParaRPr sz="3200" dirty="0">
              <a:solidFill>
                <a:schemeClr val="dk1"/>
              </a:solidFill>
              <a:highlight>
                <a:srgbClr val="FFFF00"/>
              </a:highlight>
            </a:endParaRPr>
          </a:p>
          <a:p>
            <a:pPr marL="609600" lvl="0" indent="-442435" algn="l" rtl="0">
              <a:lnSpc>
                <a:spcPct val="115000"/>
              </a:lnSpc>
              <a:spcBef>
                <a:spcPts val="0"/>
              </a:spcBef>
              <a:spcAft>
                <a:spcPts val="0"/>
              </a:spcAft>
              <a:buClr>
                <a:schemeClr val="dk1"/>
              </a:buClr>
              <a:buSzPts val="2632"/>
              <a:buChar char="●"/>
            </a:pPr>
            <a:r>
              <a:rPr lang="en-US" sz="3200" dirty="0">
                <a:solidFill>
                  <a:schemeClr val="dk1"/>
                </a:solidFill>
              </a:rPr>
              <a:t>Electric Power Grid </a:t>
            </a:r>
            <a:endParaRPr sz="3200" dirty="0">
              <a:solidFill>
                <a:schemeClr val="dk1"/>
              </a:solidFill>
            </a:endParaRPr>
          </a:p>
          <a:p>
            <a:pPr marL="609600" lvl="0" indent="-442435" algn="l" rtl="0">
              <a:lnSpc>
                <a:spcPct val="115000"/>
              </a:lnSpc>
              <a:spcBef>
                <a:spcPts val="0"/>
              </a:spcBef>
              <a:spcAft>
                <a:spcPts val="0"/>
              </a:spcAft>
              <a:buClr>
                <a:schemeClr val="dk1"/>
              </a:buClr>
              <a:buSzPts val="2632"/>
              <a:buChar char="●"/>
            </a:pPr>
            <a:r>
              <a:rPr lang="en-US" sz="3200" dirty="0">
                <a:solidFill>
                  <a:schemeClr val="dk1"/>
                </a:solidFill>
              </a:rPr>
              <a:t> GNSS </a:t>
            </a:r>
            <a:endParaRPr sz="3200" dirty="0">
              <a:solidFill>
                <a:schemeClr val="dk1"/>
              </a:solidFill>
            </a:endParaRPr>
          </a:p>
          <a:p>
            <a:pPr marL="609600" marR="0" lvl="0" indent="-442435" algn="l" rtl="0">
              <a:lnSpc>
                <a:spcPct val="115000"/>
              </a:lnSpc>
              <a:spcBef>
                <a:spcPts val="0"/>
              </a:spcBef>
              <a:spcAft>
                <a:spcPts val="0"/>
              </a:spcAft>
              <a:buClr>
                <a:schemeClr val="dk1"/>
              </a:buClr>
              <a:buSzPts val="2632"/>
              <a:buChar char="●"/>
            </a:pPr>
            <a:r>
              <a:rPr lang="en-US" sz="3200" dirty="0">
                <a:solidFill>
                  <a:schemeClr val="dk1"/>
                </a:solidFill>
              </a:rPr>
              <a:t>Aviation </a:t>
            </a:r>
            <a:endParaRPr sz="3200" dirty="0">
              <a:solidFill>
                <a:schemeClr val="dk1"/>
              </a:solidFill>
            </a:endParaRPr>
          </a:p>
          <a:p>
            <a:pPr marL="609600" marR="0" lvl="0" indent="-442435" algn="l" rtl="0">
              <a:lnSpc>
                <a:spcPct val="115000"/>
              </a:lnSpc>
              <a:spcBef>
                <a:spcPts val="0"/>
              </a:spcBef>
              <a:spcAft>
                <a:spcPts val="0"/>
              </a:spcAft>
              <a:buClr>
                <a:schemeClr val="dk1"/>
              </a:buClr>
              <a:buSzPts val="2632"/>
              <a:buChar char="●"/>
            </a:pPr>
            <a:r>
              <a:rPr lang="en-US" sz="3200" dirty="0">
                <a:solidFill>
                  <a:schemeClr val="dk1"/>
                </a:solidFill>
              </a:rPr>
              <a:t>Emergency Management </a:t>
            </a:r>
            <a:endParaRPr sz="3200" dirty="0">
              <a:solidFill>
                <a:schemeClr val="dk1"/>
              </a:solidFill>
            </a:endParaRPr>
          </a:p>
          <a:p>
            <a:pPr marL="609600" marR="0" lvl="0" indent="-442435" algn="l" rtl="0">
              <a:lnSpc>
                <a:spcPct val="115000"/>
              </a:lnSpc>
              <a:spcBef>
                <a:spcPts val="0"/>
              </a:spcBef>
              <a:spcAft>
                <a:spcPts val="0"/>
              </a:spcAft>
              <a:buClr>
                <a:schemeClr val="dk1"/>
              </a:buClr>
              <a:buSzPts val="2632"/>
              <a:buChar char="●"/>
            </a:pPr>
            <a:r>
              <a:rPr lang="en-US" sz="3200" dirty="0">
                <a:solidFill>
                  <a:schemeClr val="dk1"/>
                </a:solidFill>
              </a:rPr>
              <a:t>Human space flight</a:t>
            </a:r>
            <a:endParaRPr sz="3200" dirty="0">
              <a:solidFill>
                <a:schemeClr val="dk1"/>
              </a:solidFill>
            </a:endParaRPr>
          </a:p>
          <a:p>
            <a:pPr marL="609600" marR="0" lvl="0" indent="-442435" algn="l" rtl="0">
              <a:lnSpc>
                <a:spcPct val="115000"/>
              </a:lnSpc>
              <a:spcBef>
                <a:spcPts val="0"/>
              </a:spcBef>
              <a:spcAft>
                <a:spcPts val="0"/>
              </a:spcAft>
              <a:buClr>
                <a:schemeClr val="dk1"/>
              </a:buClr>
              <a:buSzPts val="2632"/>
              <a:buChar char="●"/>
            </a:pPr>
            <a:r>
              <a:rPr lang="en-US" sz="3200" dirty="0">
                <a:solidFill>
                  <a:schemeClr val="dk1"/>
                </a:solidFill>
              </a:rPr>
              <a:t>Research </a:t>
            </a:r>
            <a:endParaRPr sz="3200" dirty="0">
              <a:solidFill>
                <a:schemeClr val="dk1"/>
              </a:solidFill>
            </a:endParaRPr>
          </a:p>
        </p:txBody>
      </p:sp>
      <p:sp>
        <p:nvSpPr>
          <p:cNvPr id="370" name="Google Shape;370;g26dd02c01d2_1_0"/>
          <p:cNvSpPr txBox="1">
            <a:spLocks noGrp="1"/>
          </p:cNvSpPr>
          <p:nvPr>
            <p:ph type="body" idx="2"/>
          </p:nvPr>
        </p:nvSpPr>
        <p:spPr>
          <a:xfrm>
            <a:off x="6180250" y="1888775"/>
            <a:ext cx="5752800" cy="4617000"/>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p>
            <a:pPr marL="457200" lvl="0" indent="-419100" algn="l" rtl="0">
              <a:lnSpc>
                <a:spcPct val="115000"/>
              </a:lnSpc>
              <a:spcBef>
                <a:spcPts val="0"/>
              </a:spcBef>
              <a:spcAft>
                <a:spcPts val="0"/>
              </a:spcAft>
              <a:buSzPts val="3000"/>
              <a:buChar char="●"/>
            </a:pPr>
            <a:r>
              <a:rPr lang="en-US" sz="3200">
                <a:solidFill>
                  <a:schemeClr val="dk1"/>
                </a:solidFill>
              </a:rPr>
              <a:t>Satellite</a:t>
            </a:r>
            <a:endParaRPr sz="3000"/>
          </a:p>
          <a:p>
            <a:pPr marL="457200" lvl="0" indent="-419100" algn="l" rtl="0">
              <a:lnSpc>
                <a:spcPct val="115000"/>
              </a:lnSpc>
              <a:spcBef>
                <a:spcPts val="0"/>
              </a:spcBef>
              <a:spcAft>
                <a:spcPts val="0"/>
              </a:spcAft>
              <a:buSzPts val="3000"/>
              <a:buChar char="●"/>
            </a:pPr>
            <a:r>
              <a:rPr lang="en-US" sz="3000">
                <a:solidFill>
                  <a:schemeClr val="dk1"/>
                </a:solidFill>
              </a:rPr>
              <a:t>National Security</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Radio Frequency Application (comms and Radar) </a:t>
            </a:r>
            <a:endParaRPr sz="3000">
              <a:solidFill>
                <a:schemeClr val="dk1"/>
              </a:solidFill>
            </a:endParaRPr>
          </a:p>
        </p:txBody>
      </p:sp>
      <p:sp>
        <p:nvSpPr>
          <p:cNvPr id="371" name="Google Shape;371;g26dd02c01d2_1_0"/>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8cd9b96209_0_0"/>
          <p:cNvSpPr txBox="1">
            <a:spLocks noGrp="1"/>
          </p:cNvSpPr>
          <p:nvPr>
            <p:ph type="title"/>
          </p:nvPr>
        </p:nvSpPr>
        <p:spPr>
          <a:xfrm>
            <a:off x="2031932" y="57200"/>
            <a:ext cx="9870417" cy="1143300"/>
          </a:xfrm>
          <a:prstGeom prst="rect">
            <a:avLst/>
          </a:prstGeom>
        </p:spPr>
        <p:txBody>
          <a:bodyPr spcFirstLastPara="1" wrap="square" lIns="91425" tIns="45700" rIns="91425" bIns="45700" anchor="ctr" anchorCtr="0">
            <a:noAutofit/>
          </a:bodyPr>
          <a:lstStyle/>
          <a:p>
            <a:r>
              <a:rPr lang="en-US" sz="4000" dirty="0">
                <a:solidFill>
                  <a:schemeClr val="bg1"/>
                </a:solidFill>
              </a:rPr>
              <a:t>Space Traffic Management/Coordination</a:t>
            </a:r>
            <a:endParaRPr sz="4000" dirty="0">
              <a:solidFill>
                <a:schemeClr val="bg1"/>
              </a:solidFill>
            </a:endParaRPr>
          </a:p>
        </p:txBody>
      </p:sp>
      <p:sp>
        <p:nvSpPr>
          <p:cNvPr id="377" name="Google Shape;377;g28cd9b96209_0_0"/>
          <p:cNvSpPr txBox="1">
            <a:spLocks noGrp="1"/>
          </p:cNvSpPr>
          <p:nvPr>
            <p:ph type="body" idx="1"/>
          </p:nvPr>
        </p:nvSpPr>
        <p:spPr>
          <a:xfrm>
            <a:off x="218627" y="1544718"/>
            <a:ext cx="11612700" cy="5256082"/>
          </a:xfrm>
          <a:prstGeom prst="rect">
            <a:avLst/>
          </a:prstGeom>
        </p:spPr>
        <p:txBody>
          <a:bodyPr spcFirstLastPara="1" wrap="square" lIns="91425" tIns="45700" rIns="91425" bIns="45700" anchor="t" anchorCtr="0">
            <a:noAutofit/>
          </a:bodyPr>
          <a:lstStyle/>
          <a:p>
            <a:pPr>
              <a:spcBef>
                <a:spcPts val="0"/>
              </a:spcBef>
            </a:pPr>
            <a:r>
              <a:rPr lang="en-US" sz="3200" dirty="0"/>
              <a:t>First ever survey of this potentially large and diverse sector</a:t>
            </a:r>
          </a:p>
          <a:p>
            <a:pPr>
              <a:spcBef>
                <a:spcPts val="0"/>
              </a:spcBef>
            </a:pPr>
            <a:r>
              <a:rPr lang="en-US" sz="3200" dirty="0"/>
              <a:t>This hybrid meeting; focusing on LEO satellite owners/operators and entities involved in tracking and/or maneuvers</a:t>
            </a:r>
          </a:p>
          <a:p>
            <a:pPr lvl="1">
              <a:spcBef>
                <a:spcPts val="0"/>
              </a:spcBef>
            </a:pPr>
            <a:r>
              <a:rPr lang="en-US" sz="3200" dirty="0"/>
              <a:t>Self-identified at testbed-exercise registration</a:t>
            </a:r>
          </a:p>
          <a:p>
            <a:pPr>
              <a:spcBef>
                <a:spcPts val="0"/>
              </a:spcBef>
            </a:pPr>
            <a:r>
              <a:rPr lang="en-US" sz="3200" dirty="0"/>
              <a:t>Two 1-hour lunch meetings (today and tomorrow) with same individuals</a:t>
            </a:r>
          </a:p>
          <a:p>
            <a:pPr>
              <a:spcBef>
                <a:spcPts val="0"/>
              </a:spcBef>
            </a:pPr>
            <a:r>
              <a:rPr lang="en-US" sz="3200" dirty="0"/>
              <a:t>Additional virtual focus groups (same questions) in November</a:t>
            </a:r>
          </a:p>
          <a:p>
            <a:pPr lvl="1">
              <a:spcBef>
                <a:spcPts val="0"/>
              </a:spcBef>
            </a:pPr>
            <a:r>
              <a:rPr lang="en-US" sz="3200" dirty="0"/>
              <a:t>All attendees here invited</a:t>
            </a:r>
          </a:p>
          <a:p>
            <a:pPr lvl="1">
              <a:spcBef>
                <a:spcPts val="0"/>
              </a:spcBef>
            </a:pPr>
            <a:r>
              <a:rPr lang="en-US" sz="3200" dirty="0"/>
              <a:t>Contact </a:t>
            </a:r>
            <a:r>
              <a:rPr lang="en-US" sz="3200" b="1" dirty="0">
                <a:hlinkClick r:id="rId3"/>
              </a:rPr>
              <a:t>Delores.knipp@colorado.edu</a:t>
            </a:r>
            <a:r>
              <a:rPr lang="en-US" sz="3200" b="1" dirty="0"/>
              <a:t>  </a:t>
            </a:r>
            <a:r>
              <a:rPr lang="en-US" sz="3200" dirty="0"/>
              <a:t>to participate in these</a:t>
            </a:r>
          </a:p>
        </p:txBody>
      </p:sp>
    </p:spTree>
    <p:extLst>
      <p:ext uri="{BB962C8B-B14F-4D97-AF65-F5344CB8AC3E}">
        <p14:creationId xmlns:p14="http://schemas.microsoft.com/office/powerpoint/2010/main" val="341136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8cd9b96209_0_0"/>
          <p:cNvSpPr txBox="1">
            <a:spLocks noGrp="1"/>
          </p:cNvSpPr>
          <p:nvPr>
            <p:ph type="title"/>
          </p:nvPr>
        </p:nvSpPr>
        <p:spPr>
          <a:xfrm>
            <a:off x="2031933" y="57200"/>
            <a:ext cx="9051600" cy="114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200" dirty="0"/>
              <a:t>User Survey </a:t>
            </a:r>
            <a:endParaRPr sz="5200" dirty="0"/>
          </a:p>
        </p:txBody>
      </p:sp>
      <p:sp>
        <p:nvSpPr>
          <p:cNvPr id="377" name="Google Shape;377;g28cd9b96209_0_0"/>
          <p:cNvSpPr txBox="1">
            <a:spLocks noGrp="1"/>
          </p:cNvSpPr>
          <p:nvPr>
            <p:ph type="body" idx="1"/>
          </p:nvPr>
        </p:nvSpPr>
        <p:spPr>
          <a:xfrm>
            <a:off x="289650" y="1604325"/>
            <a:ext cx="11612700" cy="4970700"/>
          </a:xfrm>
          <a:prstGeom prst="rect">
            <a:avLst/>
          </a:prstGeom>
        </p:spPr>
        <p:txBody>
          <a:bodyPr spcFirstLastPara="1" wrap="square" lIns="91425" tIns="45700" rIns="91425" bIns="45700" anchor="t" anchorCtr="0">
            <a:noAutofit/>
          </a:bodyPr>
          <a:lstStyle/>
          <a:p>
            <a:pPr marL="457200" lvl="0" indent="-349250" algn="l" rtl="0">
              <a:spcBef>
                <a:spcPts val="0"/>
              </a:spcBef>
              <a:spcAft>
                <a:spcPts val="0"/>
              </a:spcAft>
              <a:buSzPts val="1900"/>
              <a:buChar char="●"/>
            </a:pPr>
            <a:r>
              <a:rPr lang="en-US" sz="2800" dirty="0"/>
              <a:t>Chatham House Rules</a:t>
            </a:r>
            <a:endParaRPr sz="2800" dirty="0"/>
          </a:p>
          <a:p>
            <a:pPr marL="457200" lvl="0" indent="-349250" algn="l" rtl="0">
              <a:spcBef>
                <a:spcPts val="0"/>
              </a:spcBef>
              <a:spcAft>
                <a:spcPts val="0"/>
              </a:spcAft>
              <a:buSzPts val="1900"/>
              <a:buChar char="●"/>
            </a:pPr>
            <a:r>
              <a:rPr lang="en-US" sz="2800" dirty="0"/>
              <a:t>Session will be recorded for note taking purposes only</a:t>
            </a:r>
            <a:endParaRPr sz="2800" dirty="0"/>
          </a:p>
          <a:p>
            <a:pPr marL="457200" lvl="0" indent="-349250" algn="l" rtl="0">
              <a:spcBef>
                <a:spcPts val="0"/>
              </a:spcBef>
              <a:spcAft>
                <a:spcPts val="0"/>
              </a:spcAft>
              <a:buSzPts val="1900"/>
              <a:buChar char="●"/>
            </a:pPr>
            <a:r>
              <a:rPr lang="en-US" sz="2800" dirty="0"/>
              <a:t>High-level anonymized summary created by STPI for the SWAG</a:t>
            </a:r>
            <a:endParaRPr sz="2800" dirty="0"/>
          </a:p>
          <a:p>
            <a:pPr marL="457200" lvl="0" indent="-349250" algn="l" rtl="0">
              <a:spcBef>
                <a:spcPts val="0"/>
              </a:spcBef>
              <a:spcAft>
                <a:spcPts val="0"/>
              </a:spcAft>
              <a:buSzPts val="1900"/>
              <a:buChar char="●"/>
            </a:pPr>
            <a:r>
              <a:rPr lang="en-US" sz="2800" dirty="0"/>
              <a:t>As required by the PROSWIFT Act, the results including recommendations will be compiled into a report that will be delivered to Congress and made public</a:t>
            </a:r>
            <a:endParaRPr sz="2800" dirty="0"/>
          </a:p>
          <a:p>
            <a:pPr marL="457200" lvl="0" indent="-349250" algn="l" rtl="0">
              <a:spcBef>
                <a:spcPts val="0"/>
              </a:spcBef>
              <a:spcAft>
                <a:spcPts val="0"/>
              </a:spcAft>
              <a:buSzPts val="1900"/>
              <a:buChar char="●"/>
            </a:pPr>
            <a:r>
              <a:rPr lang="en-US" sz="2800" dirty="0"/>
              <a:t>Notes, transcripts and recordings with any identifiable information will be maintained by Science and Technology Policy Institute (STPI)</a:t>
            </a:r>
            <a:endParaRPr sz="2800" dirty="0"/>
          </a:p>
          <a:p>
            <a:pPr marL="457200" lvl="0" indent="-349250" algn="l" rtl="0">
              <a:spcBef>
                <a:spcPts val="0"/>
              </a:spcBef>
              <a:spcAft>
                <a:spcPts val="0"/>
              </a:spcAft>
              <a:buSzPts val="1900"/>
              <a:buChar char="●"/>
            </a:pPr>
            <a:r>
              <a:rPr lang="en-US" sz="2800" dirty="0"/>
              <a:t>No identifiable information will reside on any federal systems and is therefore not subject to FOIA</a:t>
            </a:r>
            <a:endParaRPr sz="2800" dirty="0"/>
          </a:p>
          <a:p>
            <a:pPr marL="0" lvl="0" indent="0" algn="l" rtl="0">
              <a:spcBef>
                <a:spcPts val="1200"/>
              </a:spcBef>
              <a:spcAft>
                <a:spcPts val="0"/>
              </a:spcAft>
              <a:buClr>
                <a:schemeClr val="dk1"/>
              </a:buClr>
              <a:buSzPts val="1100"/>
              <a:buFont typeface="Arial"/>
              <a:buNone/>
            </a:pPr>
            <a:r>
              <a:rPr lang="en-US" sz="2800" dirty="0"/>
              <a:t> </a:t>
            </a:r>
            <a:endParaRPr sz="2800" dirty="0"/>
          </a:p>
          <a:p>
            <a:pPr marL="0" lvl="0" indent="0" algn="l" rtl="0">
              <a:spcBef>
                <a:spcPts val="400"/>
              </a:spcBef>
              <a:spcAft>
                <a:spcPts val="0"/>
              </a:spcAft>
              <a:buNone/>
            </a:pPr>
            <a:endParaRPr sz="2800" dirty="0"/>
          </a:p>
        </p:txBody>
      </p:sp>
    </p:spTree>
    <p:extLst>
      <p:ext uri="{BB962C8B-B14F-4D97-AF65-F5344CB8AC3E}">
        <p14:creationId xmlns:p14="http://schemas.microsoft.com/office/powerpoint/2010/main" val="671211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8cd9b96209_0_7"/>
          <p:cNvSpPr txBox="1">
            <a:spLocks noGrp="1"/>
          </p:cNvSpPr>
          <p:nvPr>
            <p:ph type="title"/>
          </p:nvPr>
        </p:nvSpPr>
        <p:spPr>
          <a:xfrm>
            <a:off x="2031933" y="57200"/>
            <a:ext cx="9051600" cy="114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200" dirty="0"/>
              <a:t>User Survey Questions</a:t>
            </a:r>
            <a:endParaRPr sz="5200" dirty="0"/>
          </a:p>
        </p:txBody>
      </p:sp>
      <p:sp>
        <p:nvSpPr>
          <p:cNvPr id="383" name="Google Shape;383;g28cd9b96209_0_7"/>
          <p:cNvSpPr txBox="1">
            <a:spLocks noGrp="1"/>
          </p:cNvSpPr>
          <p:nvPr>
            <p:ph type="body" idx="1"/>
          </p:nvPr>
        </p:nvSpPr>
        <p:spPr>
          <a:xfrm>
            <a:off x="289650" y="1546934"/>
            <a:ext cx="11612700" cy="5114259"/>
          </a:xfrm>
          <a:prstGeom prst="rect">
            <a:avLst/>
          </a:prstGeom>
        </p:spPr>
        <p:txBody>
          <a:bodyPr spcFirstLastPara="1" wrap="square" lIns="91425" tIns="45700" rIns="91425" bIns="45700" anchor="t" anchorCtr="0">
            <a:noAutofit/>
          </a:bodyPr>
          <a:lstStyle/>
          <a:p>
            <a:pPr marL="0" marR="0" indent="0">
              <a:lnSpc>
                <a:spcPct val="115000"/>
              </a:lnSpc>
              <a:spcBef>
                <a:spcPts val="0"/>
              </a:spcBef>
              <a:spcAft>
                <a:spcPts val="0"/>
              </a:spcAft>
              <a:buNone/>
            </a:pPr>
            <a:r>
              <a:rPr lang="en-US" sz="2800" b="1" dirty="0">
                <a:effectLst/>
                <a:latin typeface="Arial" panose="020B0604020202020204" pitchFamily="34" charset="0"/>
                <a:ea typeface="Arial" panose="020B0604020202020204" pitchFamily="34" charset="0"/>
              </a:rPr>
              <a:t>1. Current use of space weather observations, information, and forecasts:</a:t>
            </a:r>
            <a:r>
              <a:rPr lang="en-US" sz="2800" dirty="0">
                <a:effectLst/>
                <a:latin typeface="Arial" panose="020B0604020202020204" pitchFamily="34" charset="0"/>
                <a:ea typeface="Arial" panose="020B0604020202020204" pitchFamily="34" charset="0"/>
              </a:rPr>
              <a:t> </a:t>
            </a:r>
          </a:p>
          <a:p>
            <a:pPr marL="800100" lvl="1" indent="-342900">
              <a:spcBef>
                <a:spcPts val="0"/>
              </a:spcBef>
              <a:buFont typeface="Arial" panose="020B0604020202020204" pitchFamily="34" charset="0"/>
              <a:buChar char="•"/>
            </a:pPr>
            <a:r>
              <a:rPr lang="en-US" sz="1800" dirty="0">
                <a:latin typeface="Arial" panose="020B0604020202020204" pitchFamily="34" charset="0"/>
              </a:rPr>
              <a:t>Which environmental conditions and parameters are important for your operations? </a:t>
            </a:r>
          </a:p>
          <a:p>
            <a:pPr marL="800100" lvl="1" indent="-342900">
              <a:spcBef>
                <a:spcPts val="0"/>
              </a:spcBef>
              <a:buFont typeface="Arial" panose="020B0604020202020204" pitchFamily="34" charset="0"/>
              <a:buChar char="•"/>
            </a:pPr>
            <a:r>
              <a:rPr lang="en-US" sz="1800" dirty="0">
                <a:latin typeface="Arial" panose="020B0604020202020204" pitchFamily="34" charset="0"/>
              </a:rPr>
              <a:t> How do you consider space weather information in STM decisions?  </a:t>
            </a:r>
          </a:p>
          <a:p>
            <a:pPr marL="800100" lvl="1" indent="-342900">
              <a:spcBef>
                <a:spcPts val="0"/>
              </a:spcBef>
              <a:buFont typeface="Arial" panose="020B0604020202020204" pitchFamily="34" charset="0"/>
              <a:buChar char="•"/>
            </a:pPr>
            <a:r>
              <a:rPr lang="en-US" sz="1800" dirty="0">
                <a:latin typeface="Arial" panose="020B0604020202020204" pitchFamily="34" charset="0"/>
              </a:rPr>
              <a:t>How does your system monitor for relevant space weather conditions?</a:t>
            </a:r>
          </a:p>
          <a:p>
            <a:pPr marL="800100" lvl="1" indent="-342900">
              <a:spcBef>
                <a:spcPts val="0"/>
              </a:spcBef>
              <a:buFont typeface="Arial" panose="020B0604020202020204" pitchFamily="34" charset="0"/>
              <a:buChar char="•"/>
            </a:pPr>
            <a:r>
              <a:rPr lang="en-US" sz="1800" dirty="0">
                <a:latin typeface="Arial" panose="020B0604020202020204" pitchFamily="34" charset="0"/>
              </a:rPr>
              <a:t>What are your sources for space weather information? </a:t>
            </a:r>
          </a:p>
          <a:p>
            <a:pPr marL="800100" lvl="1" indent="-342900">
              <a:spcBef>
                <a:spcPts val="0"/>
              </a:spcBef>
              <a:buFont typeface="Arial" panose="020B0604020202020204" pitchFamily="34" charset="0"/>
              <a:buChar char="•"/>
            </a:pPr>
            <a:r>
              <a:rPr lang="en-US" sz="1800" dirty="0">
                <a:latin typeface="Arial" panose="020B0604020202020204" pitchFamily="34" charset="0"/>
              </a:rPr>
              <a:t>What other new or non-traditional sources of space weather data could be used for the STM sector?</a:t>
            </a:r>
          </a:p>
          <a:p>
            <a:pPr marL="800100" lvl="1" indent="-342900">
              <a:spcBef>
                <a:spcPts val="0"/>
              </a:spcBef>
              <a:buFont typeface="Arial" panose="020B0604020202020204" pitchFamily="34" charset="0"/>
              <a:buChar char="•"/>
            </a:pPr>
            <a:r>
              <a:rPr lang="en-US" sz="1800" dirty="0">
                <a:latin typeface="Arial" panose="020B0604020202020204" pitchFamily="34" charset="0"/>
              </a:rPr>
              <a:t>Are you satisfied with the current quality and utility of space weather observations?</a:t>
            </a:r>
          </a:p>
          <a:p>
            <a:pPr marL="0" marR="0" indent="0">
              <a:lnSpc>
                <a:spcPct val="115000"/>
              </a:lnSpc>
              <a:spcBef>
                <a:spcPts val="0"/>
              </a:spcBef>
              <a:spcAft>
                <a:spcPts val="0"/>
              </a:spcAft>
              <a:buNone/>
            </a:pPr>
            <a:r>
              <a:rPr lang="en-US" sz="2800" b="1" dirty="0">
                <a:effectLst/>
                <a:latin typeface="Arial" panose="020B0604020202020204" pitchFamily="34" charset="0"/>
                <a:ea typeface="Arial" panose="020B0604020202020204" pitchFamily="34" charset="0"/>
              </a:rPr>
              <a:t>2. Future needs of space weather observations, information and forecasts:</a:t>
            </a:r>
            <a:endParaRPr lang="en-US" sz="2800" dirty="0">
              <a:effectLst/>
              <a:latin typeface="Arial" panose="020B0604020202020204" pitchFamily="34" charset="0"/>
              <a:ea typeface="Arial" panose="020B0604020202020204" pitchFamily="34" charset="0"/>
            </a:endParaRPr>
          </a:p>
          <a:p>
            <a:pPr marL="800100" lvl="1" indent="-342900">
              <a:spcBef>
                <a:spcPts val="0"/>
              </a:spcBef>
              <a:buFont typeface="Arial" panose="020B0604020202020204" pitchFamily="34" charset="0"/>
              <a:buChar char="•"/>
            </a:pPr>
            <a:r>
              <a:rPr lang="en-US" sz="1800" dirty="0">
                <a:latin typeface="Arial" panose="020B0604020202020204" pitchFamily="34" charset="0"/>
              </a:rPr>
              <a:t>What space weather forecasts, lead-times, and products are needed to implement future operations?</a:t>
            </a:r>
          </a:p>
          <a:p>
            <a:pPr marL="800100" lvl="1" indent="-342900">
              <a:spcBef>
                <a:spcPts val="0"/>
              </a:spcBef>
              <a:buFont typeface="Arial" panose="020B0604020202020204" pitchFamily="34" charset="0"/>
              <a:buChar char="•"/>
            </a:pPr>
            <a:r>
              <a:rPr lang="en-US" sz="1800" dirty="0">
                <a:latin typeface="Arial" panose="020B0604020202020204" pitchFamily="34" charset="0"/>
              </a:rPr>
              <a:t>What type of information related to neutral density/drag issues and space/upper atmosphere conditions would be useful for operational mitigations, or technical mitigations?</a:t>
            </a:r>
          </a:p>
          <a:p>
            <a:pPr marL="800100" lvl="1" indent="-342900">
              <a:spcBef>
                <a:spcPts val="0"/>
              </a:spcBef>
              <a:buFont typeface="Arial" panose="020B0604020202020204" pitchFamily="34" charset="0"/>
              <a:buChar char="•"/>
            </a:pPr>
            <a:r>
              <a:rPr lang="en-US" sz="1800" dirty="0">
                <a:latin typeface="Arial" panose="020B0604020202020204" pitchFamily="34" charset="0"/>
              </a:rPr>
              <a:t>What spatial and temporal resolution is needed?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06A7-3959-28A3-34F8-803CE0E53E6B}"/>
              </a:ext>
            </a:extLst>
          </p:cNvPr>
          <p:cNvSpPr>
            <a:spLocks noGrp="1"/>
          </p:cNvSpPr>
          <p:nvPr>
            <p:ph type="title"/>
          </p:nvPr>
        </p:nvSpPr>
        <p:spPr/>
        <p:txBody>
          <a:bodyPr/>
          <a:lstStyle/>
          <a:p>
            <a:r>
              <a:rPr lang="en-US" sz="5200" dirty="0"/>
              <a:t>User Survey Questions</a:t>
            </a:r>
          </a:p>
        </p:txBody>
      </p:sp>
      <p:sp>
        <p:nvSpPr>
          <p:cNvPr id="3" name="Text Placeholder 2">
            <a:extLst>
              <a:ext uri="{FF2B5EF4-FFF2-40B4-BE49-F238E27FC236}">
                <a16:creationId xmlns:a16="http://schemas.microsoft.com/office/drawing/2014/main" id="{C29F9B8C-0BA4-B517-F06E-22E26EF6409E}"/>
              </a:ext>
            </a:extLst>
          </p:cNvPr>
          <p:cNvSpPr>
            <a:spLocks noGrp="1"/>
          </p:cNvSpPr>
          <p:nvPr>
            <p:ph type="body" idx="1"/>
          </p:nvPr>
        </p:nvSpPr>
        <p:spPr>
          <a:xfrm>
            <a:off x="177553" y="1600201"/>
            <a:ext cx="11913833" cy="5022541"/>
          </a:xfrm>
        </p:spPr>
        <p:txBody>
          <a:bodyPr/>
          <a:lstStyle/>
          <a:p>
            <a:pPr marL="0" marR="0" indent="0">
              <a:lnSpc>
                <a:spcPct val="115000"/>
              </a:lnSpc>
              <a:spcBef>
                <a:spcPts val="0"/>
              </a:spcBef>
              <a:spcAft>
                <a:spcPts val="0"/>
              </a:spcAft>
              <a:buNone/>
            </a:pPr>
            <a:r>
              <a:rPr lang="en-US" b="1" dirty="0">
                <a:effectLst/>
                <a:latin typeface="Arial" panose="020B0604020202020204" pitchFamily="34" charset="0"/>
                <a:ea typeface="Arial" panose="020B0604020202020204" pitchFamily="34" charset="0"/>
              </a:rPr>
              <a:t>3. Technological systems, components, or elements affected by space weather: </a:t>
            </a:r>
            <a:endParaRPr lang="en-US" dirty="0">
              <a:effectLst/>
              <a:latin typeface="Arial" panose="020B0604020202020204" pitchFamily="34" charset="0"/>
              <a:ea typeface="Arial" panose="020B0604020202020204" pitchFamily="34" charset="0"/>
            </a:endParaRPr>
          </a:p>
          <a:p>
            <a:pPr marL="800100" lvl="1" indent="-342900">
              <a:spcBef>
                <a:spcPts val="0"/>
              </a:spcBef>
              <a:buFont typeface="Arial" panose="020B0604020202020204" pitchFamily="34" charset="0"/>
              <a:buChar char="•"/>
            </a:pPr>
            <a:r>
              <a:rPr lang="en-US" sz="1800" dirty="0">
                <a:latin typeface="Arial" panose="020B0604020202020204" pitchFamily="34" charset="0"/>
              </a:rPr>
              <a:t>How does space weather affect common and specialized activities? [e.g. launch operations, tracking)</a:t>
            </a:r>
          </a:p>
          <a:p>
            <a:pPr marL="800100" lvl="1" indent="-342900">
              <a:spcBef>
                <a:spcPts val="0"/>
              </a:spcBef>
              <a:spcAft>
                <a:spcPts val="1000"/>
              </a:spcAft>
              <a:buFont typeface="Arial" panose="020B0604020202020204" pitchFamily="34" charset="0"/>
              <a:buChar char="•"/>
            </a:pPr>
            <a:r>
              <a:rPr lang="en-US" sz="1800" dirty="0">
                <a:latin typeface="Arial" panose="020B0604020202020204" pitchFamily="34" charset="0"/>
              </a:rPr>
              <a:t>What are current or planned collaborations with the environmental research communities to improve resilience?</a:t>
            </a:r>
          </a:p>
          <a:p>
            <a:pPr marL="0" indent="0">
              <a:spcBef>
                <a:spcPts val="0"/>
              </a:spcBef>
              <a:buNone/>
            </a:pPr>
            <a:r>
              <a:rPr lang="en-US" b="1" dirty="0">
                <a:latin typeface="Arial" panose="020B0604020202020204" pitchFamily="34" charset="0"/>
              </a:rPr>
              <a:t>4. Current and future risk reduction and resilience activities:</a:t>
            </a:r>
            <a:endParaRPr lang="en-US" dirty="0">
              <a:effectLst/>
              <a:latin typeface="Arial" panose="020B0604020202020204" pitchFamily="34" charset="0"/>
              <a:ea typeface="Arial" panose="020B0604020202020204" pitchFamily="34" charset="0"/>
            </a:endParaRPr>
          </a:p>
          <a:p>
            <a:pPr marL="800100" lvl="1" indent="-342900">
              <a:spcBef>
                <a:spcPts val="0"/>
              </a:spcBef>
              <a:buFont typeface="Arial" panose="020B0604020202020204" pitchFamily="34" charset="0"/>
              <a:buChar char="•"/>
            </a:pPr>
            <a:r>
              <a:rPr lang="en-US" sz="1800" dirty="0">
                <a:latin typeface="Arial" panose="020B0604020202020204" pitchFamily="34" charset="0"/>
              </a:rPr>
              <a:t>What technological mitigation is used to reduce vulnerabilities or risk?</a:t>
            </a:r>
          </a:p>
          <a:p>
            <a:pPr marL="800100" lvl="1" indent="-342900">
              <a:spcBef>
                <a:spcPts val="0"/>
              </a:spcBef>
              <a:buFont typeface="Arial" panose="020B0604020202020204" pitchFamily="34" charset="0"/>
              <a:buChar char="•"/>
            </a:pPr>
            <a:r>
              <a:rPr lang="en-US" sz="1800" dirty="0">
                <a:latin typeface="Arial" panose="020B0604020202020204" pitchFamily="34" charset="0"/>
              </a:rPr>
              <a:t>What kinds of tabletop exercises have you developed and implemented to explore space weather sensitivities to severe or extreme geomagnetic storms?</a:t>
            </a:r>
          </a:p>
          <a:p>
            <a:pPr marL="800100" lvl="1" indent="-342900">
              <a:spcBef>
                <a:spcPts val="0"/>
              </a:spcBef>
              <a:buFont typeface="Arial" panose="020B0604020202020204" pitchFamily="34" charset="0"/>
              <a:buChar char="•"/>
            </a:pPr>
            <a:r>
              <a:rPr lang="en-US" sz="1800" dirty="0">
                <a:latin typeface="Arial" panose="020B0604020202020204" pitchFamily="34" charset="0"/>
              </a:rPr>
              <a:t>Which specific altitude or latitude regimes are more problematic for your operations?</a:t>
            </a:r>
          </a:p>
          <a:p>
            <a:pPr marL="800100" lvl="1" indent="-342900">
              <a:spcBef>
                <a:spcPts val="0"/>
              </a:spcBef>
              <a:buFont typeface="Arial" panose="020B0604020202020204" pitchFamily="34" charset="0"/>
              <a:buChar char="•"/>
            </a:pPr>
            <a:r>
              <a:rPr lang="en-US" sz="1800" dirty="0">
                <a:latin typeface="Arial" panose="020B0604020202020204" pitchFamily="34" charset="0"/>
              </a:rPr>
              <a:t>How do any of your reduction/resilience activities rely on GNSS data availability?</a:t>
            </a:r>
          </a:p>
          <a:p>
            <a:pPr marL="800100" lvl="1" indent="-342900">
              <a:spcBef>
                <a:spcPts val="0"/>
              </a:spcBef>
              <a:buFont typeface="Arial" panose="020B0604020202020204" pitchFamily="34" charset="0"/>
              <a:buChar char="•"/>
            </a:pPr>
            <a:r>
              <a:rPr lang="en-US" sz="1800" dirty="0">
                <a:latin typeface="Arial" panose="020B0604020202020204" pitchFamily="34" charset="0"/>
              </a:rPr>
              <a:t>How can operations be modified to compensate predicted or known space environment variations?</a:t>
            </a:r>
          </a:p>
          <a:p>
            <a:pPr marL="800100" lvl="1" indent="-342900">
              <a:spcBef>
                <a:spcPts val="0"/>
              </a:spcBef>
              <a:buFont typeface="Arial" panose="020B0604020202020204" pitchFamily="34" charset="0"/>
              <a:buChar char="•"/>
            </a:pPr>
            <a:r>
              <a:rPr lang="en-US" sz="1800" dirty="0">
                <a:latin typeface="Arial" panose="020B0604020202020204" pitchFamily="34" charset="0"/>
              </a:rPr>
              <a:t>What are the limiting factors to the proposed operation modifications? (e.g., lead-time)</a:t>
            </a:r>
          </a:p>
          <a:p>
            <a:pPr marL="800100" lvl="1" indent="-342900">
              <a:spcBef>
                <a:spcPts val="0"/>
              </a:spcBef>
              <a:buFont typeface="Arial" panose="020B0604020202020204" pitchFamily="34" charset="0"/>
              <a:buChar char="•"/>
            </a:pPr>
            <a:r>
              <a:rPr lang="en-US" sz="1800" dirty="0">
                <a:latin typeface="Arial" panose="020B0604020202020204" pitchFamily="34" charset="0"/>
              </a:rPr>
              <a:t>Are there known barriers or challenges to implementing the proposed mitigations?      </a:t>
            </a:r>
          </a:p>
          <a:p>
            <a:pPr marL="800100" lvl="1" indent="-342900">
              <a:spcBef>
                <a:spcPts val="0"/>
              </a:spcBef>
              <a:buFont typeface="Arial" panose="020B0604020202020204" pitchFamily="34" charset="0"/>
              <a:buChar char="•"/>
            </a:pPr>
            <a:r>
              <a:rPr lang="en-US" sz="1800" dirty="0">
                <a:latin typeface="Arial" panose="020B0604020202020204" pitchFamily="34" charset="0"/>
              </a:rPr>
              <a:t>What operating system improvements are required to compensate for neutral density or wind perturbations? </a:t>
            </a:r>
          </a:p>
        </p:txBody>
      </p:sp>
    </p:spTree>
    <p:extLst>
      <p:ext uri="{BB962C8B-B14F-4D97-AF65-F5344CB8AC3E}">
        <p14:creationId xmlns:p14="http://schemas.microsoft.com/office/powerpoint/2010/main" val="626857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3"/>
          <p:cNvSpPr txBox="1">
            <a:spLocks noGrp="1"/>
          </p:cNvSpPr>
          <p:nvPr>
            <p:ph type="body" idx="1"/>
          </p:nvPr>
        </p:nvSpPr>
        <p:spPr>
          <a:xfrm>
            <a:off x="289650" y="1720587"/>
            <a:ext cx="11612700" cy="23595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Clr>
                <a:schemeClr val="dk1"/>
              </a:buClr>
              <a:buSzPts val="1900"/>
              <a:buFont typeface="Arial"/>
              <a:buNone/>
            </a:pPr>
            <a:r>
              <a:rPr lang="en-US" sz="6700" b="1" dirty="0">
                <a:solidFill>
                  <a:schemeClr val="dk1"/>
                </a:solidFill>
              </a:rPr>
              <a:t>THANKS!</a:t>
            </a:r>
            <a:endParaRPr dirty="0"/>
          </a:p>
          <a:p>
            <a:pPr marL="0" lvl="0" indent="0" algn="ctr" rtl="0">
              <a:lnSpc>
                <a:spcPct val="115000"/>
              </a:lnSpc>
              <a:spcBef>
                <a:spcPts val="400"/>
              </a:spcBef>
              <a:spcAft>
                <a:spcPts val="0"/>
              </a:spcAft>
              <a:buClr>
                <a:schemeClr val="dk1"/>
              </a:buClr>
              <a:buSzPts val="1900"/>
              <a:buFont typeface="Arial"/>
              <a:buNone/>
            </a:pPr>
            <a:r>
              <a:rPr lang="en-US" sz="5600" dirty="0">
                <a:solidFill>
                  <a:schemeClr val="dk1"/>
                </a:solidFill>
                <a:hlinkClick r:id="rId3"/>
              </a:rPr>
              <a:t>d</a:t>
            </a:r>
            <a:r>
              <a:rPr lang="en-US" sz="5600" dirty="0">
                <a:solidFill>
                  <a:schemeClr val="dk1"/>
                </a:solidFill>
                <a:hlinkClick r:id="rId3"/>
              </a:rPr>
              <a:t>ickinson.</a:t>
            </a:r>
            <a:r>
              <a:rPr lang="en-US" sz="5600" dirty="0">
                <a:solidFill>
                  <a:schemeClr val="dk1"/>
                </a:solidFill>
                <a:hlinkClick r:id="rId3"/>
              </a:rPr>
              <a:t>t</a:t>
            </a:r>
            <a:r>
              <a:rPr lang="en-US" sz="5600" dirty="0">
                <a:solidFill>
                  <a:schemeClr val="dk1"/>
                </a:solidFill>
                <a:hlinkClick r:id="rId3"/>
              </a:rPr>
              <a:t>amara@yahoo.com</a:t>
            </a:r>
            <a:endParaRPr lang="en-US" sz="5600" dirty="0">
              <a:solidFill>
                <a:schemeClr val="dk1"/>
              </a:solidFill>
            </a:endParaRPr>
          </a:p>
          <a:p>
            <a:pPr marL="0" lvl="0" indent="0" algn="ctr" rtl="0">
              <a:lnSpc>
                <a:spcPct val="115000"/>
              </a:lnSpc>
              <a:spcBef>
                <a:spcPts val="400"/>
              </a:spcBef>
              <a:spcAft>
                <a:spcPts val="0"/>
              </a:spcAft>
              <a:buClr>
                <a:schemeClr val="dk1"/>
              </a:buClr>
              <a:buSzPts val="1900"/>
              <a:buFont typeface="Arial"/>
              <a:buNone/>
            </a:pPr>
            <a:r>
              <a:rPr lang="en-US" sz="4800" dirty="0">
                <a:hlinkClick r:id="rId4"/>
              </a:rPr>
              <a:t>Delores.knipp@colorado.edu</a:t>
            </a:r>
            <a:r>
              <a:rPr lang="en-US" sz="4800" dirty="0"/>
              <a:t> </a:t>
            </a:r>
            <a:endParaRPr lang="en-US" sz="5600" dirty="0">
              <a:solidFill>
                <a:schemeClr val="dk1"/>
              </a:solidFill>
            </a:endParaRPr>
          </a:p>
          <a:p>
            <a:pPr marL="0" lvl="0" indent="0" algn="ctr" rtl="0">
              <a:lnSpc>
                <a:spcPct val="115000"/>
              </a:lnSpc>
              <a:spcBef>
                <a:spcPts val="400"/>
              </a:spcBef>
              <a:spcAft>
                <a:spcPts val="0"/>
              </a:spcAft>
              <a:buClr>
                <a:schemeClr val="dk1"/>
              </a:buClr>
              <a:buSzPts val="1900"/>
              <a:buFont typeface="Arial"/>
              <a:buNone/>
            </a:pPr>
            <a:endParaRPr dirty="0"/>
          </a:p>
          <a:p>
            <a:pPr marL="0" lvl="0" indent="0" algn="ctr" rtl="0">
              <a:lnSpc>
                <a:spcPct val="115000"/>
              </a:lnSpc>
              <a:spcBef>
                <a:spcPts val="400"/>
              </a:spcBef>
              <a:spcAft>
                <a:spcPts val="0"/>
              </a:spcAft>
              <a:buClr>
                <a:schemeClr val="dk1"/>
              </a:buClr>
              <a:buSzPts val="1900"/>
              <a:buFont typeface="Arial"/>
              <a:buNone/>
            </a:pPr>
            <a:r>
              <a:rPr lang="en-US" sz="5600" dirty="0">
                <a:solidFill>
                  <a:schemeClr val="dk1"/>
                </a:solidFill>
              </a:rPr>
              <a:t>www.weather.gov/SWAG</a:t>
            </a:r>
            <a:endParaRPr dirty="0"/>
          </a:p>
          <a:p>
            <a:pPr marL="0" lvl="0" indent="0" algn="ctr" rtl="0">
              <a:lnSpc>
                <a:spcPct val="115000"/>
              </a:lnSpc>
              <a:spcBef>
                <a:spcPts val="400"/>
              </a:spcBef>
              <a:spcAft>
                <a:spcPts val="0"/>
              </a:spcAft>
              <a:buClr>
                <a:schemeClr val="dk1"/>
              </a:buClr>
              <a:buSzPts val="1900"/>
              <a:buFont typeface="Arial"/>
              <a:buNone/>
            </a:pPr>
            <a:endParaRPr sz="5600" dirty="0">
              <a:solidFill>
                <a:schemeClr val="dk1"/>
              </a:solidFill>
            </a:endParaRPr>
          </a:p>
          <a:p>
            <a:pPr marL="0" lvl="0" indent="0" algn="ctr" rtl="0">
              <a:lnSpc>
                <a:spcPct val="115000"/>
              </a:lnSpc>
              <a:spcBef>
                <a:spcPts val="400"/>
              </a:spcBef>
              <a:spcAft>
                <a:spcPts val="0"/>
              </a:spcAft>
              <a:buSzPts val="1900"/>
              <a:buNone/>
            </a:pPr>
            <a:endParaRPr sz="6700" b="1" dirty="0"/>
          </a:p>
          <a:p>
            <a:pPr marL="0" lvl="0" indent="0" algn="ctr" rtl="0">
              <a:lnSpc>
                <a:spcPct val="115000"/>
              </a:lnSpc>
              <a:spcBef>
                <a:spcPts val="400"/>
              </a:spcBef>
              <a:spcAft>
                <a:spcPts val="0"/>
              </a:spcAft>
              <a:buSzPts val="1900"/>
              <a:buNone/>
            </a:pPr>
            <a:endParaRPr sz="6700" b="1" dirty="0"/>
          </a:p>
          <a:p>
            <a:pPr marL="0" lvl="0" indent="0" algn="ctr" rtl="0">
              <a:lnSpc>
                <a:spcPct val="115000"/>
              </a:lnSpc>
              <a:spcBef>
                <a:spcPts val="400"/>
              </a:spcBef>
              <a:spcAft>
                <a:spcPts val="0"/>
              </a:spcAft>
              <a:buSzPts val="1900"/>
              <a:buNone/>
            </a:pPr>
            <a:endParaRPr sz="6700" b="1" dirty="0"/>
          </a:p>
        </p:txBody>
      </p:sp>
      <p:sp>
        <p:nvSpPr>
          <p:cNvPr id="449" name="Google Shape;449;p1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5"/>
          <p:cNvSpPr txBox="1">
            <a:spLocks noGrp="1"/>
          </p:cNvSpPr>
          <p:nvPr>
            <p:ph type="body" idx="1"/>
          </p:nvPr>
        </p:nvSpPr>
        <p:spPr>
          <a:xfrm>
            <a:off x="289650" y="1495027"/>
            <a:ext cx="11612700" cy="5305773"/>
          </a:xfrm>
          <a:prstGeom prst="rect">
            <a:avLst/>
          </a:prstGeom>
          <a:noFill/>
          <a:ln>
            <a:noFill/>
          </a:ln>
        </p:spPr>
        <p:txBody>
          <a:bodyPr spcFirstLastPara="1" wrap="square" lIns="91425" tIns="45700" rIns="91425" bIns="45700" anchor="t" anchorCtr="0">
            <a:noAutofit/>
          </a:bodyPr>
          <a:lstStyle/>
          <a:p>
            <a:pPr marL="107950" lvl="0" indent="0" algn="l" rtl="0">
              <a:lnSpc>
                <a:spcPct val="100000"/>
              </a:lnSpc>
              <a:spcBef>
                <a:spcPts val="0"/>
              </a:spcBef>
              <a:spcAft>
                <a:spcPts val="0"/>
              </a:spcAft>
              <a:buSzPts val="2700"/>
              <a:buNone/>
            </a:pPr>
            <a:r>
              <a:rPr lang="en-US" sz="2800">
                <a:latin typeface="Calibri"/>
                <a:ea typeface="Calibri"/>
                <a:cs typeface="Calibri"/>
                <a:sym typeface="Calibri"/>
              </a:rPr>
              <a:t>Overarching Recommendations</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Ground-Based and Airborne Sensors and Networks </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In-Space Architectures and Space-Based Observations </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Data and Computing Infrastructure for Space Weather Operations </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Improving Benchmarks, Metrics, and Scales for Space Weather End-Users </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Space Weather Risk to Evolving Infrastructure Systems and Services </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Economic Assessments on The Costs of Space Weather and the Value Of Forecasting and Mitigation </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Promote Focused and Continued Engagement Across Industry and Government Space Weather Stakeholders </a:t>
            </a:r>
            <a:endParaRPr sz="2800" b="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Additional Findings and Recommendations</a:t>
            </a:r>
            <a:endParaRPr sz="2800"/>
          </a:p>
          <a:p>
            <a:pPr marL="107950" lvl="0" indent="0" algn="l" rtl="0">
              <a:lnSpc>
                <a:spcPct val="100000"/>
              </a:lnSpc>
              <a:spcBef>
                <a:spcPts val="0"/>
              </a:spcBef>
              <a:spcAft>
                <a:spcPts val="0"/>
              </a:spcAft>
              <a:buSzPts val="2700"/>
              <a:buNone/>
            </a:pPr>
            <a:r>
              <a:rPr lang="en-US" sz="2800">
                <a:latin typeface="Calibri"/>
                <a:ea typeface="Calibri"/>
                <a:cs typeface="Calibri"/>
                <a:sym typeface="Calibri"/>
              </a:rPr>
              <a:t>Next Steps</a:t>
            </a:r>
            <a:endParaRPr sz="2800">
              <a:solidFill>
                <a:schemeClr val="dk1"/>
              </a:solidFill>
            </a:endParaRPr>
          </a:p>
        </p:txBody>
      </p:sp>
      <p:sp>
        <p:nvSpPr>
          <p:cNvPr id="455" name="Google Shape;455;p75"/>
          <p:cNvSpPr txBox="1">
            <a:spLocks noGrp="1"/>
          </p:cNvSpPr>
          <p:nvPr>
            <p:ph type="title"/>
          </p:nvPr>
        </p:nvSpPr>
        <p:spPr>
          <a:xfrm>
            <a:off x="2031925"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a:t>Broad Set of Space Weather Topics Covered</a:t>
            </a:r>
            <a:endParaRPr sz="4400"/>
          </a:p>
        </p:txBody>
      </p:sp>
      <p:sp>
        <p:nvSpPr>
          <p:cNvPr id="456" name="Google Shape;456;p75"/>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5c064fef59_2_341"/>
          <p:cNvSpPr txBox="1">
            <a:spLocks noGrp="1"/>
          </p:cNvSpPr>
          <p:nvPr>
            <p:ph type="title"/>
          </p:nvPr>
        </p:nvSpPr>
        <p:spPr>
          <a:xfrm>
            <a:off x="2240275" y="0"/>
            <a:ext cx="9151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200">
                <a:latin typeface="Arial"/>
                <a:ea typeface="Arial"/>
                <a:cs typeface="Arial"/>
                <a:sym typeface="Arial"/>
              </a:rPr>
              <a:t>PROSWIFT Act - Overview</a:t>
            </a:r>
            <a:endParaRPr sz="5200">
              <a:latin typeface="Arial"/>
              <a:ea typeface="Arial"/>
              <a:cs typeface="Arial"/>
              <a:sym typeface="Arial"/>
            </a:endParaRPr>
          </a:p>
        </p:txBody>
      </p:sp>
      <p:sp>
        <p:nvSpPr>
          <p:cNvPr id="328" name="Google Shape;328;g25c064fef59_2_341"/>
          <p:cNvSpPr txBox="1">
            <a:spLocks noGrp="1"/>
          </p:cNvSpPr>
          <p:nvPr>
            <p:ph type="body" idx="1"/>
          </p:nvPr>
        </p:nvSpPr>
        <p:spPr>
          <a:xfrm>
            <a:off x="389476" y="1491318"/>
            <a:ext cx="10515600" cy="54135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54543"/>
              <a:buNone/>
            </a:pPr>
            <a:r>
              <a:rPr lang="en-US" sz="4098" b="1" u="sng"/>
              <a:t>Basic Elements</a:t>
            </a:r>
            <a:endParaRPr sz="4098" b="1" u="sng"/>
          </a:p>
          <a:p>
            <a:pPr marL="609600" lvl="0" indent="-430372" algn="l" rtl="0">
              <a:lnSpc>
                <a:spcPct val="90000"/>
              </a:lnSpc>
              <a:spcBef>
                <a:spcPts val="500"/>
              </a:spcBef>
              <a:spcAft>
                <a:spcPts val="0"/>
              </a:spcAft>
              <a:buSzPct val="68952"/>
              <a:buChar char="●"/>
            </a:pPr>
            <a:r>
              <a:rPr lang="en-US" sz="3698"/>
              <a:t>60601  Space weather</a:t>
            </a:r>
            <a:endParaRPr sz="3698"/>
          </a:p>
          <a:p>
            <a:pPr marL="1219200" lvl="1" indent="-420532" algn="l" rtl="0">
              <a:lnSpc>
                <a:spcPct val="90000"/>
              </a:lnSpc>
              <a:spcBef>
                <a:spcPts val="500"/>
              </a:spcBef>
              <a:spcAft>
                <a:spcPts val="0"/>
              </a:spcAft>
              <a:buClr>
                <a:schemeClr val="dk1"/>
              </a:buClr>
              <a:buSzPct val="71251"/>
              <a:buChar char="○"/>
            </a:pPr>
            <a:r>
              <a:rPr lang="en-US" sz="3298"/>
              <a:t>Role of Federal Agencies</a:t>
            </a:r>
            <a:endParaRPr sz="3298"/>
          </a:p>
          <a:p>
            <a:pPr marL="1219200" lvl="1" indent="-420532" algn="l" rtl="0">
              <a:lnSpc>
                <a:spcPct val="90000"/>
              </a:lnSpc>
              <a:spcBef>
                <a:spcPts val="500"/>
              </a:spcBef>
              <a:spcAft>
                <a:spcPts val="0"/>
              </a:spcAft>
              <a:buClr>
                <a:schemeClr val="dk1"/>
              </a:buClr>
              <a:buSzPct val="71251"/>
              <a:buChar char="○"/>
            </a:pPr>
            <a:r>
              <a:rPr lang="en-US" sz="3298"/>
              <a:t>Interagency Working Group (SWORM)</a:t>
            </a:r>
            <a:endParaRPr sz="3298"/>
          </a:p>
          <a:p>
            <a:pPr marL="1219200" lvl="1" indent="-420532" algn="l" rtl="0">
              <a:lnSpc>
                <a:spcPct val="90000"/>
              </a:lnSpc>
              <a:spcBef>
                <a:spcPts val="500"/>
              </a:spcBef>
              <a:spcAft>
                <a:spcPts val="0"/>
              </a:spcAft>
              <a:buClr>
                <a:schemeClr val="dk1"/>
              </a:buClr>
              <a:buSzPct val="71251"/>
              <a:buChar char="○"/>
            </a:pPr>
            <a:r>
              <a:rPr lang="en-US" sz="3298"/>
              <a:t>Interagency Agreements</a:t>
            </a:r>
            <a:endParaRPr sz="3298"/>
          </a:p>
          <a:p>
            <a:pPr marL="1219200" lvl="1" indent="-420532" algn="l" rtl="0">
              <a:lnSpc>
                <a:spcPct val="90000"/>
              </a:lnSpc>
              <a:spcBef>
                <a:spcPts val="500"/>
              </a:spcBef>
              <a:spcAft>
                <a:spcPts val="0"/>
              </a:spcAft>
              <a:buClr>
                <a:schemeClr val="dk1"/>
              </a:buClr>
              <a:buSzPct val="71251"/>
              <a:buChar char="○"/>
            </a:pPr>
            <a:r>
              <a:rPr lang="en-US" sz="3298" b="1">
                <a:highlight>
                  <a:srgbClr val="FFFF00"/>
                </a:highlight>
              </a:rPr>
              <a:t>Space Weather Advisory Group (SWAG)</a:t>
            </a:r>
            <a:endParaRPr sz="3298" b="1"/>
          </a:p>
          <a:p>
            <a:pPr marL="609600" lvl="0" indent="-430372" algn="l" rtl="0">
              <a:lnSpc>
                <a:spcPct val="90000"/>
              </a:lnSpc>
              <a:spcBef>
                <a:spcPts val="500"/>
              </a:spcBef>
              <a:spcAft>
                <a:spcPts val="0"/>
              </a:spcAft>
              <a:buClr>
                <a:schemeClr val="dk1"/>
              </a:buClr>
              <a:buSzPct val="68952"/>
              <a:buChar char="●"/>
            </a:pPr>
            <a:r>
              <a:rPr lang="en-US" sz="3698"/>
              <a:t>60602  Integrated strategy</a:t>
            </a:r>
            <a:endParaRPr sz="3698"/>
          </a:p>
          <a:p>
            <a:pPr marL="609600" lvl="0" indent="-430372" algn="l" rtl="0">
              <a:lnSpc>
                <a:spcPct val="90000"/>
              </a:lnSpc>
              <a:spcBef>
                <a:spcPts val="500"/>
              </a:spcBef>
              <a:spcAft>
                <a:spcPts val="0"/>
              </a:spcAft>
              <a:buClr>
                <a:schemeClr val="dk1"/>
              </a:buClr>
              <a:buSzPct val="68952"/>
              <a:buChar char="●"/>
            </a:pPr>
            <a:r>
              <a:rPr lang="en-US" sz="3698"/>
              <a:t>60603  Sustaining and advancing critical observations</a:t>
            </a:r>
            <a:endParaRPr sz="3698"/>
          </a:p>
          <a:p>
            <a:pPr marL="609600" lvl="0" indent="-430372" algn="l" rtl="0">
              <a:lnSpc>
                <a:spcPct val="90000"/>
              </a:lnSpc>
              <a:spcBef>
                <a:spcPts val="500"/>
              </a:spcBef>
              <a:spcAft>
                <a:spcPts val="0"/>
              </a:spcAft>
              <a:buClr>
                <a:schemeClr val="dk1"/>
              </a:buClr>
              <a:buSzPct val="68952"/>
              <a:buChar char="●"/>
            </a:pPr>
            <a:r>
              <a:rPr lang="en-US" sz="3698"/>
              <a:t>60604  Research activities</a:t>
            </a:r>
            <a:endParaRPr sz="3698"/>
          </a:p>
          <a:p>
            <a:pPr marL="609600" lvl="0" indent="-430372" algn="l" rtl="0">
              <a:lnSpc>
                <a:spcPct val="90000"/>
              </a:lnSpc>
              <a:spcBef>
                <a:spcPts val="500"/>
              </a:spcBef>
              <a:spcAft>
                <a:spcPts val="0"/>
              </a:spcAft>
              <a:buClr>
                <a:schemeClr val="dk1"/>
              </a:buClr>
              <a:buSzPct val="68952"/>
              <a:buChar char="●"/>
            </a:pPr>
            <a:r>
              <a:rPr lang="en-US" sz="3698"/>
              <a:t>60605  Space weather data</a:t>
            </a:r>
            <a:endParaRPr sz="3698"/>
          </a:p>
          <a:p>
            <a:pPr marL="609600" lvl="0" indent="-430372" algn="l" rtl="0">
              <a:lnSpc>
                <a:spcPct val="90000"/>
              </a:lnSpc>
              <a:spcBef>
                <a:spcPts val="500"/>
              </a:spcBef>
              <a:spcAft>
                <a:spcPts val="0"/>
              </a:spcAft>
              <a:buClr>
                <a:schemeClr val="dk1"/>
              </a:buClr>
              <a:buSzPct val="68952"/>
              <a:buChar char="●"/>
            </a:pPr>
            <a:r>
              <a:rPr lang="en-US" sz="3698"/>
              <a:t>60606  Knowledge transfer and information exchange (NASEM Roundtable)</a:t>
            </a:r>
            <a:endParaRPr sz="3698"/>
          </a:p>
          <a:p>
            <a:pPr marL="609600" lvl="0" indent="-430372" algn="l" rtl="0">
              <a:lnSpc>
                <a:spcPct val="90000"/>
              </a:lnSpc>
              <a:spcBef>
                <a:spcPts val="500"/>
              </a:spcBef>
              <a:spcAft>
                <a:spcPts val="0"/>
              </a:spcAft>
              <a:buClr>
                <a:schemeClr val="dk1"/>
              </a:buClr>
              <a:buSzPct val="68952"/>
              <a:buChar char="●"/>
            </a:pPr>
            <a:r>
              <a:rPr lang="en-US" sz="3698"/>
              <a:t>60607  Pilot program commercial sector</a:t>
            </a:r>
            <a:endParaRPr sz="3698"/>
          </a:p>
          <a:p>
            <a:pPr marL="609600" lvl="0" indent="-430372" algn="l" rtl="0">
              <a:lnSpc>
                <a:spcPct val="90000"/>
              </a:lnSpc>
              <a:spcBef>
                <a:spcPts val="500"/>
              </a:spcBef>
              <a:spcAft>
                <a:spcPts val="0"/>
              </a:spcAft>
              <a:buClr>
                <a:schemeClr val="dk1"/>
              </a:buClr>
              <a:buSzPct val="68952"/>
              <a:buChar char="●"/>
            </a:pPr>
            <a:r>
              <a:rPr lang="en-US" sz="3698"/>
              <a:t>60608  Benchmarks</a:t>
            </a:r>
            <a:endParaRPr sz="3698"/>
          </a:p>
          <a:p>
            <a:pPr marL="685800" lvl="1" indent="-87630" algn="l" rtl="0">
              <a:lnSpc>
                <a:spcPct val="90000"/>
              </a:lnSpc>
              <a:spcBef>
                <a:spcPts val="500"/>
              </a:spcBef>
              <a:spcAft>
                <a:spcPts val="0"/>
              </a:spcAft>
              <a:buClr>
                <a:schemeClr val="dk1"/>
              </a:buClr>
              <a:buSzPct val="100000"/>
              <a:buNone/>
            </a:pPr>
            <a:endParaRPr/>
          </a:p>
        </p:txBody>
      </p:sp>
      <p:sp>
        <p:nvSpPr>
          <p:cNvPr id="329" name="Google Shape;329;g25c064fef59_2_34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a:t>
            </a:fld>
            <a:endParaRPr/>
          </a:p>
        </p:txBody>
      </p:sp>
      <p:pic>
        <p:nvPicPr>
          <p:cNvPr id="330" name="Google Shape;330;g25c064fef59_2_341"/>
          <p:cNvPicPr preferRelativeResize="0"/>
          <p:nvPr/>
        </p:nvPicPr>
        <p:blipFill rotWithShape="1">
          <a:blip r:embed="rId3">
            <a:alphaModFix/>
          </a:blip>
          <a:srcRect/>
          <a:stretch/>
        </p:blipFill>
        <p:spPr>
          <a:xfrm>
            <a:off x="9457000" y="1402325"/>
            <a:ext cx="2436925" cy="3615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4"/>
          <p:cNvSpPr txBox="1">
            <a:spLocks noGrp="1"/>
          </p:cNvSpPr>
          <p:nvPr>
            <p:ph type="body" idx="1"/>
          </p:nvPr>
        </p:nvSpPr>
        <p:spPr>
          <a:xfrm>
            <a:off x="289650" y="2570649"/>
            <a:ext cx="11612700" cy="23595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400"/>
              </a:spcBef>
              <a:spcAft>
                <a:spcPts val="0"/>
              </a:spcAft>
              <a:buClr>
                <a:schemeClr val="dk1"/>
              </a:buClr>
              <a:buSzPts val="1900"/>
              <a:buFont typeface="Arial"/>
              <a:buNone/>
            </a:pPr>
            <a:r>
              <a:rPr lang="en-US" sz="6700" b="1">
                <a:solidFill>
                  <a:schemeClr val="dk1"/>
                </a:solidFill>
              </a:rPr>
              <a:t>BACKUP SLIDES</a:t>
            </a:r>
            <a:endParaRPr sz="5600">
              <a:solidFill>
                <a:schemeClr val="dk1"/>
              </a:solidFill>
            </a:endParaRPr>
          </a:p>
          <a:p>
            <a:pPr marL="0" lvl="0" indent="0" algn="ctr" rtl="0">
              <a:lnSpc>
                <a:spcPct val="115000"/>
              </a:lnSpc>
              <a:spcBef>
                <a:spcPts val="400"/>
              </a:spcBef>
              <a:spcAft>
                <a:spcPts val="0"/>
              </a:spcAft>
              <a:buSzPts val="1900"/>
              <a:buNone/>
            </a:pPr>
            <a:endParaRPr sz="6700" b="1"/>
          </a:p>
          <a:p>
            <a:pPr marL="0" lvl="0" indent="0" algn="ctr" rtl="0">
              <a:lnSpc>
                <a:spcPct val="115000"/>
              </a:lnSpc>
              <a:spcBef>
                <a:spcPts val="400"/>
              </a:spcBef>
              <a:spcAft>
                <a:spcPts val="0"/>
              </a:spcAft>
              <a:buSzPts val="1900"/>
              <a:buNone/>
            </a:pPr>
            <a:endParaRPr sz="6700" b="1"/>
          </a:p>
          <a:p>
            <a:pPr marL="0" lvl="0" indent="0" algn="ctr" rtl="0">
              <a:lnSpc>
                <a:spcPct val="115000"/>
              </a:lnSpc>
              <a:spcBef>
                <a:spcPts val="400"/>
              </a:spcBef>
              <a:spcAft>
                <a:spcPts val="0"/>
              </a:spcAft>
              <a:buSzPts val="1900"/>
              <a:buNone/>
            </a:pPr>
            <a:endParaRPr sz="6700" b="1"/>
          </a:p>
        </p:txBody>
      </p:sp>
      <p:sp>
        <p:nvSpPr>
          <p:cNvPr id="462" name="Google Shape;462;p1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700" b="0" i="0" u="none" strike="noStrike" cap="none">
                <a:solidFill>
                  <a:srgbClr val="000000"/>
                </a:solidFill>
                <a:latin typeface="Calibri"/>
                <a:ea typeface="Calibri"/>
                <a:cs typeface="Calibri"/>
                <a:sym typeface="Calibri"/>
              </a:rPr>
              <a:t>20</a:t>
            </a:fld>
            <a:endParaRPr sz="17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
          <p:cNvSpPr txBox="1">
            <a:spLocks noGrp="1"/>
          </p:cNvSpPr>
          <p:nvPr>
            <p:ph type="title"/>
          </p:nvPr>
        </p:nvSpPr>
        <p:spPr>
          <a:xfrm>
            <a:off x="2031932" y="57200"/>
            <a:ext cx="9978600" cy="1143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US" sz="5200"/>
              <a:t>Input to Space Weather Enterprise</a:t>
            </a:r>
            <a:endParaRPr sz="5200"/>
          </a:p>
        </p:txBody>
      </p:sp>
      <p:sp>
        <p:nvSpPr>
          <p:cNvPr id="468" name="Google Shape;468;p3"/>
          <p:cNvSpPr txBox="1">
            <a:spLocks noGrp="1"/>
          </p:cNvSpPr>
          <p:nvPr>
            <p:ph type="body" idx="1"/>
          </p:nvPr>
        </p:nvSpPr>
        <p:spPr>
          <a:xfrm>
            <a:off x="289650" y="1533951"/>
            <a:ext cx="11612700" cy="5117400"/>
          </a:xfrm>
          <a:prstGeom prst="rect">
            <a:avLst/>
          </a:prstGeom>
          <a:noFill/>
          <a:ln>
            <a:noFill/>
          </a:ln>
        </p:spPr>
        <p:txBody>
          <a:bodyPr spcFirstLastPara="1" wrap="square" lIns="91425" tIns="45700" rIns="91425" bIns="45700" anchor="t" anchorCtr="0">
            <a:noAutofit/>
          </a:bodyPr>
          <a:lstStyle/>
          <a:p>
            <a:pPr marL="457200" lvl="0" indent="-374650" algn="l" rtl="0">
              <a:lnSpc>
                <a:spcPct val="115000"/>
              </a:lnSpc>
              <a:spcBef>
                <a:spcPts val="400"/>
              </a:spcBef>
              <a:spcAft>
                <a:spcPts val="0"/>
              </a:spcAft>
              <a:buClr>
                <a:schemeClr val="dk1"/>
              </a:buClr>
              <a:buSzPts val="2300"/>
              <a:buChar char="●"/>
            </a:pPr>
            <a:r>
              <a:rPr lang="en-US" sz="2800"/>
              <a:t>2015 and 2019 National Space Weather Strategies </a:t>
            </a:r>
            <a:endParaRPr sz="2800"/>
          </a:p>
          <a:p>
            <a:pPr marL="914400" lvl="1" indent="-374650" algn="l" rtl="0">
              <a:lnSpc>
                <a:spcPct val="115000"/>
              </a:lnSpc>
              <a:spcBef>
                <a:spcPts val="400"/>
              </a:spcBef>
              <a:spcAft>
                <a:spcPts val="0"/>
              </a:spcAft>
              <a:buSzPts val="2300"/>
              <a:buChar char="○"/>
            </a:pPr>
            <a:r>
              <a:rPr lang="en-US" sz="2800"/>
              <a:t>Community input was via a Request for Information</a:t>
            </a:r>
            <a:endParaRPr sz="2800"/>
          </a:p>
          <a:p>
            <a:pPr marL="914400" lvl="1" indent="-374650" algn="l" rtl="0">
              <a:lnSpc>
                <a:spcPct val="115000"/>
              </a:lnSpc>
              <a:spcBef>
                <a:spcPts val="400"/>
              </a:spcBef>
              <a:spcAft>
                <a:spcPts val="0"/>
              </a:spcAft>
              <a:buSzPts val="2300"/>
              <a:buChar char="○"/>
            </a:pPr>
            <a:r>
              <a:rPr lang="en-US" sz="2800"/>
              <a:t>Community didn’t feel it was an all of community activity</a:t>
            </a:r>
            <a:endParaRPr sz="2800"/>
          </a:p>
          <a:p>
            <a:pPr marL="457200" lvl="0" indent="-374650" algn="l" rtl="0">
              <a:lnSpc>
                <a:spcPct val="115000"/>
              </a:lnSpc>
              <a:spcBef>
                <a:spcPts val="400"/>
              </a:spcBef>
              <a:spcAft>
                <a:spcPts val="0"/>
              </a:spcAft>
              <a:buClr>
                <a:schemeClr val="dk1"/>
              </a:buClr>
              <a:buSzPts val="2300"/>
              <a:buChar char="●"/>
            </a:pPr>
            <a:r>
              <a:rPr lang="en-US" sz="2800"/>
              <a:t>Congress heard you - Enter SWAG</a:t>
            </a:r>
            <a:endParaRPr sz="2800"/>
          </a:p>
          <a:p>
            <a:pPr marL="914400" lvl="1" indent="-374650" algn="l" rtl="0">
              <a:lnSpc>
                <a:spcPct val="115000"/>
              </a:lnSpc>
              <a:spcBef>
                <a:spcPts val="400"/>
              </a:spcBef>
              <a:spcAft>
                <a:spcPts val="0"/>
              </a:spcAft>
              <a:buSzPts val="2300"/>
              <a:buChar char="○"/>
            </a:pPr>
            <a:r>
              <a:rPr lang="en-US" sz="2800">
                <a:latin typeface="Calibri"/>
                <a:ea typeface="Calibri"/>
                <a:cs typeface="Calibri"/>
                <a:sym typeface="Calibri"/>
              </a:rPr>
              <a:t>C</a:t>
            </a:r>
            <a:r>
              <a:rPr lang="en-US" sz="2800" b="0" i="0" u="none" strike="noStrike">
                <a:solidFill>
                  <a:srgbClr val="000000"/>
                </a:solidFill>
                <a:latin typeface="Calibri"/>
                <a:ea typeface="Calibri"/>
                <a:cs typeface="Calibri"/>
                <a:sym typeface="Calibri"/>
              </a:rPr>
              <a:t>hartered to advise SWORM </a:t>
            </a:r>
            <a:endParaRPr sz="2800"/>
          </a:p>
          <a:p>
            <a:pPr marL="914400" lvl="1" indent="-374650" algn="l" rtl="0">
              <a:lnSpc>
                <a:spcPct val="115000"/>
              </a:lnSpc>
              <a:spcBef>
                <a:spcPts val="400"/>
              </a:spcBef>
              <a:spcAft>
                <a:spcPts val="0"/>
              </a:spcAft>
              <a:buSzPts val="2300"/>
              <a:buChar char="○"/>
            </a:pPr>
            <a:r>
              <a:rPr lang="en-US" sz="2800"/>
              <a:t>Members from academia, end-users, and commercial space sectors</a:t>
            </a:r>
            <a:endParaRPr sz="2800"/>
          </a:p>
          <a:p>
            <a:pPr marL="914400" lvl="1" indent="-374650" algn="l" rtl="0">
              <a:lnSpc>
                <a:spcPct val="115000"/>
              </a:lnSpc>
              <a:spcBef>
                <a:spcPts val="400"/>
              </a:spcBef>
              <a:spcAft>
                <a:spcPts val="0"/>
              </a:spcAft>
              <a:buSzPts val="2300"/>
              <a:buChar char="○"/>
            </a:pPr>
            <a:r>
              <a:rPr lang="en-US" sz="2800"/>
              <a:t>Representatives of our communities </a:t>
            </a:r>
            <a:endParaRPr sz="2800"/>
          </a:p>
          <a:p>
            <a:pPr marL="1371600" lvl="2" indent="-374650" algn="l" rtl="0">
              <a:lnSpc>
                <a:spcPct val="115000"/>
              </a:lnSpc>
              <a:spcBef>
                <a:spcPts val="400"/>
              </a:spcBef>
              <a:spcAft>
                <a:spcPts val="0"/>
              </a:spcAft>
              <a:buSzPts val="2300"/>
              <a:buChar char="■"/>
            </a:pPr>
            <a:r>
              <a:rPr lang="en-US" sz="2800"/>
              <a:t>Expected to reach into our communities to get input</a:t>
            </a:r>
            <a:endParaRPr sz="2300"/>
          </a:p>
          <a:p>
            <a:pPr marL="914400" lvl="1" indent="-228600" algn="l" rtl="0">
              <a:lnSpc>
                <a:spcPct val="115000"/>
              </a:lnSpc>
              <a:spcBef>
                <a:spcPts val="400"/>
              </a:spcBef>
              <a:spcAft>
                <a:spcPts val="0"/>
              </a:spcAft>
              <a:buSzPts val="1900"/>
              <a:buNone/>
            </a:pPr>
            <a:endParaRPr sz="25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5c04ffa64c_0_44"/>
          <p:cNvSpPr txBox="1">
            <a:spLocks noGrp="1"/>
          </p:cNvSpPr>
          <p:nvPr>
            <p:ph type="title"/>
          </p:nvPr>
        </p:nvSpPr>
        <p:spPr>
          <a:xfrm>
            <a:off x="2085925" y="121500"/>
            <a:ext cx="8630700" cy="1002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4615"/>
              <a:buFont typeface="Calibri"/>
              <a:buNone/>
            </a:pPr>
            <a:r>
              <a:rPr lang="en-US" sz="5200">
                <a:latin typeface="Arial"/>
                <a:ea typeface="Arial"/>
                <a:cs typeface="Arial"/>
                <a:sym typeface="Arial"/>
              </a:rPr>
              <a:t>PROSWIFT Act - User Survey</a:t>
            </a:r>
            <a:endParaRPr sz="5200">
              <a:latin typeface="Arial"/>
              <a:ea typeface="Arial"/>
              <a:cs typeface="Arial"/>
              <a:sym typeface="Arial"/>
            </a:endParaRPr>
          </a:p>
        </p:txBody>
      </p:sp>
      <p:sp>
        <p:nvSpPr>
          <p:cNvPr id="474" name="Google Shape;474;g25c04ffa64c_0_44"/>
          <p:cNvSpPr txBox="1">
            <a:spLocks noGrp="1"/>
          </p:cNvSpPr>
          <p:nvPr>
            <p:ph type="body" idx="1"/>
          </p:nvPr>
        </p:nvSpPr>
        <p:spPr>
          <a:xfrm>
            <a:off x="271850" y="1495125"/>
            <a:ext cx="8330100" cy="5733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900"/>
              <a:buNone/>
            </a:pPr>
            <a:endParaRPr/>
          </a:p>
          <a:p>
            <a:pPr marL="0" lvl="0" indent="0" algn="l" rtl="0">
              <a:lnSpc>
                <a:spcPct val="90000"/>
              </a:lnSpc>
              <a:spcBef>
                <a:spcPts val="0"/>
              </a:spcBef>
              <a:spcAft>
                <a:spcPts val="0"/>
              </a:spcAft>
              <a:buSzPts val="1900"/>
              <a:buNone/>
            </a:pPr>
            <a:r>
              <a:rPr lang="en-US" sz="2700"/>
              <a:t>The </a:t>
            </a:r>
            <a:r>
              <a:rPr lang="en-US" sz="2600">
                <a:solidFill>
                  <a:schemeClr val="dk1"/>
                </a:solidFill>
              </a:rPr>
              <a:t>comprehensive</a:t>
            </a:r>
            <a:r>
              <a:rPr lang="en-US" sz="2600" b="1">
                <a:solidFill>
                  <a:schemeClr val="dk1"/>
                </a:solidFill>
              </a:rPr>
              <a:t> </a:t>
            </a:r>
            <a:r>
              <a:rPr lang="en-US" sz="2600" b="1" u="sng">
                <a:solidFill>
                  <a:schemeClr val="dk1"/>
                </a:solidFill>
              </a:rPr>
              <a:t>user needs survey</a:t>
            </a:r>
            <a:r>
              <a:rPr lang="en-US" sz="2600" b="1">
                <a:solidFill>
                  <a:schemeClr val="dk1"/>
                </a:solidFill>
              </a:rPr>
              <a:t> </a:t>
            </a:r>
            <a:r>
              <a:rPr lang="en-US" sz="2600">
                <a:solidFill>
                  <a:schemeClr val="dk1"/>
                </a:solidFill>
              </a:rPr>
              <a:t>of space weather products will</a:t>
            </a:r>
            <a:r>
              <a:rPr lang="en-US" sz="2700"/>
              <a:t> identify:</a:t>
            </a:r>
            <a:endParaRPr sz="2700"/>
          </a:p>
          <a:p>
            <a:pPr marL="914400" lvl="0" indent="-400050" algn="l" rtl="0">
              <a:lnSpc>
                <a:spcPct val="115000"/>
              </a:lnSpc>
              <a:spcBef>
                <a:spcPts val="500"/>
              </a:spcBef>
              <a:spcAft>
                <a:spcPts val="0"/>
              </a:spcAft>
              <a:buSzPts val="2700"/>
              <a:buChar char="●"/>
            </a:pPr>
            <a:r>
              <a:rPr lang="en-US" sz="2700"/>
              <a:t>space weather research </a:t>
            </a:r>
            <a:endParaRPr sz="2700"/>
          </a:p>
          <a:p>
            <a:pPr marL="914400" lvl="0" indent="-400050" algn="l" rtl="0">
              <a:lnSpc>
                <a:spcPct val="115000"/>
              </a:lnSpc>
              <a:spcBef>
                <a:spcPts val="0"/>
              </a:spcBef>
              <a:spcAft>
                <a:spcPts val="0"/>
              </a:spcAft>
              <a:buSzPts val="2700"/>
              <a:buChar char="●"/>
            </a:pPr>
            <a:r>
              <a:rPr lang="en-US" sz="2700"/>
              <a:t>observations </a:t>
            </a:r>
            <a:endParaRPr sz="2700"/>
          </a:p>
          <a:p>
            <a:pPr marL="914400" lvl="0" indent="-400050" algn="l" rtl="0">
              <a:lnSpc>
                <a:spcPct val="115000"/>
              </a:lnSpc>
              <a:spcBef>
                <a:spcPts val="0"/>
              </a:spcBef>
              <a:spcAft>
                <a:spcPts val="0"/>
              </a:spcAft>
              <a:buSzPts val="2700"/>
              <a:buChar char="●"/>
            </a:pPr>
            <a:r>
              <a:rPr lang="en-US" sz="2700"/>
              <a:t>forecasting </a:t>
            </a:r>
            <a:endParaRPr sz="2700"/>
          </a:p>
          <a:p>
            <a:pPr marL="914400" lvl="0" indent="-400050" algn="l" rtl="0">
              <a:lnSpc>
                <a:spcPct val="115000"/>
              </a:lnSpc>
              <a:spcBef>
                <a:spcPts val="0"/>
              </a:spcBef>
              <a:spcAft>
                <a:spcPts val="0"/>
              </a:spcAft>
              <a:buSzPts val="2700"/>
              <a:buChar char="●"/>
            </a:pPr>
            <a:r>
              <a:rPr lang="en-US" sz="2700"/>
              <a:t>prediction</a:t>
            </a:r>
            <a:endParaRPr sz="2700"/>
          </a:p>
          <a:p>
            <a:pPr marL="914400" lvl="0" indent="-400050" algn="l" rtl="0">
              <a:lnSpc>
                <a:spcPct val="115000"/>
              </a:lnSpc>
              <a:spcBef>
                <a:spcPts val="0"/>
              </a:spcBef>
              <a:spcAft>
                <a:spcPts val="0"/>
              </a:spcAft>
              <a:buSzPts val="2700"/>
              <a:buChar char="●"/>
            </a:pPr>
            <a:r>
              <a:rPr lang="en-US" sz="2700"/>
              <a:t>modeling advances required to improve space weather products.</a:t>
            </a:r>
            <a:endParaRPr sz="2700"/>
          </a:p>
          <a:p>
            <a:pPr marL="914400" lvl="0" indent="0" algn="l" rtl="0">
              <a:lnSpc>
                <a:spcPct val="90000"/>
              </a:lnSpc>
              <a:spcBef>
                <a:spcPts val="500"/>
              </a:spcBef>
              <a:spcAft>
                <a:spcPts val="0"/>
              </a:spcAft>
              <a:buSzPts val="1900"/>
              <a:buNone/>
            </a:pPr>
            <a:endParaRPr/>
          </a:p>
          <a:p>
            <a:pPr marL="0" lvl="0" indent="0" algn="l" rtl="0">
              <a:lnSpc>
                <a:spcPct val="90000"/>
              </a:lnSpc>
              <a:spcBef>
                <a:spcPts val="500"/>
              </a:spcBef>
              <a:spcAft>
                <a:spcPts val="0"/>
              </a:spcAft>
              <a:buSzPts val="1900"/>
              <a:buNone/>
            </a:pPr>
            <a:endParaRPr/>
          </a:p>
        </p:txBody>
      </p:sp>
      <p:sp>
        <p:nvSpPr>
          <p:cNvPr id="475" name="Google Shape;475;g25c04ffa64c_0_4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22</a:t>
            </a:fld>
            <a:endParaRPr/>
          </a:p>
        </p:txBody>
      </p:sp>
      <p:pic>
        <p:nvPicPr>
          <p:cNvPr id="476" name="Google Shape;476;g25c04ffa64c_0_44" descr="GeospaceLayer4jg"/>
          <p:cNvPicPr preferRelativeResize="0"/>
          <p:nvPr/>
        </p:nvPicPr>
        <p:blipFill rotWithShape="1">
          <a:blip r:embed="rId3">
            <a:alphaModFix/>
          </a:blip>
          <a:srcRect l="7779" t="7697" r="9726"/>
          <a:stretch/>
        </p:blipFill>
        <p:spPr>
          <a:xfrm>
            <a:off x="9211577" y="1318523"/>
            <a:ext cx="2685250" cy="2051800"/>
          </a:xfrm>
          <a:prstGeom prst="rect">
            <a:avLst/>
          </a:prstGeom>
          <a:noFill/>
          <a:ln>
            <a:noFill/>
          </a:ln>
        </p:spPr>
      </p:pic>
      <p:pic>
        <p:nvPicPr>
          <p:cNvPr id="477" name="Google Shape;477;g25c04ffa64c_0_44"/>
          <p:cNvPicPr preferRelativeResize="0"/>
          <p:nvPr/>
        </p:nvPicPr>
        <p:blipFill rotWithShape="1">
          <a:blip r:embed="rId4">
            <a:alphaModFix/>
          </a:blip>
          <a:srcRect/>
          <a:stretch/>
        </p:blipFill>
        <p:spPr>
          <a:xfrm rot="-2699984">
            <a:off x="7991429" y="5475486"/>
            <a:ext cx="1952684" cy="1085309"/>
          </a:xfrm>
          <a:prstGeom prst="rect">
            <a:avLst/>
          </a:prstGeom>
          <a:noFill/>
          <a:ln>
            <a:noFill/>
          </a:ln>
        </p:spPr>
      </p:pic>
      <p:pic>
        <p:nvPicPr>
          <p:cNvPr id="478" name="Google Shape;478;g25c04ffa64c_0_44"/>
          <p:cNvPicPr preferRelativeResize="0"/>
          <p:nvPr/>
        </p:nvPicPr>
        <p:blipFill rotWithShape="1">
          <a:blip r:embed="rId5">
            <a:alphaModFix/>
          </a:blip>
          <a:srcRect/>
          <a:stretch/>
        </p:blipFill>
        <p:spPr>
          <a:xfrm rot="8797824">
            <a:off x="10548056" y="3630548"/>
            <a:ext cx="1646013" cy="927216"/>
          </a:xfrm>
          <a:prstGeom prst="rect">
            <a:avLst/>
          </a:prstGeom>
          <a:noFill/>
          <a:ln>
            <a:noFill/>
          </a:ln>
        </p:spPr>
      </p:pic>
      <p:pic>
        <p:nvPicPr>
          <p:cNvPr id="479" name="Google Shape;479;g25c04ffa64c_0_44"/>
          <p:cNvPicPr preferRelativeResize="0"/>
          <p:nvPr/>
        </p:nvPicPr>
        <p:blipFill rotWithShape="1">
          <a:blip r:embed="rId6">
            <a:alphaModFix/>
          </a:blip>
          <a:srcRect/>
          <a:stretch/>
        </p:blipFill>
        <p:spPr>
          <a:xfrm>
            <a:off x="9975428" y="5178275"/>
            <a:ext cx="1673197" cy="1679725"/>
          </a:xfrm>
          <a:prstGeom prst="rect">
            <a:avLst/>
          </a:prstGeom>
          <a:noFill/>
          <a:ln>
            <a:noFill/>
          </a:ln>
        </p:spPr>
      </p:pic>
      <p:pic>
        <p:nvPicPr>
          <p:cNvPr id="480" name="Google Shape;480;g25c04ffa64c_0_44"/>
          <p:cNvPicPr preferRelativeResize="0"/>
          <p:nvPr/>
        </p:nvPicPr>
        <p:blipFill rotWithShape="1">
          <a:blip r:embed="rId7">
            <a:alphaModFix/>
          </a:blip>
          <a:srcRect r="7183"/>
          <a:stretch/>
        </p:blipFill>
        <p:spPr>
          <a:xfrm>
            <a:off x="7969878" y="3254309"/>
            <a:ext cx="2685250" cy="2053318"/>
          </a:xfrm>
          <a:prstGeom prst="rect">
            <a:avLst/>
          </a:prstGeom>
          <a:noFill/>
          <a:ln w="9525" cap="flat" cmpd="sng">
            <a:solidFill>
              <a:srgbClr val="000090"/>
            </a:solidFill>
            <a:prstDash val="solid"/>
            <a:round/>
            <a:headEnd type="none" w="sm" len="sm"/>
            <a:tailEnd type="none" w="sm" len="sm"/>
          </a:ln>
        </p:spPr>
      </p:pic>
      <p:pic>
        <p:nvPicPr>
          <p:cNvPr id="481" name="Google Shape;481;g25c04ffa64c_0_44"/>
          <p:cNvPicPr preferRelativeResize="0"/>
          <p:nvPr/>
        </p:nvPicPr>
        <p:blipFill rotWithShape="1">
          <a:blip r:embed="rId8">
            <a:alphaModFix/>
          </a:blip>
          <a:srcRect/>
          <a:stretch/>
        </p:blipFill>
        <p:spPr>
          <a:xfrm>
            <a:off x="2509075" y="5739176"/>
            <a:ext cx="1260550" cy="1116700"/>
          </a:xfrm>
          <a:prstGeom prst="rect">
            <a:avLst/>
          </a:prstGeom>
          <a:noFill/>
          <a:ln w="9525" cap="flat" cmpd="sng">
            <a:solidFill>
              <a:srgbClr val="323B42"/>
            </a:solidFill>
            <a:prstDash val="solid"/>
            <a:round/>
            <a:headEnd type="none" w="sm" len="sm"/>
            <a:tailEnd type="none" w="sm" len="sm"/>
          </a:ln>
        </p:spPr>
      </p:pic>
      <p:pic>
        <p:nvPicPr>
          <p:cNvPr id="482" name="Google Shape;482;g25c04ffa64c_0_44"/>
          <p:cNvPicPr preferRelativeResize="0"/>
          <p:nvPr/>
        </p:nvPicPr>
        <p:blipFill rotWithShape="1">
          <a:blip r:embed="rId9">
            <a:alphaModFix/>
          </a:blip>
          <a:srcRect l="62107" t="54202" r="20848" b="4253"/>
          <a:stretch/>
        </p:blipFill>
        <p:spPr>
          <a:xfrm>
            <a:off x="6352862" y="5728432"/>
            <a:ext cx="1343674" cy="1129576"/>
          </a:xfrm>
          <a:prstGeom prst="rect">
            <a:avLst/>
          </a:prstGeom>
          <a:noFill/>
          <a:ln w="9525" cap="flat" cmpd="sng">
            <a:solidFill>
              <a:srgbClr val="595959"/>
            </a:solidFill>
            <a:prstDash val="solid"/>
            <a:round/>
            <a:headEnd type="none" w="sm" len="sm"/>
            <a:tailEnd type="none" w="sm" len="sm"/>
          </a:ln>
        </p:spPr>
      </p:pic>
      <p:pic>
        <p:nvPicPr>
          <p:cNvPr id="483" name="Google Shape;483;g25c04ffa64c_0_44"/>
          <p:cNvPicPr preferRelativeResize="0"/>
          <p:nvPr/>
        </p:nvPicPr>
        <p:blipFill rotWithShape="1">
          <a:blip r:embed="rId9">
            <a:alphaModFix/>
          </a:blip>
          <a:srcRect l="80772" t="4533" r="941" b="50893"/>
          <a:stretch/>
        </p:blipFill>
        <p:spPr>
          <a:xfrm>
            <a:off x="3748000" y="5728425"/>
            <a:ext cx="1260549" cy="1129575"/>
          </a:xfrm>
          <a:prstGeom prst="rect">
            <a:avLst/>
          </a:prstGeom>
          <a:noFill/>
          <a:ln w="9525" cap="flat" cmpd="sng">
            <a:solidFill>
              <a:srgbClr val="595959"/>
            </a:solidFill>
            <a:prstDash val="solid"/>
            <a:round/>
            <a:headEnd type="none" w="sm" len="sm"/>
            <a:tailEnd type="none" w="sm" len="sm"/>
          </a:ln>
        </p:spPr>
      </p:pic>
      <p:pic>
        <p:nvPicPr>
          <p:cNvPr id="484" name="Google Shape;484;g25c04ffa64c_0_44"/>
          <p:cNvPicPr preferRelativeResize="0"/>
          <p:nvPr/>
        </p:nvPicPr>
        <p:blipFill rotWithShape="1">
          <a:blip r:embed="rId10">
            <a:alphaModFix/>
          </a:blip>
          <a:srcRect/>
          <a:stretch/>
        </p:blipFill>
        <p:spPr>
          <a:xfrm>
            <a:off x="8975" y="5728425"/>
            <a:ext cx="1260550" cy="1116700"/>
          </a:xfrm>
          <a:prstGeom prst="rect">
            <a:avLst/>
          </a:prstGeom>
          <a:noFill/>
          <a:ln w="9525" cap="flat" cmpd="sng">
            <a:solidFill>
              <a:srgbClr val="323B42"/>
            </a:solidFill>
            <a:prstDash val="solid"/>
            <a:round/>
            <a:headEnd type="none" w="sm" len="sm"/>
            <a:tailEnd type="none" w="sm" len="sm"/>
          </a:ln>
        </p:spPr>
      </p:pic>
      <p:pic>
        <p:nvPicPr>
          <p:cNvPr id="485" name="Google Shape;485;g25c04ffa64c_0_44"/>
          <p:cNvPicPr preferRelativeResize="0"/>
          <p:nvPr/>
        </p:nvPicPr>
        <p:blipFill rotWithShape="1">
          <a:blip r:embed="rId11">
            <a:alphaModFix/>
          </a:blip>
          <a:srcRect/>
          <a:stretch/>
        </p:blipFill>
        <p:spPr>
          <a:xfrm>
            <a:off x="1248525" y="5728424"/>
            <a:ext cx="1260550" cy="1116700"/>
          </a:xfrm>
          <a:prstGeom prst="rect">
            <a:avLst/>
          </a:prstGeom>
          <a:noFill/>
          <a:ln w="9525" cap="flat" cmpd="sng">
            <a:solidFill>
              <a:srgbClr val="000000"/>
            </a:solidFill>
            <a:prstDash val="solid"/>
            <a:round/>
            <a:headEnd type="none" w="sm" len="sm"/>
            <a:tailEnd type="none" w="sm" len="sm"/>
          </a:ln>
        </p:spPr>
      </p:pic>
      <p:pic>
        <p:nvPicPr>
          <p:cNvPr id="486" name="Google Shape;486;g25c04ffa64c_0_44"/>
          <p:cNvPicPr preferRelativeResize="0"/>
          <p:nvPr/>
        </p:nvPicPr>
        <p:blipFill rotWithShape="1">
          <a:blip r:embed="rId12">
            <a:alphaModFix/>
          </a:blip>
          <a:srcRect/>
          <a:stretch/>
        </p:blipFill>
        <p:spPr>
          <a:xfrm>
            <a:off x="5009171" y="5734868"/>
            <a:ext cx="1343676" cy="1116701"/>
          </a:xfrm>
          <a:prstGeom prst="rect">
            <a:avLst/>
          </a:prstGeom>
          <a:noFill/>
          <a:ln w="9525" cap="flat" cmpd="sng">
            <a:solidFill>
              <a:srgbClr val="323B4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5"/>
          <p:cNvSpPr txBox="1">
            <a:spLocks noGrp="1"/>
          </p:cNvSpPr>
          <p:nvPr>
            <p:ph type="title"/>
          </p:nvPr>
        </p:nvSpPr>
        <p:spPr>
          <a:xfrm>
            <a:off x="2031925"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a:t>Content</a:t>
            </a:r>
            <a:endParaRPr/>
          </a:p>
        </p:txBody>
      </p:sp>
      <p:sp>
        <p:nvSpPr>
          <p:cNvPr id="492" name="Google Shape;492;p15"/>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23</a:t>
            </a:fld>
            <a:endParaRPr/>
          </a:p>
        </p:txBody>
      </p:sp>
      <p:graphicFrame>
        <p:nvGraphicFramePr>
          <p:cNvPr id="493" name="Google Shape;493;p15"/>
          <p:cNvGraphicFramePr/>
          <p:nvPr/>
        </p:nvGraphicFramePr>
        <p:xfrm>
          <a:off x="344895" y="1286477"/>
          <a:ext cx="11612875" cy="5238230"/>
        </p:xfrm>
        <a:graphic>
          <a:graphicData uri="http://schemas.openxmlformats.org/drawingml/2006/table">
            <a:tbl>
              <a:tblPr firstRow="1">
                <a:noFill/>
                <a:tableStyleId>{60CE8329-5191-4EFC-A973-58E38EE0E6D9}</a:tableStyleId>
              </a:tblPr>
              <a:tblGrid>
                <a:gridCol w="7772400">
                  <a:extLst>
                    <a:ext uri="{9D8B030D-6E8A-4147-A177-3AD203B41FA5}">
                      <a16:colId xmlns:a16="http://schemas.microsoft.com/office/drawing/2014/main" val="20000"/>
                    </a:ext>
                  </a:extLst>
                </a:gridCol>
                <a:gridCol w="1737350">
                  <a:extLst>
                    <a:ext uri="{9D8B030D-6E8A-4147-A177-3AD203B41FA5}">
                      <a16:colId xmlns:a16="http://schemas.microsoft.com/office/drawing/2014/main" val="20001"/>
                    </a:ext>
                  </a:extLst>
                </a:gridCol>
                <a:gridCol w="2103125">
                  <a:extLst>
                    <a:ext uri="{9D8B030D-6E8A-4147-A177-3AD203B41FA5}">
                      <a16:colId xmlns:a16="http://schemas.microsoft.com/office/drawing/2014/main" val="20002"/>
                    </a:ext>
                  </a:extLst>
                </a:gridCol>
              </a:tblGrid>
              <a:tr h="5222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Chapter</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Findings</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Recs</a:t>
                      </a:r>
                      <a:endParaRPr sz="1400" u="none" strike="noStrike" cap="none"/>
                    </a:p>
                  </a:txBody>
                  <a:tcPr marL="92150" marR="92150" marT="46075" marB="46075"/>
                </a:tc>
                <a:extLst>
                  <a:ext uri="{0D108BD9-81ED-4DB2-BD59-A6C34878D82A}">
                    <a16:rowId xmlns:a16="http://schemas.microsoft.com/office/drawing/2014/main" val="10000"/>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Introduction </a:t>
                      </a:r>
                      <a:endParaRPr sz="140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2150" marR="92150" marT="46075" marB="46075"/>
                </a:tc>
                <a:extLst>
                  <a:ext uri="{0D108BD9-81ED-4DB2-BD59-A6C34878D82A}">
                    <a16:rowId xmlns:a16="http://schemas.microsoft.com/office/drawing/2014/main" val="10001"/>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Overarching Recommendations</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1-5</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7</a:t>
                      </a:r>
                      <a:endParaRPr sz="1400" u="none" strike="noStrike" cap="none"/>
                    </a:p>
                  </a:txBody>
                  <a:tcPr marL="92150" marR="92150" marT="46075" marB="46075"/>
                </a:tc>
                <a:extLst>
                  <a:ext uri="{0D108BD9-81ED-4DB2-BD59-A6C34878D82A}">
                    <a16:rowId xmlns:a16="http://schemas.microsoft.com/office/drawing/2014/main" val="10002"/>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Ground-Based and Airborne Sensors and Networks </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6-8</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6</a:t>
                      </a:r>
                      <a:endParaRPr sz="1400" u="none" strike="noStrike" cap="none"/>
                    </a:p>
                  </a:txBody>
                  <a:tcPr marL="92150" marR="92150" marT="46075" marB="46075"/>
                </a:tc>
                <a:extLst>
                  <a:ext uri="{0D108BD9-81ED-4DB2-BD59-A6C34878D82A}">
                    <a16:rowId xmlns:a16="http://schemas.microsoft.com/office/drawing/2014/main" val="10003"/>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In-Space Architectures and Space-Based Observations </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9-12</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9</a:t>
                      </a:r>
                      <a:endParaRPr sz="1400" u="none" strike="noStrike" cap="none"/>
                    </a:p>
                  </a:txBody>
                  <a:tcPr marL="92150" marR="92150" marT="46075" marB="46075"/>
                </a:tc>
                <a:extLst>
                  <a:ext uri="{0D108BD9-81ED-4DB2-BD59-A6C34878D82A}">
                    <a16:rowId xmlns:a16="http://schemas.microsoft.com/office/drawing/2014/main" val="10004"/>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Data and Computing Infrastructure for Space Weather Operations </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13</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6</a:t>
                      </a:r>
                      <a:endParaRPr sz="1400" u="none" strike="noStrike" cap="none"/>
                    </a:p>
                  </a:txBody>
                  <a:tcPr marL="92150" marR="92150" marT="46075" marB="46075"/>
                </a:tc>
                <a:extLst>
                  <a:ext uri="{0D108BD9-81ED-4DB2-BD59-A6C34878D82A}">
                    <a16:rowId xmlns:a16="http://schemas.microsoft.com/office/drawing/2014/main" val="10005"/>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Improving Benchmarks, Metrics, and Scales for Space Weather End-Users </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14-15</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6</a:t>
                      </a:r>
                      <a:endParaRPr sz="1400" u="none" strike="noStrike" cap="none"/>
                    </a:p>
                  </a:txBody>
                  <a:tcPr marL="92150" marR="92150" marT="46075" marB="46075"/>
                </a:tc>
                <a:extLst>
                  <a:ext uri="{0D108BD9-81ED-4DB2-BD59-A6C34878D82A}">
                    <a16:rowId xmlns:a16="http://schemas.microsoft.com/office/drawing/2014/main" val="10006"/>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Space Weather Risk to Evolving Infrastructure Systems and Services </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16-17</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a:t>
                      </a:r>
                      <a:endParaRPr sz="1400" u="none" strike="noStrike" cap="none"/>
                    </a:p>
                  </a:txBody>
                  <a:tcPr marL="92150" marR="92150" marT="46075" marB="46075"/>
                </a:tc>
                <a:extLst>
                  <a:ext uri="{0D108BD9-81ED-4DB2-BD59-A6C34878D82A}">
                    <a16:rowId xmlns:a16="http://schemas.microsoft.com/office/drawing/2014/main" val="10007"/>
                  </a:ext>
                </a:extLst>
              </a:tr>
              <a:tr h="5332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Economic Assessments on The Costs of Space Weather and the Value Of Forecasting and Mitigation </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18</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a:t>
                      </a:r>
                      <a:endParaRPr sz="1400" u="none" strike="noStrike" cap="none"/>
                    </a:p>
                  </a:txBody>
                  <a:tcPr marL="92150" marR="92150" marT="46075" marB="46075"/>
                </a:tc>
                <a:extLst>
                  <a:ext uri="{0D108BD9-81ED-4DB2-BD59-A6C34878D82A}">
                    <a16:rowId xmlns:a16="http://schemas.microsoft.com/office/drawing/2014/main" val="10008"/>
                  </a:ext>
                </a:extLst>
              </a:tr>
              <a:tr h="5332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Promote Focused and Continued Engagement Across Industry and Government Space Weather Stakeholders </a:t>
                      </a:r>
                      <a:endParaRPr sz="1800" b="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19-21</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a:t>
                      </a:r>
                      <a:endParaRPr sz="1400" u="none" strike="noStrike" cap="none"/>
                    </a:p>
                  </a:txBody>
                  <a:tcPr marL="92150" marR="92150" marT="46075" marB="46075"/>
                </a:tc>
                <a:extLst>
                  <a:ext uri="{0D108BD9-81ED-4DB2-BD59-A6C34878D82A}">
                    <a16:rowId xmlns:a16="http://schemas.microsoft.com/office/drawing/2014/main" val="10009"/>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Additional Findings and Recommendations</a:t>
                      </a:r>
                      <a:endParaRPr sz="1800" u="none" strike="noStrike" cap="none">
                        <a:latin typeface="Calibri"/>
                        <a:ea typeface="Calibri"/>
                        <a:cs typeface="Calibri"/>
                        <a:sym typeface="Calibri"/>
                      </a:endParaRPr>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Finding 22-25</a:t>
                      </a:r>
                      <a:endParaRPr sz="1400" u="none" strike="noStrike" cap="none"/>
                    </a:p>
                  </a:txBody>
                  <a:tcPr marL="92150" marR="92150" marT="46075" marB="4607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9</a:t>
                      </a:r>
                      <a:endParaRPr sz="1400" u="none" strike="noStrike" cap="none"/>
                    </a:p>
                  </a:txBody>
                  <a:tcPr marL="92150" marR="92150" marT="46075" marB="46075"/>
                </a:tc>
                <a:extLst>
                  <a:ext uri="{0D108BD9-81ED-4DB2-BD59-A6C34878D82A}">
                    <a16:rowId xmlns:a16="http://schemas.microsoft.com/office/drawing/2014/main" val="10010"/>
                  </a:ext>
                </a:extLst>
              </a:tr>
              <a:tr h="3816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Next Steps</a:t>
                      </a:r>
                      <a:endParaRPr sz="1800" u="none" strike="noStrike" cap="none">
                        <a:solidFill>
                          <a:schemeClr val="dk1"/>
                        </a:solidFill>
                      </a:endParaRPr>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2150" marR="92150" marT="46075" marB="4607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2150" marR="92150" marT="46075" marB="46075"/>
                </a:tc>
                <a:extLst>
                  <a:ext uri="{0D108BD9-81ED-4DB2-BD59-A6C34878D82A}">
                    <a16:rowId xmlns:a16="http://schemas.microsoft.com/office/drawing/2014/main" val="1001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7"/>
          <p:cNvSpPr txBox="1">
            <a:spLocks noGrp="1"/>
          </p:cNvSpPr>
          <p:nvPr>
            <p:ph type="body" idx="1"/>
          </p:nvPr>
        </p:nvSpPr>
        <p:spPr>
          <a:xfrm>
            <a:off x="223284" y="1505225"/>
            <a:ext cx="11679066" cy="5352900"/>
          </a:xfrm>
          <a:prstGeom prst="rect">
            <a:avLst/>
          </a:prstGeom>
          <a:noFill/>
          <a:ln>
            <a:noFill/>
          </a:ln>
        </p:spPr>
        <p:txBody>
          <a:bodyPr spcFirstLastPara="1" wrap="square" lIns="91425" tIns="45700" rIns="91425" bIns="45700" anchor="t" anchorCtr="0">
            <a:noAutofit/>
          </a:bodyPr>
          <a:lstStyle/>
          <a:p>
            <a:pPr marL="457200" lvl="0" indent="-400050" algn="l" rtl="0">
              <a:lnSpc>
                <a:spcPct val="100000"/>
              </a:lnSpc>
              <a:spcBef>
                <a:spcPts val="0"/>
              </a:spcBef>
              <a:spcAft>
                <a:spcPts val="0"/>
              </a:spcAft>
              <a:buSzPts val="2700"/>
              <a:buAutoNum type="arabicPeriod"/>
            </a:pPr>
            <a:r>
              <a:rPr lang="en-US" sz="2600">
                <a:solidFill>
                  <a:schemeClr val="dk1"/>
                </a:solidFill>
              </a:rPr>
              <a:t>Fund the Federal Space Weather Enterprise. (R.1.1.)</a:t>
            </a:r>
            <a:endParaRPr/>
          </a:p>
          <a:p>
            <a:pPr marL="457200" lvl="0" indent="-400050" algn="l" rtl="0">
              <a:lnSpc>
                <a:spcPct val="100000"/>
              </a:lnSpc>
              <a:spcBef>
                <a:spcPts val="600"/>
              </a:spcBef>
              <a:spcAft>
                <a:spcPts val="0"/>
              </a:spcAft>
              <a:buSzPts val="2700"/>
              <a:buAutoNum type="arabicPeriod"/>
            </a:pPr>
            <a:r>
              <a:rPr lang="en-US" sz="2600">
                <a:solidFill>
                  <a:schemeClr val="dk1"/>
                </a:solidFill>
              </a:rPr>
              <a:t>Create and fund an applied research program office for space weather within NOAA to coordinate, facilitate, promote, and transition applied research across the national space weather enterprise. (R.2.1.)</a:t>
            </a:r>
            <a:endParaRPr/>
          </a:p>
          <a:p>
            <a:pPr marL="457200" lvl="0" indent="-400050" algn="l" rtl="0">
              <a:lnSpc>
                <a:spcPct val="100000"/>
              </a:lnSpc>
              <a:spcBef>
                <a:spcPts val="600"/>
              </a:spcBef>
              <a:spcAft>
                <a:spcPts val="0"/>
              </a:spcAft>
              <a:buSzPts val="2700"/>
              <a:buAutoNum type="arabicPeriod"/>
            </a:pPr>
            <a:r>
              <a:rPr lang="en-US" sz="2600">
                <a:solidFill>
                  <a:schemeClr val="dk1"/>
                </a:solidFill>
              </a:rPr>
              <a:t>Ensure OSTP staffing and White House led prioritization and coordination across the national space weather enterprise. (R.3.1. and more)</a:t>
            </a:r>
            <a:endParaRPr sz="2600">
              <a:solidFill>
                <a:schemeClr val="dk1"/>
              </a:solidFill>
            </a:endParaRPr>
          </a:p>
          <a:p>
            <a:pPr marL="457200" lvl="0" indent="-400050" algn="l" rtl="0">
              <a:lnSpc>
                <a:spcPct val="100000"/>
              </a:lnSpc>
              <a:spcBef>
                <a:spcPts val="600"/>
              </a:spcBef>
              <a:spcAft>
                <a:spcPts val="0"/>
              </a:spcAft>
              <a:buSzPts val="2700"/>
              <a:buFont typeface="Calibri"/>
              <a:buAutoNum type="arabicPeriod"/>
            </a:pPr>
            <a:r>
              <a:rPr lang="en-US" sz="2600">
                <a:solidFill>
                  <a:schemeClr val="dk1"/>
                </a:solidFill>
              </a:rPr>
              <a:t>Protect space weather sensors from spectrum interference. (R.5.1.)</a:t>
            </a:r>
            <a:endParaRPr/>
          </a:p>
          <a:p>
            <a:pPr marL="457200" lvl="0" indent="-400050" algn="l" rtl="0">
              <a:lnSpc>
                <a:spcPct val="100000"/>
              </a:lnSpc>
              <a:spcBef>
                <a:spcPts val="600"/>
              </a:spcBef>
              <a:spcAft>
                <a:spcPts val="0"/>
              </a:spcAft>
              <a:buSzPts val="2700"/>
              <a:buFont typeface="Calibri"/>
              <a:buAutoNum type="arabicPeriod"/>
            </a:pPr>
            <a:r>
              <a:rPr lang="en-US" sz="2600">
                <a:solidFill>
                  <a:schemeClr val="dk1"/>
                </a:solidFill>
              </a:rPr>
              <a:t>Provide long-term support for operational ground-based and airborne sensors and networks. (R.6.2.)</a:t>
            </a:r>
            <a:endParaRPr/>
          </a:p>
          <a:p>
            <a:pPr marL="457200" lvl="0" indent="-400050" algn="l" rtl="0">
              <a:lnSpc>
                <a:spcPct val="100000"/>
              </a:lnSpc>
              <a:spcBef>
                <a:spcPts val="600"/>
              </a:spcBef>
              <a:spcAft>
                <a:spcPts val="600"/>
              </a:spcAft>
              <a:buSzPts val="2700"/>
              <a:buFont typeface="Calibri"/>
              <a:buAutoNum type="arabicPeriod"/>
            </a:pPr>
            <a:r>
              <a:rPr lang="en-US" sz="2600">
                <a:solidFill>
                  <a:schemeClr val="dk1"/>
                </a:solidFill>
              </a:rPr>
              <a:t>Provide and fund critical operational space weather services beyond near-Earth. </a:t>
            </a:r>
            <a:endParaRPr sz="2600">
              <a:solidFill>
                <a:schemeClr val="dk1"/>
              </a:solidFill>
            </a:endParaRPr>
          </a:p>
        </p:txBody>
      </p:sp>
      <p:sp>
        <p:nvSpPr>
          <p:cNvPr id="499" name="Google Shape;499;p17"/>
          <p:cNvSpPr txBox="1">
            <a:spLocks noGrp="1"/>
          </p:cNvSpPr>
          <p:nvPr>
            <p:ph type="title"/>
          </p:nvPr>
        </p:nvSpPr>
        <p:spPr>
          <a:xfrm>
            <a:off x="2031945" y="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a:t>Priority Recommendations</a:t>
            </a:r>
            <a:endParaRPr/>
          </a:p>
        </p:txBody>
      </p:sp>
      <p:sp>
        <p:nvSpPr>
          <p:cNvPr id="500" name="Google Shape;500;p17"/>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8"/>
          <p:cNvSpPr txBox="1">
            <a:spLocks noGrp="1"/>
          </p:cNvSpPr>
          <p:nvPr>
            <p:ph type="body" idx="1"/>
          </p:nvPr>
        </p:nvSpPr>
        <p:spPr>
          <a:xfrm>
            <a:off x="289650" y="1771039"/>
            <a:ext cx="11612700" cy="4656814"/>
          </a:xfrm>
          <a:prstGeom prst="rect">
            <a:avLst/>
          </a:prstGeom>
          <a:noFill/>
          <a:ln>
            <a:noFill/>
          </a:ln>
        </p:spPr>
        <p:txBody>
          <a:bodyPr spcFirstLastPara="1" wrap="square" lIns="91425" tIns="45700" rIns="91425" bIns="45700" anchor="t" anchorCtr="0">
            <a:noAutofit/>
          </a:bodyPr>
          <a:lstStyle/>
          <a:p>
            <a:pPr marL="571500" lvl="0" indent="-514350" algn="l" rtl="0">
              <a:lnSpc>
                <a:spcPct val="100000"/>
              </a:lnSpc>
              <a:spcBef>
                <a:spcPts val="0"/>
              </a:spcBef>
              <a:spcAft>
                <a:spcPts val="0"/>
              </a:spcAft>
              <a:buSzPts val="2700"/>
              <a:buFont typeface="Arial"/>
              <a:buAutoNum type="arabicPeriod" startAt="7"/>
            </a:pPr>
            <a:r>
              <a:rPr lang="en-US" sz="2600">
                <a:solidFill>
                  <a:schemeClr val="dk1"/>
                </a:solidFill>
              </a:rPr>
              <a:t>Fund NASA missions that advance fundamental science to support space weather research. (R.10.1.)</a:t>
            </a:r>
            <a:endParaRPr/>
          </a:p>
          <a:p>
            <a:pPr marL="571500" lvl="0" indent="-514350" algn="l" rtl="0">
              <a:lnSpc>
                <a:spcPct val="100000"/>
              </a:lnSpc>
              <a:spcBef>
                <a:spcPts val="1200"/>
              </a:spcBef>
              <a:spcAft>
                <a:spcPts val="0"/>
              </a:spcAft>
              <a:buSzPts val="2700"/>
              <a:buFont typeface="Arial"/>
              <a:buAutoNum type="arabicPeriod" startAt="7"/>
            </a:pPr>
            <a:r>
              <a:rPr lang="en-US" sz="2600">
                <a:solidFill>
                  <a:schemeClr val="dk1"/>
                </a:solidFill>
              </a:rPr>
              <a:t>Coordinate benchmark development or improvement with industry. (R.14.1.)</a:t>
            </a:r>
            <a:endParaRPr sz="2600">
              <a:solidFill>
                <a:schemeClr val="dk1"/>
              </a:solidFill>
            </a:endParaRPr>
          </a:p>
          <a:p>
            <a:pPr marL="571500" lvl="0" indent="-514350" algn="l" rtl="0">
              <a:lnSpc>
                <a:spcPct val="100000"/>
              </a:lnSpc>
              <a:spcBef>
                <a:spcPts val="1200"/>
              </a:spcBef>
              <a:spcAft>
                <a:spcPts val="0"/>
              </a:spcAft>
              <a:buSzPts val="2700"/>
              <a:buFont typeface="Arial"/>
              <a:buAutoNum type="arabicPeriod" startAt="7"/>
            </a:pPr>
            <a:r>
              <a:rPr lang="en-US" sz="2600">
                <a:solidFill>
                  <a:schemeClr val="dk1"/>
                </a:solidFill>
              </a:rPr>
              <a:t>Quantify the societal benefits for addressing risk from space weather by performing national-level and industry-wide economic assessments and consider space weather in the context of broader national risk (R.18.1. and R.4.1.)</a:t>
            </a:r>
            <a:endParaRPr sz="2600" b="1">
              <a:solidFill>
                <a:schemeClr val="dk1"/>
              </a:solidFill>
            </a:endParaRPr>
          </a:p>
          <a:p>
            <a:pPr marL="571500" lvl="0" indent="-514350" algn="l" rtl="0">
              <a:lnSpc>
                <a:spcPct val="100000"/>
              </a:lnSpc>
              <a:spcBef>
                <a:spcPts val="1200"/>
              </a:spcBef>
              <a:spcAft>
                <a:spcPts val="0"/>
              </a:spcAft>
              <a:buSzPts val="2700"/>
              <a:buFont typeface="Arial"/>
              <a:buAutoNum type="arabicPeriod" startAt="7"/>
            </a:pPr>
            <a:r>
              <a:rPr lang="en-US" sz="2600">
                <a:solidFill>
                  <a:schemeClr val="dk1"/>
                </a:solidFill>
              </a:rPr>
              <a:t>Support coordinated applied research within the thermosphere (above 1000 km altitude) which is critical for space traffic coordination.  (R.24.1-3.)</a:t>
            </a:r>
            <a:endParaRPr/>
          </a:p>
          <a:p>
            <a:pPr marL="571500" lvl="0" indent="-514350" algn="l" rtl="0">
              <a:lnSpc>
                <a:spcPct val="100000"/>
              </a:lnSpc>
              <a:spcBef>
                <a:spcPts val="1200"/>
              </a:spcBef>
              <a:spcAft>
                <a:spcPts val="1200"/>
              </a:spcAft>
              <a:buSzPts val="2700"/>
              <a:buFont typeface="Arial"/>
              <a:buAutoNum type="arabicPeriod" startAt="7"/>
            </a:pPr>
            <a:r>
              <a:rPr lang="en-US" sz="2600">
                <a:solidFill>
                  <a:schemeClr val="dk1"/>
                </a:solidFill>
              </a:rPr>
              <a:t>Foster and lead a global space weather enterprise. (R. 25.1-4)</a:t>
            </a:r>
            <a:endParaRPr sz="2600">
              <a:solidFill>
                <a:schemeClr val="dk1"/>
              </a:solidFill>
            </a:endParaRPr>
          </a:p>
        </p:txBody>
      </p:sp>
      <p:sp>
        <p:nvSpPr>
          <p:cNvPr id="506" name="Google Shape;506;p18"/>
          <p:cNvSpPr txBox="1">
            <a:spLocks noGrp="1"/>
          </p:cNvSpPr>
          <p:nvPr>
            <p:ph type="title"/>
          </p:nvPr>
        </p:nvSpPr>
        <p:spPr>
          <a:xfrm>
            <a:off x="2031925"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a:t>Priority Recommendations</a:t>
            </a:r>
            <a:endParaRPr/>
          </a:p>
        </p:txBody>
      </p:sp>
      <p:sp>
        <p:nvSpPr>
          <p:cNvPr id="507" name="Google Shape;507;p18"/>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9"/>
          <p:cNvSpPr txBox="1">
            <a:spLocks noGrp="1"/>
          </p:cNvSpPr>
          <p:nvPr>
            <p:ph type="body" idx="1"/>
          </p:nvPr>
        </p:nvSpPr>
        <p:spPr>
          <a:xfrm>
            <a:off x="289650" y="1483581"/>
            <a:ext cx="11612700" cy="53529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2600">
                <a:solidFill>
                  <a:srgbClr val="CC0000"/>
                </a:solidFill>
              </a:rPr>
              <a:t>Funding the implementation of PROSWIFT </a:t>
            </a:r>
            <a:endParaRPr sz="2600">
              <a:solidFill>
                <a:srgbClr val="CC0000"/>
              </a:solidFill>
            </a:endParaRPr>
          </a:p>
          <a:p>
            <a:pPr marL="0" lvl="0" indent="0" algn="l" rtl="0">
              <a:lnSpc>
                <a:spcPct val="107916"/>
              </a:lnSpc>
              <a:spcBef>
                <a:spcPts val="0"/>
              </a:spcBef>
              <a:spcAft>
                <a:spcPts val="0"/>
              </a:spcAft>
              <a:buSzPts val="1900"/>
              <a:buNone/>
            </a:pPr>
            <a:r>
              <a:rPr lang="en-US" sz="2600">
                <a:solidFill>
                  <a:schemeClr val="dk1"/>
                </a:solidFill>
              </a:rPr>
              <a:t>R.1.1. Fund the Federal Space Weather Enterprise.</a:t>
            </a:r>
            <a:endParaRPr sz="2600">
              <a:solidFill>
                <a:schemeClr val="dk1"/>
              </a:solidFill>
            </a:endParaRPr>
          </a:p>
          <a:p>
            <a:pPr marL="0" lvl="0" indent="0" algn="l" rtl="0">
              <a:lnSpc>
                <a:spcPct val="107916"/>
              </a:lnSpc>
              <a:spcBef>
                <a:spcPts val="0"/>
              </a:spcBef>
              <a:spcAft>
                <a:spcPts val="0"/>
              </a:spcAft>
              <a:buSzPts val="1900"/>
              <a:buNone/>
            </a:pPr>
            <a:endParaRPr sz="800">
              <a:solidFill>
                <a:schemeClr val="dk1"/>
              </a:solidFill>
            </a:endParaRPr>
          </a:p>
          <a:p>
            <a:pPr marL="0" lvl="0" indent="0" algn="l" rtl="0">
              <a:lnSpc>
                <a:spcPct val="107916"/>
              </a:lnSpc>
              <a:spcBef>
                <a:spcPts val="1000"/>
              </a:spcBef>
              <a:spcAft>
                <a:spcPts val="0"/>
              </a:spcAft>
              <a:buSzPts val="1900"/>
              <a:buNone/>
            </a:pPr>
            <a:r>
              <a:rPr lang="en-US" sz="2600">
                <a:solidFill>
                  <a:srgbClr val="CC0000"/>
                </a:solidFill>
              </a:rPr>
              <a:t>Enabling NOAA to achieve their space weather priorities and accomplish their space weather mission</a:t>
            </a:r>
            <a:endParaRPr sz="2600">
              <a:solidFill>
                <a:srgbClr val="CC0000"/>
              </a:solidFill>
            </a:endParaRPr>
          </a:p>
          <a:p>
            <a:pPr marL="0" lvl="0" indent="0" algn="l" rtl="0">
              <a:lnSpc>
                <a:spcPct val="107916"/>
              </a:lnSpc>
              <a:spcBef>
                <a:spcPts val="0"/>
              </a:spcBef>
              <a:spcAft>
                <a:spcPts val="0"/>
              </a:spcAft>
              <a:buSzPts val="1900"/>
              <a:buNone/>
            </a:pPr>
            <a:r>
              <a:rPr lang="en-US" sz="2600">
                <a:solidFill>
                  <a:schemeClr val="dk1"/>
                </a:solidFill>
              </a:rPr>
              <a:t>R.2.1. Create and fund an applied research program office for space weather within NOAA to coordinate, facilitate, promote, and transition applied research across the national space weather enterprise. </a:t>
            </a:r>
            <a:endParaRPr sz="2600">
              <a:solidFill>
                <a:schemeClr val="dk1"/>
              </a:solidFill>
            </a:endParaRPr>
          </a:p>
          <a:p>
            <a:pPr marL="0" lvl="0" indent="0" algn="l" rtl="0">
              <a:lnSpc>
                <a:spcPct val="107916"/>
              </a:lnSpc>
              <a:spcBef>
                <a:spcPts val="1000"/>
              </a:spcBef>
              <a:spcAft>
                <a:spcPts val="0"/>
              </a:spcAft>
              <a:buSzPts val="1900"/>
              <a:buNone/>
            </a:pPr>
            <a:r>
              <a:rPr lang="en-US" sz="2600">
                <a:solidFill>
                  <a:schemeClr val="dk1"/>
                </a:solidFill>
              </a:rPr>
              <a:t>R.2.2. Develop internal NOAA strategies to ensure agency-wide coordinated implementation of PROSWIFT and their national space weather policy responsibilities – both overall and within each service office. </a:t>
            </a:r>
            <a:endParaRPr sz="2600">
              <a:solidFill>
                <a:schemeClr val="dk1"/>
              </a:solidFill>
            </a:endParaRPr>
          </a:p>
          <a:p>
            <a:pPr marL="0" lvl="0" indent="0" algn="l" rtl="0">
              <a:lnSpc>
                <a:spcPct val="107916"/>
              </a:lnSpc>
              <a:spcBef>
                <a:spcPts val="1000"/>
              </a:spcBef>
              <a:spcAft>
                <a:spcPts val="0"/>
              </a:spcAft>
              <a:buClr>
                <a:schemeClr val="dk1"/>
              </a:buClr>
              <a:buSzPts val="1100"/>
              <a:buFont typeface="Arial"/>
              <a:buNone/>
            </a:pPr>
            <a:r>
              <a:rPr lang="en-US" sz="2600">
                <a:solidFill>
                  <a:schemeClr val="dk1"/>
                </a:solidFill>
              </a:rPr>
              <a:t>R.2.3.  Expand NOAA R2O2R functionality to enable the transition to full operations. </a:t>
            </a:r>
            <a:br>
              <a:rPr lang="en-US" sz="2600">
                <a:solidFill>
                  <a:schemeClr val="dk1"/>
                </a:solidFill>
              </a:rPr>
            </a:br>
            <a:endParaRPr sz="2600">
              <a:solidFill>
                <a:schemeClr val="dk1"/>
              </a:solidFill>
            </a:endParaRPr>
          </a:p>
        </p:txBody>
      </p:sp>
      <p:sp>
        <p:nvSpPr>
          <p:cNvPr id="513" name="Google Shape;513;p19"/>
          <p:cNvSpPr txBox="1">
            <a:spLocks noGrp="1"/>
          </p:cNvSpPr>
          <p:nvPr>
            <p:ph type="title"/>
          </p:nvPr>
        </p:nvSpPr>
        <p:spPr>
          <a:xfrm>
            <a:off x="2031925"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a:t>Overarching Recommendations</a:t>
            </a:r>
            <a:endParaRPr/>
          </a:p>
        </p:txBody>
      </p:sp>
      <p:sp>
        <p:nvSpPr>
          <p:cNvPr id="514" name="Google Shape;514;p19"/>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0"/>
          <p:cNvSpPr txBox="1">
            <a:spLocks noGrp="1"/>
          </p:cNvSpPr>
          <p:nvPr>
            <p:ph type="body" idx="1"/>
          </p:nvPr>
        </p:nvSpPr>
        <p:spPr>
          <a:xfrm>
            <a:off x="289650" y="1505225"/>
            <a:ext cx="11612700" cy="48279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200"/>
              </a:spcBef>
              <a:spcAft>
                <a:spcPts val="0"/>
              </a:spcAft>
              <a:buSzPts val="1900"/>
              <a:buNone/>
            </a:pPr>
            <a:r>
              <a:rPr lang="en-US" sz="2800">
                <a:solidFill>
                  <a:srgbClr val="CC0000"/>
                </a:solidFill>
              </a:rPr>
              <a:t>Ensuring coordination of space weather across the Federal Government</a:t>
            </a:r>
            <a:endParaRPr sz="2800">
              <a:solidFill>
                <a:srgbClr val="990000"/>
              </a:solidFill>
            </a:endParaRPr>
          </a:p>
          <a:p>
            <a:pPr marL="0" lvl="0" indent="0" algn="l" rtl="0">
              <a:lnSpc>
                <a:spcPct val="107916"/>
              </a:lnSpc>
              <a:spcBef>
                <a:spcPts val="0"/>
              </a:spcBef>
              <a:spcAft>
                <a:spcPts val="0"/>
              </a:spcAft>
              <a:buSzPts val="1900"/>
              <a:buNone/>
            </a:pPr>
            <a:r>
              <a:rPr lang="en-US" sz="2800">
                <a:solidFill>
                  <a:schemeClr val="dk1"/>
                </a:solidFill>
              </a:rPr>
              <a:t>R.3.1. Ensure OSTP staffing and White House led prioritization ansd coordination across the national space weather enterprise. </a:t>
            </a:r>
            <a:endParaRPr sz="2800">
              <a:solidFill>
                <a:schemeClr val="dk1"/>
              </a:solidFill>
            </a:endParaRPr>
          </a:p>
          <a:p>
            <a:pPr marL="0" lvl="0" indent="0" algn="l" rtl="0">
              <a:lnSpc>
                <a:spcPct val="107916"/>
              </a:lnSpc>
              <a:spcBef>
                <a:spcPts val="0"/>
              </a:spcBef>
              <a:spcAft>
                <a:spcPts val="0"/>
              </a:spcAft>
              <a:buSzPts val="1900"/>
              <a:buNone/>
            </a:pPr>
            <a:endParaRPr sz="2800">
              <a:solidFill>
                <a:schemeClr val="dk1"/>
              </a:solidFill>
            </a:endParaRPr>
          </a:p>
          <a:p>
            <a:pPr marL="0" lvl="0" indent="0" algn="l" rtl="0">
              <a:lnSpc>
                <a:spcPct val="107916"/>
              </a:lnSpc>
              <a:spcBef>
                <a:spcPts val="0"/>
              </a:spcBef>
              <a:spcAft>
                <a:spcPts val="0"/>
              </a:spcAft>
              <a:buSzPts val="1900"/>
              <a:buNone/>
            </a:pPr>
            <a:r>
              <a:rPr lang="en-US" sz="2800">
                <a:solidFill>
                  <a:srgbClr val="CC0000"/>
                </a:solidFill>
              </a:rPr>
              <a:t>A national risk register</a:t>
            </a:r>
            <a:endParaRPr sz="2800">
              <a:solidFill>
                <a:srgbClr val="CC0000"/>
              </a:solidFill>
            </a:endParaRPr>
          </a:p>
          <a:p>
            <a:pPr marL="0" lvl="0" indent="0" algn="l" rtl="0">
              <a:lnSpc>
                <a:spcPct val="107916"/>
              </a:lnSpc>
              <a:spcBef>
                <a:spcPts val="0"/>
              </a:spcBef>
              <a:spcAft>
                <a:spcPts val="0"/>
              </a:spcAft>
              <a:buSzPts val="1900"/>
              <a:buNone/>
            </a:pPr>
            <a:r>
              <a:rPr lang="en-US" sz="2800">
                <a:solidFill>
                  <a:schemeClr val="dk1"/>
                </a:solidFill>
              </a:rPr>
              <a:t>R.4.1. Consider space weather in the context of broader national risk. </a:t>
            </a:r>
            <a:endParaRPr sz="2800">
              <a:solidFill>
                <a:schemeClr val="dk1"/>
              </a:solidFill>
            </a:endParaRPr>
          </a:p>
          <a:p>
            <a:pPr marL="0" lvl="0" indent="0" algn="l" rtl="0">
              <a:lnSpc>
                <a:spcPct val="107916"/>
              </a:lnSpc>
              <a:spcBef>
                <a:spcPts val="0"/>
              </a:spcBef>
              <a:spcAft>
                <a:spcPts val="0"/>
              </a:spcAft>
              <a:buSzPts val="1900"/>
              <a:buNone/>
            </a:pPr>
            <a:endParaRPr sz="2800">
              <a:solidFill>
                <a:schemeClr val="dk1"/>
              </a:solidFill>
            </a:endParaRPr>
          </a:p>
          <a:p>
            <a:pPr marL="0" lvl="0" indent="0" algn="l" rtl="0">
              <a:lnSpc>
                <a:spcPct val="107916"/>
              </a:lnSpc>
              <a:spcBef>
                <a:spcPts val="200"/>
              </a:spcBef>
              <a:spcAft>
                <a:spcPts val="0"/>
              </a:spcAft>
              <a:buSzPts val="1900"/>
              <a:buNone/>
            </a:pPr>
            <a:r>
              <a:rPr lang="en-US" sz="2800">
                <a:solidFill>
                  <a:srgbClr val="CC0000"/>
                </a:solidFill>
              </a:rPr>
              <a:t>Protecting space weather sensors from spectrum interference</a:t>
            </a:r>
            <a:endParaRPr sz="2800">
              <a:solidFill>
                <a:srgbClr val="990000"/>
              </a:solidFill>
            </a:endParaRPr>
          </a:p>
          <a:p>
            <a:pPr marL="0" lvl="0" indent="0" algn="l" rtl="0">
              <a:lnSpc>
                <a:spcPct val="107916"/>
              </a:lnSpc>
              <a:spcBef>
                <a:spcPts val="0"/>
              </a:spcBef>
              <a:spcAft>
                <a:spcPts val="0"/>
              </a:spcAft>
              <a:buSzPts val="1900"/>
              <a:buNone/>
            </a:pPr>
            <a:r>
              <a:rPr lang="en-US" sz="2800">
                <a:solidFill>
                  <a:schemeClr val="dk1"/>
                </a:solidFill>
              </a:rPr>
              <a:t>R.5.1. Protect space weather sensors from spectrum interference. </a:t>
            </a:r>
            <a:endParaRPr sz="2800">
              <a:solidFill>
                <a:schemeClr val="dk1"/>
              </a:solidFill>
            </a:endParaRPr>
          </a:p>
          <a:p>
            <a:pPr marL="0" lvl="0" indent="0" algn="l" rtl="0">
              <a:lnSpc>
                <a:spcPct val="107916"/>
              </a:lnSpc>
              <a:spcBef>
                <a:spcPts val="0"/>
              </a:spcBef>
              <a:spcAft>
                <a:spcPts val="0"/>
              </a:spcAft>
              <a:buSzPts val="1900"/>
              <a:buNone/>
            </a:pPr>
            <a:br>
              <a:rPr lang="en-US" sz="2800">
                <a:solidFill>
                  <a:schemeClr val="dk1"/>
                </a:solidFill>
              </a:rPr>
            </a:br>
            <a:endParaRPr sz="2800">
              <a:solidFill>
                <a:schemeClr val="dk1"/>
              </a:solidFill>
            </a:endParaRPr>
          </a:p>
        </p:txBody>
      </p:sp>
      <p:sp>
        <p:nvSpPr>
          <p:cNvPr id="520" name="Google Shape;520;p20"/>
          <p:cNvSpPr txBox="1">
            <a:spLocks noGrp="1"/>
          </p:cNvSpPr>
          <p:nvPr>
            <p:ph type="title"/>
          </p:nvPr>
        </p:nvSpPr>
        <p:spPr>
          <a:xfrm>
            <a:off x="2031925"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a:t>Overarching Recommendations</a:t>
            </a:r>
            <a:endParaRPr/>
          </a:p>
        </p:txBody>
      </p:sp>
      <p:sp>
        <p:nvSpPr>
          <p:cNvPr id="521" name="Google Shape;521;p20"/>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1"/>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rmAutofit/>
          </a:bodyPr>
          <a:lstStyle/>
          <a:p>
            <a:pPr marL="0" marR="0" lvl="0" indent="0" algn="l" rtl="0">
              <a:lnSpc>
                <a:spcPct val="107916"/>
              </a:lnSpc>
              <a:spcBef>
                <a:spcPts val="0"/>
              </a:spcBef>
              <a:spcAft>
                <a:spcPts val="0"/>
              </a:spcAft>
              <a:buSzPts val="1900"/>
              <a:buNone/>
            </a:pPr>
            <a:r>
              <a:rPr lang="en-US" sz="2800">
                <a:solidFill>
                  <a:schemeClr val="dk1"/>
                </a:solidFill>
              </a:rPr>
              <a:t>R.6.1. Assess and publish the prioritization of ground-based and airborne sensors needed for current and future space weather products.</a:t>
            </a:r>
            <a:endParaRPr sz="2800">
              <a:solidFill>
                <a:schemeClr val="dk1"/>
              </a:solidFill>
            </a:endParaRPr>
          </a:p>
          <a:p>
            <a:pPr marL="0" marR="0" lvl="0" indent="0" algn="l" rtl="0">
              <a:lnSpc>
                <a:spcPct val="107916"/>
              </a:lnSpc>
              <a:spcBef>
                <a:spcPts val="0"/>
              </a:spcBef>
              <a:spcAft>
                <a:spcPts val="0"/>
              </a:spcAft>
              <a:buSzPts val="1900"/>
              <a:buNone/>
            </a:pPr>
            <a:endParaRPr sz="2800">
              <a:solidFill>
                <a:schemeClr val="dk1"/>
              </a:solidFill>
            </a:endParaRPr>
          </a:p>
          <a:p>
            <a:pPr marL="0" lvl="0" indent="0" algn="l" rtl="0">
              <a:lnSpc>
                <a:spcPct val="100000"/>
              </a:lnSpc>
              <a:spcBef>
                <a:spcPts val="0"/>
              </a:spcBef>
              <a:spcAft>
                <a:spcPts val="0"/>
              </a:spcAft>
              <a:buSzPts val="1900"/>
              <a:buNone/>
            </a:pPr>
            <a:r>
              <a:rPr lang="en-US" sz="2800">
                <a:solidFill>
                  <a:schemeClr val="dk1"/>
                </a:solidFill>
              </a:rPr>
              <a:t>R.6.2. Provide long-term support for operational ground-based and airborne sensors and networks.  </a:t>
            </a:r>
            <a:endParaRPr sz="2800">
              <a:solidFill>
                <a:schemeClr val="dk1"/>
              </a:solidFill>
            </a:endParaRPr>
          </a:p>
          <a:p>
            <a:pPr marL="0" lvl="0" indent="0" algn="l" rtl="0">
              <a:lnSpc>
                <a:spcPct val="100000"/>
              </a:lnSpc>
              <a:spcBef>
                <a:spcPts val="0"/>
              </a:spcBef>
              <a:spcAft>
                <a:spcPts val="0"/>
              </a:spcAft>
              <a:buSzPts val="1900"/>
              <a:buNone/>
            </a:pPr>
            <a:endParaRPr sz="2800">
              <a:solidFill>
                <a:schemeClr val="dk1"/>
              </a:solidFill>
            </a:endParaRPr>
          </a:p>
          <a:p>
            <a:pPr marL="0" lvl="0" indent="0" algn="l" rtl="0">
              <a:lnSpc>
                <a:spcPct val="100000"/>
              </a:lnSpc>
              <a:spcBef>
                <a:spcPts val="0"/>
              </a:spcBef>
              <a:spcAft>
                <a:spcPts val="0"/>
              </a:spcAft>
              <a:buSzPts val="1900"/>
              <a:buNone/>
            </a:pPr>
            <a:r>
              <a:rPr lang="en-US" sz="2800">
                <a:solidFill>
                  <a:schemeClr val="dk1"/>
                </a:solidFill>
              </a:rPr>
              <a:t>R.6.3. Fund the transition of NSF research sensors and networks to operations.</a:t>
            </a:r>
            <a:endParaRPr sz="2800">
              <a:solidFill>
                <a:schemeClr val="dk1"/>
              </a:solidFill>
            </a:endParaRPr>
          </a:p>
          <a:p>
            <a:pPr marL="0" lvl="0" indent="0" algn="l" rtl="0">
              <a:lnSpc>
                <a:spcPct val="100000"/>
              </a:lnSpc>
              <a:spcBef>
                <a:spcPts val="0"/>
              </a:spcBef>
              <a:spcAft>
                <a:spcPts val="0"/>
              </a:spcAft>
              <a:buSzPts val="1900"/>
              <a:buNone/>
            </a:pPr>
            <a:endParaRPr sz="2800">
              <a:solidFill>
                <a:schemeClr val="dk1"/>
              </a:solidFill>
            </a:endParaRPr>
          </a:p>
          <a:p>
            <a:pPr marL="0" lvl="0" indent="0" algn="l" rtl="0">
              <a:lnSpc>
                <a:spcPct val="100000"/>
              </a:lnSpc>
              <a:spcBef>
                <a:spcPts val="0"/>
              </a:spcBef>
              <a:spcAft>
                <a:spcPts val="0"/>
              </a:spcAft>
              <a:buSzPts val="1900"/>
              <a:buNone/>
            </a:pPr>
            <a:r>
              <a:rPr lang="en-US" sz="2800">
                <a:solidFill>
                  <a:schemeClr val="dk1"/>
                </a:solidFill>
              </a:rPr>
              <a:t>R.6.4. Coordinate support for ground-based and airborne sensors and networks that are essential to space-based missions. </a:t>
            </a:r>
            <a:endParaRPr sz="2800">
              <a:solidFill>
                <a:schemeClr val="dk1"/>
              </a:solidFill>
            </a:endParaRPr>
          </a:p>
          <a:p>
            <a:pPr marL="0" lvl="0" indent="0" algn="l" rtl="0">
              <a:lnSpc>
                <a:spcPct val="100000"/>
              </a:lnSpc>
              <a:spcBef>
                <a:spcPts val="0"/>
              </a:spcBef>
              <a:spcAft>
                <a:spcPts val="0"/>
              </a:spcAft>
              <a:buSzPts val="1900"/>
              <a:buNone/>
            </a:pPr>
            <a:endParaRPr sz="28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800">
              <a:solidFill>
                <a:schemeClr val="dk1"/>
              </a:solidFill>
            </a:endParaRPr>
          </a:p>
        </p:txBody>
      </p:sp>
      <p:sp>
        <p:nvSpPr>
          <p:cNvPr id="527" name="Google Shape;527;p21"/>
          <p:cNvSpPr txBox="1">
            <a:spLocks noGrp="1"/>
          </p:cNvSpPr>
          <p:nvPr>
            <p:ph type="title"/>
          </p:nvPr>
        </p:nvSpPr>
        <p:spPr>
          <a:xfrm>
            <a:off x="2037062"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1200"/>
              </a:spcBef>
              <a:spcAft>
                <a:spcPts val="0"/>
              </a:spcAft>
              <a:buClr>
                <a:schemeClr val="dk1"/>
              </a:buClr>
              <a:buSzPts val="1100"/>
              <a:buFont typeface="Arial"/>
              <a:buNone/>
            </a:pPr>
            <a:r>
              <a:rPr lang="en-US" sz="3800"/>
              <a:t>Ground-Based and Airborne Sensors and Networks </a:t>
            </a:r>
            <a:endParaRPr sz="3800"/>
          </a:p>
        </p:txBody>
      </p:sp>
      <p:sp>
        <p:nvSpPr>
          <p:cNvPr id="528" name="Google Shape;528;p21"/>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2"/>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900"/>
              <a:buNone/>
            </a:pPr>
            <a:endParaRPr sz="2800">
              <a:solidFill>
                <a:schemeClr val="dk1"/>
              </a:solidFill>
            </a:endParaRPr>
          </a:p>
          <a:p>
            <a:pPr marL="0" lvl="0" indent="0" algn="l" rtl="0">
              <a:lnSpc>
                <a:spcPct val="100000"/>
              </a:lnSpc>
              <a:spcBef>
                <a:spcPts val="0"/>
              </a:spcBef>
              <a:spcAft>
                <a:spcPts val="0"/>
              </a:spcAft>
              <a:buSzPts val="1900"/>
              <a:buNone/>
            </a:pPr>
            <a:r>
              <a:rPr lang="en-US" sz="2800">
                <a:solidFill>
                  <a:schemeClr val="dk1"/>
                </a:solidFill>
              </a:rPr>
              <a:t>R.7.1. Expand the use of CRADAs to improve collaboration across the academic and commercial sectors.</a:t>
            </a:r>
            <a:endParaRPr sz="2800">
              <a:solidFill>
                <a:schemeClr val="dk1"/>
              </a:solidFill>
            </a:endParaRPr>
          </a:p>
          <a:p>
            <a:pPr marL="0" lvl="0" indent="0" algn="l" rtl="0">
              <a:lnSpc>
                <a:spcPct val="100000"/>
              </a:lnSpc>
              <a:spcBef>
                <a:spcPts val="0"/>
              </a:spcBef>
              <a:spcAft>
                <a:spcPts val="0"/>
              </a:spcAft>
              <a:buSzPts val="1900"/>
              <a:buNone/>
            </a:pPr>
            <a:endParaRPr sz="2800">
              <a:solidFill>
                <a:schemeClr val="dk1"/>
              </a:solidFill>
            </a:endParaRPr>
          </a:p>
          <a:p>
            <a:pPr marL="0" lvl="0" indent="0" algn="l" rtl="0">
              <a:lnSpc>
                <a:spcPct val="100000"/>
              </a:lnSpc>
              <a:spcBef>
                <a:spcPts val="0"/>
              </a:spcBef>
              <a:spcAft>
                <a:spcPts val="0"/>
              </a:spcAft>
              <a:buSzPts val="1900"/>
              <a:buNone/>
            </a:pPr>
            <a:r>
              <a:rPr lang="en-US" sz="2800">
                <a:solidFill>
                  <a:schemeClr val="dk1"/>
                </a:solidFill>
              </a:rPr>
              <a:t>R.8.1. Prioritize the addition of underutilized, existing real-time magnetometer data streams over new MT survey campaigns. </a:t>
            </a:r>
            <a:endParaRPr sz="2800">
              <a:solidFill>
                <a:schemeClr val="dk1"/>
              </a:solidFill>
            </a:endParaRPr>
          </a:p>
        </p:txBody>
      </p:sp>
      <p:sp>
        <p:nvSpPr>
          <p:cNvPr id="534" name="Google Shape;534;p22"/>
          <p:cNvSpPr txBox="1">
            <a:spLocks noGrp="1"/>
          </p:cNvSpPr>
          <p:nvPr>
            <p:ph type="title"/>
          </p:nvPr>
        </p:nvSpPr>
        <p:spPr>
          <a:xfrm>
            <a:off x="2031925"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1200"/>
              </a:spcBef>
              <a:spcAft>
                <a:spcPts val="0"/>
              </a:spcAft>
              <a:buClr>
                <a:schemeClr val="dk1"/>
              </a:buClr>
              <a:buSzPts val="1100"/>
              <a:buFont typeface="Arial"/>
              <a:buNone/>
            </a:pPr>
            <a:r>
              <a:rPr lang="en-US" sz="3800"/>
              <a:t>Ground-Based and Airborne Sensors and Networks  </a:t>
            </a:r>
            <a:r>
              <a:rPr lang="en-US" sz="3800" b="0">
                <a:solidFill>
                  <a:srgbClr val="2F5496"/>
                </a:solidFill>
              </a:rPr>
              <a:t> </a:t>
            </a:r>
            <a:endParaRPr sz="3800"/>
          </a:p>
        </p:txBody>
      </p:sp>
      <p:sp>
        <p:nvSpPr>
          <p:cNvPr id="535" name="Google Shape;535;p22"/>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5c04ffa64c_0_27"/>
          <p:cNvSpPr/>
          <p:nvPr/>
        </p:nvSpPr>
        <p:spPr>
          <a:xfrm>
            <a:off x="4075250" y="1441775"/>
            <a:ext cx="3804000" cy="5281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g25c04ffa64c_0_27"/>
          <p:cNvSpPr/>
          <p:nvPr/>
        </p:nvSpPr>
        <p:spPr>
          <a:xfrm>
            <a:off x="7967850" y="1441775"/>
            <a:ext cx="3995400" cy="5281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25c04ffa64c_0_27"/>
          <p:cNvSpPr txBox="1"/>
          <p:nvPr/>
        </p:nvSpPr>
        <p:spPr>
          <a:xfrm>
            <a:off x="2072575" y="117950"/>
            <a:ext cx="11373900" cy="178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200"/>
              <a:buFont typeface="Arial"/>
              <a:buNone/>
            </a:pPr>
            <a:r>
              <a:rPr lang="en-US" sz="5200" b="1" i="0" u="none" strike="noStrike" cap="none">
                <a:solidFill>
                  <a:srgbClr val="FFF2CC"/>
                </a:solidFill>
                <a:latin typeface="Arial"/>
                <a:ea typeface="Arial"/>
                <a:cs typeface="Arial"/>
                <a:sym typeface="Arial"/>
              </a:rPr>
              <a:t>Committee Members</a:t>
            </a:r>
            <a:endParaRPr sz="5200" b="1" i="0" u="none" strike="noStrike" cap="none">
              <a:solidFill>
                <a:srgbClr val="FFF2C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dk1"/>
              </a:solidFill>
              <a:latin typeface="Calibri"/>
              <a:ea typeface="Calibri"/>
              <a:cs typeface="Calibri"/>
              <a:sym typeface="Calibri"/>
            </a:endParaRPr>
          </a:p>
        </p:txBody>
      </p:sp>
      <p:sp>
        <p:nvSpPr>
          <p:cNvPr id="345" name="Google Shape;345;g25c04ffa64c_0_27"/>
          <p:cNvSpPr txBox="1"/>
          <p:nvPr/>
        </p:nvSpPr>
        <p:spPr>
          <a:xfrm>
            <a:off x="4153175" y="1456475"/>
            <a:ext cx="3726000" cy="5125500"/>
          </a:xfrm>
          <a:prstGeom prst="rect">
            <a:avLst/>
          </a:prstGeom>
          <a:noFill/>
          <a:ln>
            <a:noFill/>
          </a:ln>
          <a:effectLst>
            <a:outerShdw blurRad="57150" dist="19050" dir="5400000" algn="bl" rotWithShape="0">
              <a:srgbClr val="FFFFFF">
                <a:alpha val="49019"/>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latin typeface="Calibri"/>
                <a:ea typeface="Calibri"/>
                <a:cs typeface="Calibri"/>
                <a:sym typeface="Calibri"/>
              </a:rPr>
              <a:t>SWAG Commercial Sector </a:t>
            </a:r>
            <a:endParaRPr sz="2000" b="1"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latin typeface="Calibri"/>
                <a:ea typeface="Calibri"/>
                <a:cs typeface="Calibri"/>
                <a:sym typeface="Calibri"/>
              </a:rPr>
              <a:t>Representatives </a:t>
            </a:r>
            <a:endParaRPr sz="20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Jennifer Gannon</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Computational Physics, Inc.</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Conrad Lautenbacher</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GeoOptics, Inc. (former NOAA Adm)</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Seth Jonas</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Lockheed Martin</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highlight>
                  <a:srgbClr val="FFFF00"/>
                </a:highlight>
                <a:latin typeface="Calibri"/>
                <a:ea typeface="Calibri"/>
                <a:cs typeface="Calibri"/>
                <a:sym typeface="Calibri"/>
              </a:rPr>
              <a:t>Kent Tobiska </a:t>
            </a:r>
            <a:endParaRPr sz="1900" b="1" i="0" u="none" strike="noStrike" cap="none">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Space Environment Technologies</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Nicole Duncan</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Ball Aerospace</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346" name="Google Shape;346;g25c04ffa64c_0_27"/>
          <p:cNvSpPr txBox="1"/>
          <p:nvPr/>
        </p:nvSpPr>
        <p:spPr>
          <a:xfrm>
            <a:off x="8120250" y="1441775"/>
            <a:ext cx="3995400" cy="5002500"/>
          </a:xfrm>
          <a:prstGeom prst="rect">
            <a:avLst/>
          </a:prstGeom>
          <a:noFill/>
          <a:ln>
            <a:noFill/>
          </a:ln>
          <a:effectLst>
            <a:outerShdw blurRad="57150" dist="19050" dir="5400000" algn="bl" rotWithShape="0">
              <a:srgbClr val="FFFFFF">
                <a:alpha val="49019"/>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latin typeface="Calibri"/>
                <a:ea typeface="Calibri"/>
                <a:cs typeface="Calibri"/>
                <a:sym typeface="Calibri"/>
              </a:rPr>
              <a:t>SWAG Academic Community </a:t>
            </a:r>
            <a:endParaRPr sz="2000" b="1"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latin typeface="Calibri"/>
                <a:ea typeface="Calibri"/>
                <a:cs typeface="Calibri"/>
                <a:sym typeface="Calibri"/>
              </a:rPr>
              <a:t>Representatives </a:t>
            </a:r>
            <a:endParaRPr sz="20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Tomas Gombosi </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University of Michigan, Ann Arbor</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highlight>
                  <a:srgbClr val="FFFF00"/>
                </a:highlight>
                <a:latin typeface="Calibri"/>
                <a:ea typeface="Calibri"/>
                <a:cs typeface="Calibri"/>
                <a:sym typeface="Calibri"/>
              </a:rPr>
              <a:t>Delores Knipp</a:t>
            </a:r>
            <a:endParaRPr sz="1900" b="1" i="0" u="none" strike="noStrike" cap="none">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University of Colorado, Boulder</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Scott McIntosh </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National Centers for Atmospheric Research</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Heather Elliott</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Southwest Research Institute</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highlight>
                  <a:srgbClr val="FFFF00"/>
                </a:highlight>
                <a:latin typeface="Calibri"/>
                <a:ea typeface="Calibri"/>
                <a:cs typeface="Calibri"/>
                <a:sym typeface="Calibri"/>
              </a:rPr>
              <a:t>George Ho</a:t>
            </a:r>
            <a:endParaRPr sz="1900" b="1" i="0" u="none" strike="noStrike" cap="none">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Johns Hopkins University Applied Physics </a:t>
            </a:r>
            <a:r>
              <a:rPr lang="en-US" sz="19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Laboratory</a:t>
            </a:r>
            <a:endParaRPr sz="1900" b="0" i="0" u="none" strike="noStrike" cap="none">
              <a:solidFill>
                <a:schemeClr val="dk1"/>
              </a:solidFill>
              <a:latin typeface="Calibri"/>
              <a:ea typeface="Calibri"/>
              <a:cs typeface="Calibri"/>
              <a:sym typeface="Calibri"/>
            </a:endParaRPr>
          </a:p>
        </p:txBody>
      </p:sp>
      <p:sp>
        <p:nvSpPr>
          <p:cNvPr id="347" name="Google Shape;347;g25c04ffa64c_0_27"/>
          <p:cNvSpPr txBox="1">
            <a:spLocks noGrp="1"/>
          </p:cNvSpPr>
          <p:nvPr>
            <p:ph type="sldNum" idx="12"/>
          </p:nvPr>
        </p:nvSpPr>
        <p:spPr>
          <a:xfrm>
            <a:off x="11220410" y="6217623"/>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a:t>
            </a:fld>
            <a:endParaRPr/>
          </a:p>
        </p:txBody>
      </p:sp>
      <p:sp>
        <p:nvSpPr>
          <p:cNvPr id="348" name="Google Shape;348;g25c04ffa64c_0_27"/>
          <p:cNvSpPr txBox="1"/>
          <p:nvPr/>
        </p:nvSpPr>
        <p:spPr>
          <a:xfrm>
            <a:off x="219825" y="1517975"/>
            <a:ext cx="3806700" cy="5002500"/>
          </a:xfrm>
          <a:prstGeom prst="rect">
            <a:avLst/>
          </a:prstGeom>
          <a:noFill/>
          <a:ln>
            <a:noFill/>
          </a:ln>
          <a:effectLst>
            <a:outerShdw blurRad="57150" dist="19050" dir="5400000" algn="bl" rotWithShape="0">
              <a:srgbClr val="FFFFFF">
                <a:alpha val="49019"/>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dirty="0">
                <a:solidFill>
                  <a:schemeClr val="dk1"/>
                </a:solidFill>
                <a:latin typeface="Calibri"/>
                <a:ea typeface="Calibri"/>
                <a:cs typeface="Calibri"/>
                <a:sym typeface="Calibri"/>
              </a:rPr>
              <a:t>SWAG Nongovernmental End- User Representatives </a:t>
            </a:r>
            <a:endParaRPr sz="2000" b="1"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0" u="none" strike="noStrike" cap="none" dirty="0">
                <a:solidFill>
                  <a:schemeClr val="dk1"/>
                </a:solidFill>
                <a:highlight>
                  <a:srgbClr val="FFFF00"/>
                </a:highlight>
                <a:latin typeface="Calibri"/>
                <a:ea typeface="Calibri"/>
                <a:cs typeface="Calibri"/>
                <a:sym typeface="Calibri"/>
              </a:rPr>
              <a:t>T</a:t>
            </a:r>
            <a:r>
              <a:rPr lang="en-US" sz="2000" b="1" i="0" u="none" strike="noStrike" cap="none" dirty="0">
                <a:solidFill>
                  <a:schemeClr val="dk1"/>
                </a:solidFill>
                <a:highlight>
                  <a:srgbClr val="FFFF00"/>
                </a:highlight>
                <a:latin typeface="Calibri"/>
                <a:ea typeface="Calibri"/>
                <a:cs typeface="Calibri"/>
                <a:sym typeface="Calibri"/>
              </a:rPr>
              <a:t>amara Dickinson, SWAG Chair </a:t>
            </a:r>
            <a:endParaRPr sz="2000" b="1" i="0" u="none" strike="noStrike" cap="none"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dirty="0">
                <a:solidFill>
                  <a:schemeClr val="dk1"/>
                </a:solidFill>
                <a:latin typeface="Calibri"/>
                <a:ea typeface="Calibri"/>
                <a:cs typeface="Calibri"/>
                <a:sym typeface="Calibri"/>
              </a:rPr>
              <a:t>Science Matters Consulting</a:t>
            </a:r>
            <a:endParaRPr sz="1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dirty="0">
                <a:solidFill>
                  <a:schemeClr val="dk1"/>
                </a:solidFill>
                <a:latin typeface="Calibri"/>
                <a:ea typeface="Calibri"/>
                <a:cs typeface="Calibri"/>
                <a:sym typeface="Calibri"/>
              </a:rPr>
              <a:t>Mark Olson</a:t>
            </a:r>
            <a:endParaRPr sz="1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900" b="0" i="0" u="none" strike="noStrike" cap="none" dirty="0">
                <a:solidFill>
                  <a:schemeClr val="dk1"/>
                </a:solidFill>
                <a:latin typeface="Calibri"/>
                <a:ea typeface="Calibri"/>
                <a:cs typeface="Calibri"/>
                <a:sym typeface="Calibri"/>
              </a:rPr>
              <a:t>North American Electric Reliability Corporation</a:t>
            </a:r>
            <a:endParaRPr sz="1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900" b="1" i="0" u="none" strike="noStrike" cap="none" dirty="0">
                <a:solidFill>
                  <a:schemeClr val="dk1"/>
                </a:solidFill>
                <a:latin typeface="Calibri"/>
                <a:ea typeface="Calibri"/>
                <a:cs typeface="Calibri"/>
                <a:sym typeface="Calibri"/>
              </a:rPr>
              <a:t>Michael Stills</a:t>
            </a:r>
            <a:endParaRPr sz="1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900" b="0" i="0" u="none" strike="noStrike" cap="none" dirty="0">
                <a:solidFill>
                  <a:schemeClr val="dk1"/>
                </a:solidFill>
                <a:latin typeface="Calibri"/>
                <a:ea typeface="Calibri"/>
                <a:cs typeface="Calibri"/>
                <a:sym typeface="Calibri"/>
              </a:rPr>
              <a:t>United Airlines (retired)</a:t>
            </a:r>
            <a:endParaRPr sz="1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900" b="1" i="0" u="none" strike="noStrike" cap="none" dirty="0">
                <a:solidFill>
                  <a:schemeClr val="dk1"/>
                </a:solidFill>
                <a:latin typeface="Calibri"/>
                <a:ea typeface="Calibri"/>
                <a:cs typeface="Calibri"/>
                <a:sym typeface="Calibri"/>
              </a:rPr>
              <a:t>Craig Fugate</a:t>
            </a:r>
            <a:endParaRPr sz="1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900" b="0" i="0" u="none" strike="noStrike" cap="none" dirty="0">
                <a:solidFill>
                  <a:schemeClr val="dk1"/>
                </a:solidFill>
                <a:latin typeface="Calibri"/>
                <a:ea typeface="Calibri"/>
                <a:cs typeface="Calibri"/>
                <a:sym typeface="Calibri"/>
              </a:rPr>
              <a:t>One Concern (former FEMA Adm)</a:t>
            </a:r>
            <a:endParaRPr sz="1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dirty="0">
                <a:solidFill>
                  <a:schemeClr val="dk1"/>
                </a:solidFill>
                <a:highlight>
                  <a:srgbClr val="FFFF00"/>
                </a:highlight>
                <a:latin typeface="Calibri"/>
                <a:ea typeface="Calibri"/>
                <a:cs typeface="Calibri"/>
                <a:sym typeface="Calibri"/>
              </a:rPr>
              <a:t>Rebecca Bishop</a:t>
            </a:r>
            <a:endParaRPr sz="1900" b="1" i="0" u="none" strike="noStrike" cap="none"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900" b="0" i="0" u="none" strike="noStrike" cap="none" dirty="0">
                <a:solidFill>
                  <a:schemeClr val="dk1"/>
                </a:solidFill>
                <a:latin typeface="Calibri"/>
                <a:ea typeface="Calibri"/>
                <a:cs typeface="Calibri"/>
                <a:sym typeface="Calibri"/>
              </a:rPr>
              <a:t>Aerospace Corp.</a:t>
            </a:r>
            <a:endParaRPr sz="1400" b="0" i="0" u="none" strike="noStrike" cap="none" dirty="0">
              <a:solidFill>
                <a:srgbClr val="000000"/>
              </a:solidFill>
              <a:latin typeface="Calibri"/>
              <a:ea typeface="Calibri"/>
              <a:cs typeface="Calibri"/>
              <a:sym typeface="Calibri"/>
            </a:endParaRPr>
          </a:p>
        </p:txBody>
      </p:sp>
      <p:sp>
        <p:nvSpPr>
          <p:cNvPr id="349" name="Google Shape;349;g25c04ffa64c_0_27"/>
          <p:cNvSpPr/>
          <p:nvPr/>
        </p:nvSpPr>
        <p:spPr>
          <a:xfrm>
            <a:off x="179950" y="1441775"/>
            <a:ext cx="3806700" cy="5281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endParaRPr/>
          </a:p>
          <a:p>
            <a:pPr marL="0" lvl="0" indent="0" algn="l" rtl="0">
              <a:spcBef>
                <a:spcPts val="0"/>
              </a:spcBef>
              <a:spcAft>
                <a:spcPts val="0"/>
              </a:spcAft>
              <a:buClr>
                <a:srgbClr val="000000"/>
              </a:buClr>
              <a:buSzPts val="1400"/>
              <a:buFont typeface="Arial"/>
              <a:buNone/>
            </a:pPr>
            <a:r>
              <a:rPr lang="en-US"/>
              <a:t>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3"/>
          <p:cNvSpPr txBox="1">
            <a:spLocks noGrp="1"/>
          </p:cNvSpPr>
          <p:nvPr>
            <p:ph type="title"/>
          </p:nvPr>
        </p:nvSpPr>
        <p:spPr>
          <a:xfrm>
            <a:off x="2031924" y="67474"/>
            <a:ext cx="96579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1200"/>
              </a:spcBef>
              <a:spcAft>
                <a:spcPts val="0"/>
              </a:spcAft>
              <a:buClr>
                <a:schemeClr val="dk1"/>
              </a:buClr>
              <a:buSzPts val="1100"/>
              <a:buFont typeface="Arial"/>
              <a:buNone/>
            </a:pPr>
            <a:r>
              <a:rPr lang="en-US" sz="3800"/>
              <a:t>In-Space Architectures and Space-Based Observations </a:t>
            </a:r>
            <a:endParaRPr sz="3800"/>
          </a:p>
        </p:txBody>
      </p:sp>
      <p:sp>
        <p:nvSpPr>
          <p:cNvPr id="541" name="Google Shape;541;p23"/>
          <p:cNvSpPr txBox="1">
            <a:spLocks noGrp="1"/>
          </p:cNvSpPr>
          <p:nvPr>
            <p:ph type="body" idx="1"/>
          </p:nvPr>
        </p:nvSpPr>
        <p:spPr>
          <a:xfrm>
            <a:off x="274325" y="1676400"/>
            <a:ext cx="11612700" cy="507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900"/>
              <a:buNone/>
            </a:pPr>
            <a:r>
              <a:rPr lang="en-US" sz="2800">
                <a:solidFill>
                  <a:schemeClr val="dk1"/>
                </a:solidFill>
              </a:rPr>
              <a:t>R.9.1. Revise the National Space Weather Strategy and Action Plan to broaden service coverage of additional space environments.</a:t>
            </a:r>
            <a:endParaRPr/>
          </a:p>
          <a:p>
            <a:pPr marL="0" lvl="0" indent="0" algn="l" rtl="0">
              <a:lnSpc>
                <a:spcPct val="100000"/>
              </a:lnSpc>
              <a:spcBef>
                <a:spcPts val="0"/>
              </a:spcBef>
              <a:spcAft>
                <a:spcPts val="0"/>
              </a:spcAft>
              <a:buSzPts val="1900"/>
              <a:buNone/>
            </a:pPr>
            <a:endParaRPr sz="2800">
              <a:solidFill>
                <a:schemeClr val="dk1"/>
              </a:solidFill>
            </a:endParaRPr>
          </a:p>
          <a:p>
            <a:pPr marL="0" lvl="0" indent="0" algn="l" rtl="0">
              <a:lnSpc>
                <a:spcPct val="100000"/>
              </a:lnSpc>
              <a:spcBef>
                <a:spcPts val="0"/>
              </a:spcBef>
              <a:spcAft>
                <a:spcPts val="0"/>
              </a:spcAft>
              <a:buSzPts val="1900"/>
              <a:buNone/>
            </a:pPr>
            <a:r>
              <a:rPr lang="en-US" sz="2800">
                <a:solidFill>
                  <a:schemeClr val="dk1"/>
                </a:solidFill>
              </a:rPr>
              <a:t>R.9.2. Provide and fund critical operational space weather services beyond near-Earth. </a:t>
            </a:r>
            <a:endParaRPr sz="2800">
              <a:solidFill>
                <a:schemeClr val="dk1"/>
              </a:solidFill>
            </a:endParaRPr>
          </a:p>
          <a:p>
            <a:pPr marL="0" marR="0" lvl="0" indent="0" algn="l" rtl="0">
              <a:lnSpc>
                <a:spcPct val="100000"/>
              </a:lnSpc>
              <a:spcBef>
                <a:spcPts val="0"/>
              </a:spcBef>
              <a:spcAft>
                <a:spcPts val="0"/>
              </a:spcAft>
              <a:buSzPts val="1900"/>
              <a:buNone/>
            </a:pPr>
            <a:endParaRPr sz="1200" b="1">
              <a:solidFill>
                <a:schemeClr val="dk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4"/>
          <p:cNvSpPr txBox="1">
            <a:spLocks noGrp="1"/>
          </p:cNvSpPr>
          <p:nvPr>
            <p:ph type="title"/>
          </p:nvPr>
        </p:nvSpPr>
        <p:spPr>
          <a:xfrm>
            <a:off x="2031924" y="57200"/>
            <a:ext cx="96579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1200"/>
              </a:spcBef>
              <a:spcAft>
                <a:spcPts val="0"/>
              </a:spcAft>
              <a:buClr>
                <a:schemeClr val="dk1"/>
              </a:buClr>
              <a:buSzPts val="1100"/>
              <a:buFont typeface="Arial"/>
              <a:buNone/>
            </a:pPr>
            <a:r>
              <a:rPr lang="en-US" sz="3800"/>
              <a:t>In-Space Architectures and Space-Based Observations </a:t>
            </a:r>
            <a:endParaRPr sz="3800"/>
          </a:p>
        </p:txBody>
      </p:sp>
      <p:sp>
        <p:nvSpPr>
          <p:cNvPr id="547" name="Google Shape;547;p24"/>
          <p:cNvSpPr txBox="1">
            <a:spLocks noGrp="1"/>
          </p:cNvSpPr>
          <p:nvPr>
            <p:ph type="body" idx="1"/>
          </p:nvPr>
        </p:nvSpPr>
        <p:spPr>
          <a:xfrm>
            <a:off x="274325" y="1676400"/>
            <a:ext cx="11612700" cy="5079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SzPts val="1900"/>
              <a:buNone/>
            </a:pPr>
            <a:r>
              <a:rPr lang="en-US" sz="2800">
                <a:solidFill>
                  <a:schemeClr val="dk1"/>
                </a:solidFill>
              </a:rPr>
              <a:t>R.10.1. Fund NASA missions that advance fundamental science to support space weather research.</a:t>
            </a:r>
            <a:endParaRPr sz="2800">
              <a:solidFill>
                <a:schemeClr val="dk1"/>
              </a:solidFill>
            </a:endParaRPr>
          </a:p>
          <a:p>
            <a:pPr marL="0" lvl="0" indent="0" algn="l" rtl="0">
              <a:lnSpc>
                <a:spcPct val="107916"/>
              </a:lnSpc>
              <a:spcBef>
                <a:spcPts val="0"/>
              </a:spcBef>
              <a:spcAft>
                <a:spcPts val="0"/>
              </a:spcAft>
              <a:buSzPts val="1900"/>
              <a:buNone/>
            </a:pPr>
            <a:endParaRPr sz="1000">
              <a:solidFill>
                <a:schemeClr val="dk1"/>
              </a:solidFill>
            </a:endParaRPr>
          </a:p>
          <a:p>
            <a:pPr marL="0" marR="0" lvl="0" indent="0" algn="l" rtl="0">
              <a:lnSpc>
                <a:spcPct val="107916"/>
              </a:lnSpc>
              <a:spcBef>
                <a:spcPts val="1000"/>
              </a:spcBef>
              <a:spcAft>
                <a:spcPts val="0"/>
              </a:spcAft>
              <a:buSzPts val="1900"/>
              <a:buNone/>
            </a:pPr>
            <a:r>
              <a:rPr lang="en-US" sz="2800">
                <a:solidFill>
                  <a:schemeClr val="dk1"/>
                </a:solidFill>
              </a:rPr>
              <a:t>R.10.2. Use a coordinated approach to develop and deploy missions that advance fundamental science supporting space weather. </a:t>
            </a:r>
            <a:endParaRPr sz="2800">
              <a:solidFill>
                <a:schemeClr val="dk1"/>
              </a:solidFill>
            </a:endParaRPr>
          </a:p>
          <a:p>
            <a:pPr marL="0" lvl="0" indent="0" algn="l" rtl="0">
              <a:lnSpc>
                <a:spcPct val="107916"/>
              </a:lnSpc>
              <a:spcBef>
                <a:spcPts val="1000"/>
              </a:spcBef>
              <a:spcAft>
                <a:spcPts val="0"/>
              </a:spcAft>
              <a:buClr>
                <a:schemeClr val="dk1"/>
              </a:buClr>
              <a:buSzPts val="1100"/>
              <a:buFont typeface="Arial"/>
              <a:buNone/>
            </a:pPr>
            <a:endParaRPr sz="1000">
              <a:solidFill>
                <a:schemeClr val="dk1"/>
              </a:solidFill>
            </a:endParaRPr>
          </a:p>
          <a:p>
            <a:pPr marL="0" lvl="0" indent="0" algn="l" rtl="0">
              <a:lnSpc>
                <a:spcPct val="107916"/>
              </a:lnSpc>
              <a:spcBef>
                <a:spcPts val="1000"/>
              </a:spcBef>
              <a:spcAft>
                <a:spcPts val="0"/>
              </a:spcAft>
              <a:buClr>
                <a:schemeClr val="dk1"/>
              </a:buClr>
              <a:buSzPts val="1100"/>
              <a:buFont typeface="Arial"/>
              <a:buNone/>
            </a:pPr>
            <a:r>
              <a:rPr lang="en-US" sz="2800">
                <a:solidFill>
                  <a:schemeClr val="dk1"/>
                </a:solidFill>
              </a:rPr>
              <a:t>R.10.3. Establish O2R traceability in the NASA mission formulation process.</a:t>
            </a:r>
            <a:endParaRPr sz="2800">
              <a:solidFill>
                <a:schemeClr val="dk1"/>
              </a:solidFill>
            </a:endParaRPr>
          </a:p>
          <a:p>
            <a:pPr marL="0" lvl="0" indent="0" algn="l" rtl="0">
              <a:lnSpc>
                <a:spcPct val="100000"/>
              </a:lnSpc>
              <a:spcBef>
                <a:spcPts val="1000"/>
              </a:spcBef>
              <a:spcAft>
                <a:spcPts val="0"/>
              </a:spcAft>
              <a:buSzPts val="1900"/>
              <a:buNone/>
            </a:pPr>
            <a:endParaRPr sz="1000">
              <a:solidFill>
                <a:schemeClr val="dk1"/>
              </a:solidFill>
            </a:endParaRPr>
          </a:p>
          <a:p>
            <a:pPr marL="0" lvl="0" indent="0" algn="l" rtl="0">
              <a:lnSpc>
                <a:spcPct val="100000"/>
              </a:lnSpc>
              <a:spcBef>
                <a:spcPts val="1000"/>
              </a:spcBef>
              <a:spcAft>
                <a:spcPts val="0"/>
              </a:spcAft>
              <a:buSzPts val="1900"/>
              <a:buNone/>
            </a:pPr>
            <a:r>
              <a:rPr lang="en-US" sz="2800">
                <a:solidFill>
                  <a:schemeClr val="dk1"/>
                </a:solidFill>
              </a:rPr>
              <a:t>R.10.4. Develop a prioritization of  space-based sensors to enhance space weather products.</a:t>
            </a:r>
            <a:r>
              <a:rPr lang="en-U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900"/>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SzPts val="1900"/>
              <a:buNone/>
            </a:pPr>
            <a:endParaRPr sz="1200" b="1">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5"/>
          <p:cNvSpPr txBox="1">
            <a:spLocks noGrp="1"/>
          </p:cNvSpPr>
          <p:nvPr>
            <p:ph type="title"/>
          </p:nvPr>
        </p:nvSpPr>
        <p:spPr>
          <a:xfrm>
            <a:off x="2031924" y="57200"/>
            <a:ext cx="96579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1200"/>
              </a:spcBef>
              <a:spcAft>
                <a:spcPts val="0"/>
              </a:spcAft>
              <a:buClr>
                <a:schemeClr val="dk1"/>
              </a:buClr>
              <a:buSzPts val="1100"/>
              <a:buFont typeface="Arial"/>
              <a:buNone/>
            </a:pPr>
            <a:r>
              <a:rPr lang="en-US" sz="3800"/>
              <a:t>In-Space Architectures and Space-Based Observations </a:t>
            </a:r>
            <a:endParaRPr sz="3800"/>
          </a:p>
        </p:txBody>
      </p:sp>
      <p:sp>
        <p:nvSpPr>
          <p:cNvPr id="553" name="Google Shape;553;p25"/>
          <p:cNvSpPr txBox="1">
            <a:spLocks noGrp="1"/>
          </p:cNvSpPr>
          <p:nvPr>
            <p:ph type="body" idx="1"/>
          </p:nvPr>
        </p:nvSpPr>
        <p:spPr>
          <a:xfrm>
            <a:off x="274325" y="1676400"/>
            <a:ext cx="11612700" cy="50796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1000"/>
              </a:spcBef>
              <a:spcAft>
                <a:spcPts val="0"/>
              </a:spcAft>
              <a:buSzPts val="1900"/>
              <a:buNone/>
            </a:pPr>
            <a:r>
              <a:rPr lang="en-US" sz="2800">
                <a:solidFill>
                  <a:schemeClr val="dk1"/>
                </a:solidFill>
              </a:rPr>
              <a:t>R.11.1.  Opportunistically deploy more space weather sensors. </a:t>
            </a:r>
            <a:endParaRPr sz="2800">
              <a:solidFill>
                <a:schemeClr val="dk1"/>
              </a:solidFill>
            </a:endParaRPr>
          </a:p>
          <a:p>
            <a:pPr marL="0" marR="0" lvl="0" indent="0" algn="l" rtl="0">
              <a:lnSpc>
                <a:spcPct val="107916"/>
              </a:lnSpc>
              <a:spcBef>
                <a:spcPts val="1000"/>
              </a:spcBef>
              <a:spcAft>
                <a:spcPts val="0"/>
              </a:spcAft>
              <a:buSzPts val="1900"/>
              <a:buNone/>
            </a:pPr>
            <a:r>
              <a:rPr lang="en-US" sz="2800">
                <a:solidFill>
                  <a:schemeClr val="dk1"/>
                </a:solidFill>
              </a:rPr>
              <a:t>R.11.2. Fly space weather particle sensors on every U.S. Government procured space vehicle.</a:t>
            </a:r>
            <a:endParaRPr/>
          </a:p>
          <a:p>
            <a:pPr marL="0" marR="0" lvl="0" indent="0" algn="l" rtl="0">
              <a:lnSpc>
                <a:spcPct val="107916"/>
              </a:lnSpc>
              <a:spcBef>
                <a:spcPts val="1000"/>
              </a:spcBef>
              <a:spcAft>
                <a:spcPts val="0"/>
              </a:spcAft>
              <a:buSzPts val="1900"/>
              <a:buNone/>
            </a:pPr>
            <a:r>
              <a:rPr lang="en-US" sz="2800">
                <a:solidFill>
                  <a:schemeClr val="dk1"/>
                </a:solidFill>
              </a:rPr>
              <a:t> </a:t>
            </a:r>
            <a:endParaRPr sz="2800">
              <a:solidFill>
                <a:schemeClr val="dk1"/>
              </a:solidFill>
            </a:endParaRPr>
          </a:p>
          <a:p>
            <a:pPr marL="0" lvl="0" indent="0" algn="l" rtl="0">
              <a:lnSpc>
                <a:spcPct val="100000"/>
              </a:lnSpc>
              <a:spcBef>
                <a:spcPts val="1000"/>
              </a:spcBef>
              <a:spcAft>
                <a:spcPts val="0"/>
              </a:spcAft>
              <a:buSzPts val="1900"/>
              <a:buNone/>
            </a:pPr>
            <a:r>
              <a:rPr lang="en-US" sz="2800">
                <a:solidFill>
                  <a:schemeClr val="dk1"/>
                </a:solidFill>
              </a:rPr>
              <a:t>R.12.1  Sustain resilient approaches to ensure continuity of in-space, operational space weather observations. </a:t>
            </a:r>
            <a:endParaRPr sz="2800">
              <a:solidFill>
                <a:schemeClr val="dk1"/>
              </a:solidFill>
            </a:endParaRPr>
          </a:p>
          <a:p>
            <a:pPr marL="0" lvl="0" indent="0" algn="l" rtl="0">
              <a:lnSpc>
                <a:spcPct val="100000"/>
              </a:lnSpc>
              <a:spcBef>
                <a:spcPts val="0"/>
              </a:spcBef>
              <a:spcAft>
                <a:spcPts val="0"/>
              </a:spcAft>
              <a:buSzPts val="1900"/>
              <a:buNone/>
            </a:pPr>
            <a:endParaRPr sz="1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SzPts val="1900"/>
              <a:buNone/>
            </a:pPr>
            <a:endParaRPr sz="1200" b="1">
              <a:solidFill>
                <a:schemeClr val="dk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6"/>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p>
            <a:pPr marL="0" marR="0" lvl="0" indent="0" algn="l" rtl="0">
              <a:lnSpc>
                <a:spcPct val="107916"/>
              </a:lnSpc>
              <a:spcBef>
                <a:spcPts val="0"/>
              </a:spcBef>
              <a:spcAft>
                <a:spcPts val="0"/>
              </a:spcAft>
              <a:buSzPts val="1900"/>
              <a:buNone/>
            </a:pPr>
            <a:r>
              <a:rPr lang="en-US" sz="2600">
                <a:solidFill>
                  <a:schemeClr val="dk1"/>
                </a:solidFill>
              </a:rPr>
              <a:t>R.13.1. Fund, formalize, and expand the NOAA space weather prediction testbed. </a:t>
            </a:r>
            <a:endParaRPr sz="2600">
              <a:solidFill>
                <a:schemeClr val="dk1"/>
              </a:solidFill>
            </a:endParaRPr>
          </a:p>
          <a:p>
            <a:pPr marL="0" lvl="0" indent="0" algn="l" rtl="0">
              <a:lnSpc>
                <a:spcPct val="107916"/>
              </a:lnSpc>
              <a:spcBef>
                <a:spcPts val="1000"/>
              </a:spcBef>
              <a:spcAft>
                <a:spcPts val="0"/>
              </a:spcAft>
              <a:buSzPts val="1900"/>
              <a:buNone/>
            </a:pPr>
            <a:r>
              <a:rPr lang="en-US" sz="2600">
                <a:solidFill>
                  <a:schemeClr val="dk1"/>
                </a:solidFill>
              </a:rPr>
              <a:t>R.13.2. Improve access to space weather data.</a:t>
            </a:r>
            <a:endParaRPr/>
          </a:p>
          <a:p>
            <a:pPr marL="0" lvl="0" indent="0" algn="l" rtl="0">
              <a:lnSpc>
                <a:spcPct val="107916"/>
              </a:lnSpc>
              <a:spcBef>
                <a:spcPts val="1000"/>
              </a:spcBef>
              <a:spcAft>
                <a:spcPts val="0"/>
              </a:spcAft>
              <a:buSzPts val="1900"/>
              <a:buNone/>
            </a:pPr>
            <a:r>
              <a:rPr lang="en-US" sz="2600">
                <a:solidFill>
                  <a:schemeClr val="dk1"/>
                </a:solidFill>
              </a:rPr>
              <a:t>R.13.3. Improve interagency coordination of models and data. </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R.13.4. Promote and prepare for the use of AI/ML algorithms as a complement to traditional empirical and physics-based models.</a:t>
            </a:r>
            <a:br>
              <a:rPr lang="en-US" sz="2600">
                <a:solidFill>
                  <a:schemeClr val="dk1"/>
                </a:solidFill>
              </a:rPr>
            </a:br>
            <a:r>
              <a:rPr lang="en-US" sz="2600">
                <a:solidFill>
                  <a:schemeClr val="dk1"/>
                </a:solidFill>
              </a:rPr>
              <a:t>R.13.5. Continue to identify and release novel and underutilized data sets that improve space weather products.</a:t>
            </a:r>
            <a:endParaRPr sz="2600">
              <a:solidFill>
                <a:schemeClr val="dk1"/>
              </a:solidFill>
            </a:endParaRPr>
          </a:p>
          <a:p>
            <a:pPr marL="0" lvl="0" indent="0" algn="l" rtl="0">
              <a:lnSpc>
                <a:spcPct val="107916"/>
              </a:lnSpc>
              <a:spcBef>
                <a:spcPts val="1000"/>
              </a:spcBef>
              <a:spcAft>
                <a:spcPts val="0"/>
              </a:spcAft>
              <a:buSzPts val="1900"/>
              <a:buNone/>
            </a:pPr>
            <a:r>
              <a:rPr lang="en-US" sz="2600">
                <a:solidFill>
                  <a:schemeClr val="dk1"/>
                </a:solidFill>
              </a:rPr>
              <a:t>R.13.6. Promote career pathways for interdisciplinary technologists supporting the space weather enterprise.</a:t>
            </a:r>
            <a:endParaRPr sz="2600">
              <a:solidFill>
                <a:schemeClr val="dk1"/>
              </a:solidFill>
            </a:endParaRPr>
          </a:p>
        </p:txBody>
      </p:sp>
      <p:sp>
        <p:nvSpPr>
          <p:cNvPr id="559" name="Google Shape;559;p26"/>
          <p:cNvSpPr txBox="1">
            <a:spLocks noGrp="1"/>
          </p:cNvSpPr>
          <p:nvPr>
            <p:ph type="title"/>
          </p:nvPr>
        </p:nvSpPr>
        <p:spPr>
          <a:xfrm>
            <a:off x="2204925" y="57200"/>
            <a:ext cx="9681900" cy="1092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a:buNone/>
            </a:pPr>
            <a:r>
              <a:rPr lang="en-US" sz="3900"/>
              <a:t>Data and Computing Infrastructure for Space Weather Operations </a:t>
            </a:r>
            <a:endParaRPr sz="3900"/>
          </a:p>
        </p:txBody>
      </p:sp>
      <p:sp>
        <p:nvSpPr>
          <p:cNvPr id="560" name="Google Shape;560;p26"/>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7"/>
          <p:cNvSpPr txBox="1">
            <a:spLocks noGrp="1"/>
          </p:cNvSpPr>
          <p:nvPr>
            <p:ph type="body" idx="1"/>
          </p:nvPr>
        </p:nvSpPr>
        <p:spPr>
          <a:xfrm>
            <a:off x="289645" y="1752601"/>
            <a:ext cx="11612700" cy="4827900"/>
          </a:xfrm>
          <a:prstGeom prst="rect">
            <a:avLst/>
          </a:prstGeom>
          <a:noFill/>
          <a:ln>
            <a:noFill/>
          </a:ln>
        </p:spPr>
        <p:txBody>
          <a:bodyPr spcFirstLastPara="1" wrap="square" lIns="91425" tIns="45700" rIns="91425" bIns="45700" anchor="t" anchorCtr="0">
            <a:normAutofit/>
          </a:bodyPr>
          <a:lstStyle/>
          <a:p>
            <a:pPr marL="0" marR="0" lvl="0" indent="0" algn="l" rtl="0">
              <a:lnSpc>
                <a:spcPct val="107916"/>
              </a:lnSpc>
              <a:spcBef>
                <a:spcPts val="0"/>
              </a:spcBef>
              <a:spcAft>
                <a:spcPts val="0"/>
              </a:spcAft>
              <a:buSzPts val="1900"/>
              <a:buNone/>
            </a:pPr>
            <a:r>
              <a:rPr lang="en-US" sz="2600">
                <a:solidFill>
                  <a:schemeClr val="dk1"/>
                </a:solidFill>
              </a:rPr>
              <a:t>R.14.1. Coordinate benchmark development or improvement with industry.</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R.14.2. Promote industry participation in workshops and meetings to inform the mitigation of space weather hazards.</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R.14.3. Use multiple approaches to validate benchmarks.</a:t>
            </a:r>
            <a:endParaRPr sz="2600">
              <a:solidFill>
                <a:schemeClr val="dk1"/>
              </a:solidFill>
            </a:endParaRPr>
          </a:p>
          <a:p>
            <a:pPr marL="0" marR="0" lvl="0" indent="0" algn="l" rtl="0">
              <a:lnSpc>
                <a:spcPct val="107916"/>
              </a:lnSpc>
              <a:spcBef>
                <a:spcPts val="1000"/>
              </a:spcBef>
              <a:spcAft>
                <a:spcPts val="0"/>
              </a:spcAft>
              <a:buSzPts val="1900"/>
              <a:buNone/>
            </a:pP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R.15.1. Identify and prioritize the development of key space weather metrics.</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R.15.2. Update and expand NOAA space weather scales. </a:t>
            </a:r>
            <a:endParaRPr sz="2600">
              <a:solidFill>
                <a:schemeClr val="dk1"/>
              </a:solidFill>
            </a:endParaRPr>
          </a:p>
          <a:p>
            <a:pPr marL="0" marR="0" lvl="0" indent="0" algn="l" rtl="0">
              <a:lnSpc>
                <a:spcPct val="107916"/>
              </a:lnSpc>
              <a:spcBef>
                <a:spcPts val="1000"/>
              </a:spcBef>
              <a:spcAft>
                <a:spcPts val="1000"/>
              </a:spcAft>
              <a:buSzPts val="1900"/>
              <a:buNone/>
            </a:pPr>
            <a:r>
              <a:rPr lang="en-US" sz="2600">
                <a:solidFill>
                  <a:schemeClr val="dk1"/>
                </a:solidFill>
              </a:rPr>
              <a:t>R.15.3. Maintain historical space weather indices.</a:t>
            </a:r>
            <a:r>
              <a:rPr lang="en-US" sz="2800">
                <a:solidFill>
                  <a:schemeClr val="dk1"/>
                </a:solidFill>
              </a:rPr>
              <a:t> </a:t>
            </a:r>
            <a:endParaRPr sz="2800">
              <a:solidFill>
                <a:schemeClr val="dk1"/>
              </a:solidFill>
            </a:endParaRPr>
          </a:p>
        </p:txBody>
      </p:sp>
      <p:sp>
        <p:nvSpPr>
          <p:cNvPr id="566" name="Google Shape;566;p27"/>
          <p:cNvSpPr txBox="1">
            <a:spLocks noGrp="1"/>
          </p:cNvSpPr>
          <p:nvPr>
            <p:ph type="title"/>
          </p:nvPr>
        </p:nvSpPr>
        <p:spPr>
          <a:xfrm>
            <a:off x="2205000" y="0"/>
            <a:ext cx="9987000" cy="12288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1200"/>
              </a:spcBef>
              <a:spcAft>
                <a:spcPts val="0"/>
              </a:spcAft>
              <a:buClr>
                <a:schemeClr val="dk1"/>
              </a:buClr>
              <a:buSzPts val="1100"/>
              <a:buFont typeface="Arial"/>
              <a:buNone/>
            </a:pPr>
            <a:r>
              <a:rPr lang="en-US" sz="3800"/>
              <a:t>Improving Benchmarks, Metrics, and Scales for Space Weather End-Users </a:t>
            </a:r>
            <a:endParaRPr sz="3800"/>
          </a:p>
        </p:txBody>
      </p:sp>
      <p:sp>
        <p:nvSpPr>
          <p:cNvPr id="567" name="Google Shape;567;p27"/>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8"/>
          <p:cNvSpPr txBox="1">
            <a:spLocks noGrp="1"/>
          </p:cNvSpPr>
          <p:nvPr>
            <p:ph type="body" idx="1"/>
          </p:nvPr>
        </p:nvSpPr>
        <p:spPr>
          <a:xfrm>
            <a:off x="274320" y="1752601"/>
            <a:ext cx="11612700" cy="48279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7916"/>
              </a:lnSpc>
              <a:spcBef>
                <a:spcPts val="0"/>
              </a:spcBef>
              <a:spcAft>
                <a:spcPts val="0"/>
              </a:spcAft>
              <a:buSzPts val="1900"/>
              <a:buNone/>
            </a:pPr>
            <a:r>
              <a:rPr lang="en-US" sz="2600">
                <a:solidFill>
                  <a:schemeClr val="dk1"/>
                </a:solidFill>
              </a:rPr>
              <a:t>R.16.1. Develop an enduring process to understand evolving infrastructure needs.</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R.16.2. Leverage industry assessments and applications of magnetotelluric data and geomagnetically-induced current data to improve Earth conductivity models and geomagnetically-induced current assessment tools.</a:t>
            </a:r>
            <a:endParaRPr sz="2600">
              <a:solidFill>
                <a:schemeClr val="dk1"/>
              </a:solidFill>
            </a:endParaRPr>
          </a:p>
          <a:p>
            <a:pPr marL="0" marR="0" lvl="0" indent="0" algn="l" rtl="0">
              <a:lnSpc>
                <a:spcPct val="107916"/>
              </a:lnSpc>
              <a:spcBef>
                <a:spcPts val="1000"/>
              </a:spcBef>
              <a:spcAft>
                <a:spcPts val="0"/>
              </a:spcAft>
              <a:buSzPts val="1900"/>
              <a:buNone/>
            </a:pP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R.17.1. Promote the development of vulnerability assessments by sector owners and operators. </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R.17.2. Prioritize addressing space weather risks in sectors other than electric power and aviation. </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R.17.3. Address interdependencies of and cascading risks to critical infrastructure.</a:t>
            </a:r>
            <a:r>
              <a:rPr lang="en-US" sz="2800">
                <a:solidFill>
                  <a:schemeClr val="dk1"/>
                </a:solidFill>
              </a:rPr>
              <a:t> </a:t>
            </a:r>
            <a:endParaRPr sz="1200">
              <a:solidFill>
                <a:schemeClr val="dk1"/>
              </a:solidFill>
              <a:latin typeface="Times New Roman"/>
              <a:ea typeface="Times New Roman"/>
              <a:cs typeface="Times New Roman"/>
              <a:sym typeface="Times New Roman"/>
            </a:endParaRPr>
          </a:p>
          <a:p>
            <a:pPr marL="0" lvl="0" indent="0" algn="l" rtl="0">
              <a:lnSpc>
                <a:spcPct val="107916"/>
              </a:lnSpc>
              <a:spcBef>
                <a:spcPts val="1000"/>
              </a:spcBef>
              <a:spcAft>
                <a:spcPts val="0"/>
              </a:spcAft>
              <a:buSzPts val="1900"/>
              <a:buNone/>
            </a:pPr>
            <a:endParaRPr sz="1200">
              <a:solidFill>
                <a:schemeClr val="dk1"/>
              </a:solidFill>
              <a:latin typeface="Times New Roman"/>
              <a:ea typeface="Times New Roman"/>
              <a:cs typeface="Times New Roman"/>
              <a:sym typeface="Times New Roman"/>
            </a:endParaRPr>
          </a:p>
          <a:p>
            <a:pPr marL="0" lvl="0" indent="0" algn="l" rtl="0">
              <a:lnSpc>
                <a:spcPct val="107916"/>
              </a:lnSpc>
              <a:spcBef>
                <a:spcPts val="0"/>
              </a:spcBef>
              <a:spcAft>
                <a:spcPts val="0"/>
              </a:spcAft>
              <a:buSzPts val="1900"/>
              <a:buNone/>
            </a:pPr>
            <a:endParaRPr sz="1200">
              <a:solidFill>
                <a:schemeClr val="dk1"/>
              </a:solidFill>
              <a:latin typeface="Times New Roman"/>
              <a:ea typeface="Times New Roman"/>
              <a:cs typeface="Times New Roman"/>
              <a:sym typeface="Times New Roman"/>
            </a:endParaRPr>
          </a:p>
        </p:txBody>
      </p:sp>
      <p:sp>
        <p:nvSpPr>
          <p:cNvPr id="573" name="Google Shape;573;p28"/>
          <p:cNvSpPr txBox="1">
            <a:spLocks noGrp="1"/>
          </p:cNvSpPr>
          <p:nvPr>
            <p:ph type="title"/>
          </p:nvPr>
        </p:nvSpPr>
        <p:spPr>
          <a:xfrm>
            <a:off x="2095500" y="92250"/>
            <a:ext cx="9791400" cy="1130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None/>
            </a:pPr>
            <a:r>
              <a:rPr lang="en-US" sz="3800"/>
              <a:t>Space Weather Risk to Evolving Infrastructure Systems and Services </a:t>
            </a:r>
            <a:endParaRPr sz="3800"/>
          </a:p>
        </p:txBody>
      </p:sp>
      <p:sp>
        <p:nvSpPr>
          <p:cNvPr id="574" name="Google Shape;574;p28"/>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9"/>
          <p:cNvSpPr txBox="1">
            <a:spLocks noGrp="1"/>
          </p:cNvSpPr>
          <p:nvPr>
            <p:ph type="body" idx="1"/>
          </p:nvPr>
        </p:nvSpPr>
        <p:spPr>
          <a:xfrm>
            <a:off x="274320" y="1676401"/>
            <a:ext cx="11612700" cy="4827900"/>
          </a:xfrm>
          <a:prstGeom prst="rect">
            <a:avLst/>
          </a:prstGeom>
          <a:noFill/>
          <a:ln>
            <a:noFill/>
          </a:ln>
        </p:spPr>
        <p:txBody>
          <a:bodyPr spcFirstLastPara="1" wrap="square" lIns="91425" tIns="45700" rIns="91425" bIns="45700" anchor="t" anchorCtr="0">
            <a:normAutofit/>
          </a:bodyPr>
          <a:lstStyle/>
          <a:p>
            <a:pPr marL="0" marR="0" lvl="0" indent="0" algn="l" rtl="0">
              <a:lnSpc>
                <a:spcPct val="107916"/>
              </a:lnSpc>
              <a:spcBef>
                <a:spcPts val="0"/>
              </a:spcBef>
              <a:spcAft>
                <a:spcPts val="0"/>
              </a:spcAft>
              <a:buSzPts val="1900"/>
              <a:buNone/>
            </a:pPr>
            <a:r>
              <a:rPr lang="en-US" sz="2600">
                <a:solidFill>
                  <a:schemeClr val="dk1"/>
                </a:solidFill>
              </a:rPr>
              <a:t>R.18.1. Quantify the societal benefits for addressing risk from space weather by performing national-level and industry-wide economic assessments. </a:t>
            </a:r>
            <a:endParaRPr sz="2600">
              <a:solidFill>
                <a:schemeClr val="dk1"/>
              </a:solidFill>
            </a:endParaRPr>
          </a:p>
          <a:p>
            <a:pPr marL="0" marR="0" lvl="0" indent="0" algn="l" rtl="0">
              <a:lnSpc>
                <a:spcPct val="107916"/>
              </a:lnSpc>
              <a:spcBef>
                <a:spcPts val="1000"/>
              </a:spcBef>
              <a:spcAft>
                <a:spcPts val="0"/>
              </a:spcAft>
              <a:buSzPts val="1900"/>
              <a:buNone/>
            </a:pPr>
            <a:endParaRPr sz="10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R.18.2. Develop and curate data necessary for effective economic assessments.</a:t>
            </a:r>
            <a:endParaRPr sz="2600">
              <a:solidFill>
                <a:schemeClr val="dk1"/>
              </a:solidFill>
            </a:endParaRPr>
          </a:p>
          <a:p>
            <a:pPr marL="0" marR="0" lvl="0" indent="0" algn="l" rtl="0">
              <a:lnSpc>
                <a:spcPct val="107916"/>
              </a:lnSpc>
              <a:spcBef>
                <a:spcPts val="1000"/>
              </a:spcBef>
              <a:spcAft>
                <a:spcPts val="0"/>
              </a:spcAft>
              <a:buSzPts val="1900"/>
              <a:buNone/>
            </a:pPr>
            <a:endParaRPr sz="10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R.18.3. Broaden the scope of economic assessments.</a:t>
            </a:r>
            <a:endParaRPr sz="2600">
              <a:solidFill>
                <a:schemeClr val="dk1"/>
              </a:solidFill>
            </a:endParaRPr>
          </a:p>
          <a:p>
            <a:pPr marL="0" marR="0" lvl="0" indent="0" algn="l" rtl="0">
              <a:lnSpc>
                <a:spcPct val="107916"/>
              </a:lnSpc>
              <a:spcBef>
                <a:spcPts val="1000"/>
              </a:spcBef>
              <a:spcAft>
                <a:spcPts val="0"/>
              </a:spcAft>
              <a:buSzPts val="1900"/>
              <a:buNone/>
            </a:pPr>
            <a:endParaRPr sz="10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R.18.4. Engage additional stakeholders for economic assessments.</a:t>
            </a:r>
            <a:endParaRPr sz="1200">
              <a:solidFill>
                <a:schemeClr val="dk1"/>
              </a:solidFill>
              <a:latin typeface="Times New Roman"/>
              <a:ea typeface="Times New Roman"/>
              <a:cs typeface="Times New Roman"/>
              <a:sym typeface="Times New Roman"/>
            </a:endParaRPr>
          </a:p>
          <a:p>
            <a:pPr marL="0" lvl="0" indent="0" algn="l" rtl="0">
              <a:lnSpc>
                <a:spcPct val="107916"/>
              </a:lnSpc>
              <a:spcBef>
                <a:spcPts val="1000"/>
              </a:spcBef>
              <a:spcAft>
                <a:spcPts val="0"/>
              </a:spcAft>
              <a:buSzPts val="1100"/>
              <a:buNone/>
            </a:pPr>
            <a:endParaRPr sz="1200">
              <a:solidFill>
                <a:schemeClr val="dk1"/>
              </a:solidFill>
              <a:latin typeface="Times New Roman"/>
              <a:ea typeface="Times New Roman"/>
              <a:cs typeface="Times New Roman"/>
              <a:sym typeface="Times New Roman"/>
            </a:endParaRPr>
          </a:p>
        </p:txBody>
      </p:sp>
      <p:sp>
        <p:nvSpPr>
          <p:cNvPr id="580" name="Google Shape;580;p29"/>
          <p:cNvSpPr txBox="1">
            <a:spLocks noGrp="1"/>
          </p:cNvSpPr>
          <p:nvPr>
            <p:ph type="title"/>
          </p:nvPr>
        </p:nvSpPr>
        <p:spPr>
          <a:xfrm>
            <a:off x="1919600" y="0"/>
            <a:ext cx="10221300" cy="12003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3300"/>
              <a:t>Economic Assessments on the Cost of Space Weather and the Value of Forecasting and Mitigation </a:t>
            </a:r>
            <a:endParaRPr sz="3300"/>
          </a:p>
        </p:txBody>
      </p:sp>
      <p:sp>
        <p:nvSpPr>
          <p:cNvPr id="581" name="Google Shape;581;p29"/>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b="1"/>
              <a:t>36</a:t>
            </a:fld>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0"/>
          <p:cNvSpPr txBox="1">
            <a:spLocks noGrp="1"/>
          </p:cNvSpPr>
          <p:nvPr>
            <p:ph type="body" idx="1"/>
          </p:nvPr>
        </p:nvSpPr>
        <p:spPr>
          <a:xfrm>
            <a:off x="274320" y="1676401"/>
            <a:ext cx="11612700" cy="4827900"/>
          </a:xfrm>
          <a:prstGeom prst="rect">
            <a:avLst/>
          </a:prstGeom>
          <a:noFill/>
          <a:ln>
            <a:noFill/>
          </a:ln>
        </p:spPr>
        <p:txBody>
          <a:bodyPr spcFirstLastPara="1" wrap="square" lIns="91425" tIns="45700" rIns="91425" bIns="45700" anchor="t" anchorCtr="0">
            <a:normAutofit/>
          </a:bodyPr>
          <a:lstStyle/>
          <a:p>
            <a:pPr marL="0" marR="0" lvl="0" indent="0" algn="l" rtl="0">
              <a:lnSpc>
                <a:spcPct val="107916"/>
              </a:lnSpc>
              <a:spcBef>
                <a:spcPts val="0"/>
              </a:spcBef>
              <a:spcAft>
                <a:spcPts val="0"/>
              </a:spcAft>
              <a:buSzPts val="1900"/>
              <a:buNone/>
            </a:pPr>
            <a:r>
              <a:rPr lang="en-US" sz="2600">
                <a:solidFill>
                  <a:schemeClr val="dk1"/>
                </a:solidFill>
              </a:rPr>
              <a:t>R.19.1. Enhance distribution of space weather products. </a:t>
            </a:r>
            <a:endParaRPr sz="2600">
              <a:solidFill>
                <a:schemeClr val="dk1"/>
              </a:solidFill>
            </a:endParaRPr>
          </a:p>
          <a:p>
            <a:pPr marL="0" marR="0" lvl="0" indent="0" algn="l" rtl="0">
              <a:lnSpc>
                <a:spcPct val="107916"/>
              </a:lnSpc>
              <a:spcBef>
                <a:spcPts val="1000"/>
              </a:spcBef>
              <a:spcAft>
                <a:spcPts val="0"/>
              </a:spcAft>
              <a:buSzPts val="1900"/>
              <a:buNone/>
            </a:pPr>
            <a:endParaRPr sz="10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R.19.2. SWORM should increase transparency by ensuring the publication of foundational documents, studies, and policies.</a:t>
            </a:r>
            <a:endParaRPr sz="2600">
              <a:solidFill>
                <a:schemeClr val="dk1"/>
              </a:solidFill>
            </a:endParaRPr>
          </a:p>
          <a:p>
            <a:pPr marL="0" marR="0" lvl="0" indent="0" algn="l" rtl="0">
              <a:lnSpc>
                <a:spcPct val="107916"/>
              </a:lnSpc>
              <a:spcBef>
                <a:spcPts val="1000"/>
              </a:spcBef>
              <a:spcAft>
                <a:spcPts val="0"/>
              </a:spcAft>
              <a:buSzPts val="1900"/>
              <a:buNone/>
            </a:pPr>
            <a:endParaRPr sz="10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R.20.1. Develop standing MOUs or MOAs across and between all SWORM agencies. </a:t>
            </a:r>
            <a:endParaRPr sz="2600">
              <a:solidFill>
                <a:schemeClr val="dk1"/>
              </a:solidFill>
            </a:endParaRPr>
          </a:p>
          <a:p>
            <a:pPr marL="0" marR="0" lvl="0" indent="0" algn="l" rtl="0">
              <a:lnSpc>
                <a:spcPct val="107916"/>
              </a:lnSpc>
              <a:spcBef>
                <a:spcPts val="1000"/>
              </a:spcBef>
              <a:spcAft>
                <a:spcPts val="0"/>
              </a:spcAft>
              <a:buSzPts val="1900"/>
              <a:buNone/>
            </a:pPr>
            <a:endParaRPr sz="10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R.21.1. Develop and implement broader participation in tabletop exercises.</a:t>
            </a:r>
            <a:endParaRPr sz="2800">
              <a:solidFill>
                <a:schemeClr val="dk1"/>
              </a:solidFill>
            </a:endParaRPr>
          </a:p>
          <a:p>
            <a:pPr marL="0" lvl="0" indent="0" algn="l" rtl="0">
              <a:lnSpc>
                <a:spcPct val="107916"/>
              </a:lnSpc>
              <a:spcBef>
                <a:spcPts val="1000"/>
              </a:spcBef>
              <a:spcAft>
                <a:spcPts val="0"/>
              </a:spcAft>
              <a:buSzPts val="1100"/>
              <a:buNone/>
            </a:pPr>
            <a:endParaRPr sz="1200">
              <a:solidFill>
                <a:schemeClr val="dk1"/>
              </a:solidFill>
              <a:latin typeface="Times New Roman"/>
              <a:ea typeface="Times New Roman"/>
              <a:cs typeface="Times New Roman"/>
              <a:sym typeface="Times New Roman"/>
            </a:endParaRPr>
          </a:p>
        </p:txBody>
      </p:sp>
      <p:sp>
        <p:nvSpPr>
          <p:cNvPr id="587" name="Google Shape;587;p30"/>
          <p:cNvSpPr txBox="1">
            <a:spLocks noGrp="1"/>
          </p:cNvSpPr>
          <p:nvPr>
            <p:ph type="title"/>
          </p:nvPr>
        </p:nvSpPr>
        <p:spPr>
          <a:xfrm>
            <a:off x="1970700" y="142554"/>
            <a:ext cx="10221300" cy="10389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None/>
            </a:pPr>
            <a:r>
              <a:rPr lang="en-US" sz="3200"/>
              <a:t>Promote Focused and Continued Engagement Across Industry and Government Space Weather Stakeholders </a:t>
            </a:r>
            <a:endParaRPr sz="3200"/>
          </a:p>
        </p:txBody>
      </p:sp>
      <p:sp>
        <p:nvSpPr>
          <p:cNvPr id="588" name="Google Shape;588;p30"/>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1"/>
          <p:cNvSpPr txBox="1">
            <a:spLocks noGrp="1"/>
          </p:cNvSpPr>
          <p:nvPr>
            <p:ph type="body" idx="1"/>
          </p:nvPr>
        </p:nvSpPr>
        <p:spPr>
          <a:xfrm>
            <a:off x="274320" y="1752601"/>
            <a:ext cx="11612700" cy="4827900"/>
          </a:xfrm>
          <a:prstGeom prst="rect">
            <a:avLst/>
          </a:prstGeom>
          <a:noFill/>
          <a:ln>
            <a:noFill/>
          </a:ln>
        </p:spPr>
        <p:txBody>
          <a:bodyPr spcFirstLastPara="1" wrap="square" lIns="91425" tIns="45700" rIns="91425" bIns="45700" anchor="t" anchorCtr="0">
            <a:normAutofit/>
          </a:bodyPr>
          <a:lstStyle/>
          <a:p>
            <a:pPr marL="0" lvl="0" indent="0" algn="l" rtl="0">
              <a:lnSpc>
                <a:spcPct val="107916"/>
              </a:lnSpc>
              <a:spcBef>
                <a:spcPts val="0"/>
              </a:spcBef>
              <a:spcAft>
                <a:spcPts val="0"/>
              </a:spcAft>
              <a:buSzPts val="1900"/>
              <a:buNone/>
            </a:pPr>
            <a:endParaRPr sz="1200">
              <a:solidFill>
                <a:schemeClr val="dk1"/>
              </a:solidFill>
              <a:latin typeface="Times New Roman"/>
              <a:ea typeface="Times New Roman"/>
              <a:cs typeface="Times New Roman"/>
              <a:sym typeface="Times New Roman"/>
            </a:endParaRPr>
          </a:p>
          <a:p>
            <a:pPr marL="0" marR="0" lvl="0" indent="0" algn="l" rtl="0">
              <a:lnSpc>
                <a:spcPct val="107916"/>
              </a:lnSpc>
              <a:spcBef>
                <a:spcPts val="0"/>
              </a:spcBef>
              <a:spcAft>
                <a:spcPts val="0"/>
              </a:spcAft>
              <a:buSzPts val="1900"/>
              <a:buNone/>
            </a:pPr>
            <a:r>
              <a:rPr lang="en-US" sz="2800">
                <a:solidFill>
                  <a:srgbClr val="CC0000"/>
                </a:solidFill>
              </a:rPr>
              <a:t>Assessing and addressing national security risks from space weather </a:t>
            </a:r>
            <a:endParaRPr sz="2600">
              <a:solidFill>
                <a:srgbClr val="CC0000"/>
              </a:solidFill>
            </a:endParaRPr>
          </a:p>
          <a:p>
            <a:pPr marL="0" marR="0" lvl="0" indent="0" algn="l" rtl="0">
              <a:lnSpc>
                <a:spcPct val="107916"/>
              </a:lnSpc>
              <a:spcBef>
                <a:spcPts val="1000"/>
              </a:spcBef>
              <a:spcAft>
                <a:spcPts val="0"/>
              </a:spcAft>
              <a:buSzPts val="1900"/>
              <a:buNone/>
            </a:pPr>
            <a:r>
              <a:rPr lang="en-US" sz="2600">
                <a:solidFill>
                  <a:schemeClr val="dk1"/>
                </a:solidFill>
              </a:rPr>
              <a:t>R.22.1. Develop a national security annex or policy on space weather. </a:t>
            </a:r>
            <a:endParaRPr sz="2600">
              <a:solidFill>
                <a:schemeClr val="dk1"/>
              </a:solidFill>
            </a:endParaRPr>
          </a:p>
          <a:p>
            <a:pPr marL="0" marR="0" lvl="0" indent="0" algn="l" rtl="0">
              <a:lnSpc>
                <a:spcPct val="107916"/>
              </a:lnSpc>
              <a:spcBef>
                <a:spcPts val="1000"/>
              </a:spcBef>
              <a:spcAft>
                <a:spcPts val="0"/>
              </a:spcAft>
              <a:buSzPts val="1900"/>
              <a:buNone/>
            </a:pPr>
            <a:endParaRPr sz="2600">
              <a:solidFill>
                <a:schemeClr val="dk1"/>
              </a:solidFill>
            </a:endParaRPr>
          </a:p>
          <a:p>
            <a:pPr marL="0" marR="0" lvl="0" indent="0" algn="l" rtl="0">
              <a:lnSpc>
                <a:spcPct val="107916"/>
              </a:lnSpc>
              <a:spcBef>
                <a:spcPts val="1000"/>
              </a:spcBef>
              <a:spcAft>
                <a:spcPts val="0"/>
              </a:spcAft>
              <a:buSzPts val="1900"/>
              <a:buNone/>
            </a:pPr>
            <a:r>
              <a:rPr lang="en-US" sz="2800">
                <a:solidFill>
                  <a:srgbClr val="CC0000"/>
                </a:solidFill>
              </a:rPr>
              <a:t>Promoting public awareness and education for space weather</a:t>
            </a:r>
            <a:endParaRPr sz="2600">
              <a:solidFill>
                <a:srgbClr val="CC0000"/>
              </a:solidFill>
            </a:endParaRPr>
          </a:p>
          <a:p>
            <a:pPr marL="0" marR="0" lvl="0" indent="0" algn="l" rtl="0">
              <a:lnSpc>
                <a:spcPct val="107916"/>
              </a:lnSpc>
              <a:spcBef>
                <a:spcPts val="1000"/>
              </a:spcBef>
              <a:spcAft>
                <a:spcPts val="0"/>
              </a:spcAft>
              <a:buSzPts val="1900"/>
              <a:buNone/>
            </a:pPr>
            <a:r>
              <a:rPr lang="en-US" sz="2600">
                <a:solidFill>
                  <a:schemeClr val="dk1"/>
                </a:solidFill>
              </a:rPr>
              <a:t>R.23.1. Improve public awareness, education, and engagement regarding space weather application effects.</a:t>
            </a:r>
            <a:r>
              <a:rPr lang="en-US" sz="2800">
                <a:solidFill>
                  <a:schemeClr val="dk1"/>
                </a:solidFill>
              </a:rPr>
              <a:t> </a:t>
            </a:r>
            <a:endParaRPr sz="2800">
              <a:solidFill>
                <a:schemeClr val="dk1"/>
              </a:solidFill>
            </a:endParaRPr>
          </a:p>
          <a:p>
            <a:pPr marL="0" lvl="0" indent="0" algn="l" rtl="0">
              <a:lnSpc>
                <a:spcPct val="107916"/>
              </a:lnSpc>
              <a:spcBef>
                <a:spcPts val="1000"/>
              </a:spcBef>
              <a:spcAft>
                <a:spcPts val="0"/>
              </a:spcAft>
              <a:buSzPts val="1900"/>
              <a:buNone/>
            </a:pPr>
            <a:endParaRPr sz="2800">
              <a:solidFill>
                <a:schemeClr val="dk1"/>
              </a:solidFill>
            </a:endParaRPr>
          </a:p>
          <a:p>
            <a:pPr marL="0" lvl="0" indent="0" algn="l" rtl="0">
              <a:lnSpc>
                <a:spcPct val="107916"/>
              </a:lnSpc>
              <a:spcBef>
                <a:spcPts val="200"/>
              </a:spcBef>
              <a:spcAft>
                <a:spcPts val="0"/>
              </a:spcAft>
              <a:buSzPts val="1900"/>
              <a:buNone/>
            </a:pPr>
            <a:endParaRPr sz="2800">
              <a:solidFill>
                <a:schemeClr val="dk1"/>
              </a:solidFill>
            </a:endParaRPr>
          </a:p>
          <a:p>
            <a:pPr marL="457200" lvl="0" indent="0" algn="l" rtl="0">
              <a:lnSpc>
                <a:spcPct val="115000"/>
              </a:lnSpc>
              <a:spcBef>
                <a:spcPts val="800"/>
              </a:spcBef>
              <a:spcAft>
                <a:spcPts val="0"/>
              </a:spcAft>
              <a:buSzPts val="1900"/>
              <a:buNone/>
            </a:pPr>
            <a:endParaRPr/>
          </a:p>
        </p:txBody>
      </p:sp>
      <p:sp>
        <p:nvSpPr>
          <p:cNvPr id="594" name="Google Shape;594;p31"/>
          <p:cNvSpPr txBox="1">
            <a:spLocks noGrp="1"/>
          </p:cNvSpPr>
          <p:nvPr>
            <p:ph type="title"/>
          </p:nvPr>
        </p:nvSpPr>
        <p:spPr>
          <a:xfrm>
            <a:off x="2031924" y="57200"/>
            <a:ext cx="98550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0"/>
              </a:spcBef>
              <a:spcAft>
                <a:spcPts val="0"/>
              </a:spcAft>
              <a:buClr>
                <a:schemeClr val="dk1"/>
              </a:buClr>
              <a:buSzPts val="1100"/>
              <a:buFont typeface="Arial"/>
              <a:buNone/>
            </a:pPr>
            <a:r>
              <a:rPr lang="en-US" sz="3800"/>
              <a:t>Other Key Recommendations </a:t>
            </a:r>
            <a:endParaRPr sz="3800"/>
          </a:p>
        </p:txBody>
      </p:sp>
      <p:sp>
        <p:nvSpPr>
          <p:cNvPr id="595" name="Google Shape;595;p31"/>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2"/>
          <p:cNvSpPr txBox="1">
            <a:spLocks noGrp="1"/>
          </p:cNvSpPr>
          <p:nvPr>
            <p:ph type="body" idx="1"/>
          </p:nvPr>
        </p:nvSpPr>
        <p:spPr>
          <a:xfrm>
            <a:off x="274320" y="1752601"/>
            <a:ext cx="11612700" cy="48279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200"/>
              </a:spcBef>
              <a:spcAft>
                <a:spcPts val="0"/>
              </a:spcAft>
              <a:buSzPts val="1100"/>
              <a:buNone/>
            </a:pPr>
            <a:r>
              <a:rPr lang="en-US" sz="2800">
                <a:solidFill>
                  <a:srgbClr val="CC0000"/>
                </a:solidFill>
              </a:rPr>
              <a:t>Critical need for thermospheric density specification to aid operational systems</a:t>
            </a:r>
            <a:r>
              <a:rPr lang="en-US" sz="1300">
                <a:solidFill>
                  <a:srgbClr val="CC0000"/>
                </a:solidFill>
              </a:rPr>
              <a:t> </a:t>
            </a:r>
            <a:endParaRPr sz="1200">
              <a:solidFill>
                <a:srgbClr val="CC0000"/>
              </a:solidFill>
              <a:latin typeface="Times New Roman"/>
              <a:ea typeface="Times New Roman"/>
              <a:cs typeface="Times New Roman"/>
              <a:sym typeface="Times New Roman"/>
            </a:endParaRPr>
          </a:p>
          <a:p>
            <a:pPr marL="0" lvl="0" indent="0" algn="l" rtl="0">
              <a:lnSpc>
                <a:spcPct val="107916"/>
              </a:lnSpc>
              <a:spcBef>
                <a:spcPts val="0"/>
              </a:spcBef>
              <a:spcAft>
                <a:spcPts val="0"/>
              </a:spcAft>
              <a:buSzPts val="1100"/>
              <a:buNone/>
            </a:pPr>
            <a:endParaRPr sz="1000">
              <a:solidFill>
                <a:schemeClr val="dk1"/>
              </a:solidFill>
            </a:endParaRPr>
          </a:p>
          <a:p>
            <a:pPr marL="0" lvl="0" indent="0" algn="l" rtl="0">
              <a:lnSpc>
                <a:spcPct val="107916"/>
              </a:lnSpc>
              <a:spcBef>
                <a:spcPts val="0"/>
              </a:spcBef>
              <a:spcAft>
                <a:spcPts val="0"/>
              </a:spcAft>
              <a:buSzPts val="1100"/>
              <a:buNone/>
            </a:pPr>
            <a:r>
              <a:rPr lang="en-US" sz="2800">
                <a:solidFill>
                  <a:schemeClr val="dk1"/>
                </a:solidFill>
              </a:rPr>
              <a:t>R.24.1. Support coordinated applied research for the thermosphere (above 100 km altitude) which is critical for space traffic coordination.</a:t>
            </a:r>
            <a:endParaRPr sz="2800">
              <a:solidFill>
                <a:schemeClr val="dk1"/>
              </a:solidFill>
            </a:endParaRPr>
          </a:p>
          <a:p>
            <a:pPr marL="0" lvl="0" indent="0" algn="l" rtl="0">
              <a:lnSpc>
                <a:spcPct val="107916"/>
              </a:lnSpc>
              <a:spcBef>
                <a:spcPts val="0"/>
              </a:spcBef>
              <a:spcAft>
                <a:spcPts val="0"/>
              </a:spcAft>
              <a:buSzPts val="1100"/>
              <a:buNone/>
            </a:pPr>
            <a:endParaRPr sz="1000">
              <a:solidFill>
                <a:schemeClr val="dk1"/>
              </a:solidFill>
            </a:endParaRPr>
          </a:p>
          <a:p>
            <a:pPr marL="0" marR="0" lvl="0" indent="0" algn="l" rtl="0">
              <a:lnSpc>
                <a:spcPct val="107916"/>
              </a:lnSpc>
              <a:spcBef>
                <a:spcPts val="0"/>
              </a:spcBef>
              <a:spcAft>
                <a:spcPts val="0"/>
              </a:spcAft>
              <a:buSzPts val="1900"/>
              <a:buNone/>
            </a:pPr>
            <a:r>
              <a:rPr lang="en-US" sz="2800">
                <a:solidFill>
                  <a:schemeClr val="dk1"/>
                </a:solidFill>
              </a:rPr>
              <a:t>R.24.2. Support coordinated R2O2R workshops and testbed activities for space traffic coordination.</a:t>
            </a:r>
            <a:endParaRPr sz="2800">
              <a:solidFill>
                <a:schemeClr val="dk1"/>
              </a:solidFill>
            </a:endParaRPr>
          </a:p>
          <a:p>
            <a:pPr marL="0" marR="0" lvl="0" indent="0" algn="l" rtl="0">
              <a:lnSpc>
                <a:spcPct val="107916"/>
              </a:lnSpc>
              <a:spcBef>
                <a:spcPts val="0"/>
              </a:spcBef>
              <a:spcAft>
                <a:spcPts val="0"/>
              </a:spcAft>
              <a:buSzPts val="1900"/>
              <a:buNone/>
            </a:pPr>
            <a:endParaRPr sz="1000">
              <a:solidFill>
                <a:schemeClr val="dk1"/>
              </a:solidFill>
            </a:endParaRPr>
          </a:p>
          <a:p>
            <a:pPr marL="0" marR="0" lvl="0" indent="0" algn="l" rtl="0">
              <a:lnSpc>
                <a:spcPct val="107916"/>
              </a:lnSpc>
              <a:spcBef>
                <a:spcPts val="0"/>
              </a:spcBef>
              <a:spcAft>
                <a:spcPts val="0"/>
              </a:spcAft>
              <a:buSzPts val="1900"/>
              <a:buNone/>
            </a:pPr>
            <a:r>
              <a:rPr lang="en-US" sz="2800">
                <a:solidFill>
                  <a:schemeClr val="dk1"/>
                </a:solidFill>
              </a:rPr>
              <a:t>R.24.3. Support and encourage new processes for the incorporation of data and observations to characterize the thermosphere (above 100 km altitude) environment.</a:t>
            </a:r>
            <a:endParaRPr sz="1200">
              <a:solidFill>
                <a:schemeClr val="dk1"/>
              </a:solidFill>
              <a:latin typeface="Times New Roman"/>
              <a:ea typeface="Times New Roman"/>
              <a:cs typeface="Times New Roman"/>
              <a:sym typeface="Times New Roman"/>
            </a:endParaRPr>
          </a:p>
          <a:p>
            <a:pPr marL="0" lvl="0" indent="0" algn="l" rtl="0">
              <a:lnSpc>
                <a:spcPct val="107916"/>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
        <p:nvSpPr>
          <p:cNvPr id="601" name="Google Shape;601;p32"/>
          <p:cNvSpPr txBox="1">
            <a:spLocks noGrp="1"/>
          </p:cNvSpPr>
          <p:nvPr>
            <p:ph type="title"/>
          </p:nvPr>
        </p:nvSpPr>
        <p:spPr>
          <a:xfrm>
            <a:off x="2031924" y="57200"/>
            <a:ext cx="98550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0"/>
              </a:spcBef>
              <a:spcAft>
                <a:spcPts val="0"/>
              </a:spcAft>
              <a:buClr>
                <a:schemeClr val="dk1"/>
              </a:buClr>
              <a:buSzPts val="1100"/>
              <a:buFont typeface="Arial"/>
              <a:buNone/>
            </a:pPr>
            <a:r>
              <a:rPr lang="en-US" sz="3800"/>
              <a:t>Other Key Recommendations </a:t>
            </a:r>
            <a:endParaRPr sz="3400"/>
          </a:p>
        </p:txBody>
      </p:sp>
      <p:sp>
        <p:nvSpPr>
          <p:cNvPr id="602" name="Google Shape;602;p32"/>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5c064fef59_2_354"/>
          <p:cNvSpPr txBox="1">
            <a:spLocks noGrp="1"/>
          </p:cNvSpPr>
          <p:nvPr>
            <p:ph type="title"/>
          </p:nvPr>
        </p:nvSpPr>
        <p:spPr>
          <a:xfrm>
            <a:off x="2066375" y="-958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200" b="1">
                <a:solidFill>
                  <a:srgbClr val="FFF2CC"/>
                </a:solidFill>
              </a:rPr>
              <a:t>PROSWIFT Act - </a:t>
            </a:r>
            <a:r>
              <a:rPr lang="en-US" sz="5200">
                <a:latin typeface="Arial"/>
                <a:ea typeface="Arial"/>
                <a:cs typeface="Arial"/>
                <a:sym typeface="Arial"/>
              </a:rPr>
              <a:t>SWAG Duties</a:t>
            </a:r>
            <a:endParaRPr sz="5200">
              <a:latin typeface="Arial"/>
              <a:ea typeface="Arial"/>
              <a:cs typeface="Arial"/>
              <a:sym typeface="Arial"/>
            </a:endParaRPr>
          </a:p>
        </p:txBody>
      </p:sp>
      <p:sp>
        <p:nvSpPr>
          <p:cNvPr id="355" name="Google Shape;355;g25c064fef59_2_354"/>
          <p:cNvSpPr txBox="1">
            <a:spLocks noGrp="1"/>
          </p:cNvSpPr>
          <p:nvPr>
            <p:ph type="body" idx="1"/>
          </p:nvPr>
        </p:nvSpPr>
        <p:spPr>
          <a:xfrm>
            <a:off x="291550" y="1633777"/>
            <a:ext cx="11474700" cy="510854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SzPts val="1900"/>
              <a:buNone/>
            </a:pPr>
            <a:r>
              <a:rPr lang="en-US" sz="2600" b="1" dirty="0">
                <a:solidFill>
                  <a:schemeClr val="dk1"/>
                </a:solidFill>
              </a:rPr>
              <a:t>Advise White House SWORM Subcommittee on: </a:t>
            </a:r>
            <a:endParaRPr sz="2600" b="1" dirty="0">
              <a:solidFill>
                <a:schemeClr val="dk1"/>
              </a:solidFill>
            </a:endParaRPr>
          </a:p>
          <a:p>
            <a:pPr marL="914400" lvl="1" indent="-391152" algn="l" rtl="0">
              <a:lnSpc>
                <a:spcPct val="115000"/>
              </a:lnSpc>
              <a:spcBef>
                <a:spcPts val="1000"/>
              </a:spcBef>
              <a:spcAft>
                <a:spcPts val="0"/>
              </a:spcAft>
              <a:buClr>
                <a:schemeClr val="dk1"/>
              </a:buClr>
              <a:buSzPts val="2600"/>
              <a:buChar char="●"/>
            </a:pPr>
            <a:r>
              <a:rPr lang="en-US" sz="2600" dirty="0">
                <a:solidFill>
                  <a:schemeClr val="dk1"/>
                </a:solidFill>
              </a:rPr>
              <a:t>Facilitating </a:t>
            </a:r>
            <a:r>
              <a:rPr lang="en-US" sz="2600" u="sng" dirty="0">
                <a:solidFill>
                  <a:schemeClr val="dk1"/>
                </a:solidFill>
              </a:rPr>
              <a:t>advances in the space weather enterprise</a:t>
            </a:r>
            <a:r>
              <a:rPr lang="en-US" sz="2600" dirty="0">
                <a:solidFill>
                  <a:schemeClr val="dk1"/>
                </a:solidFill>
              </a:rPr>
              <a:t> of the US</a:t>
            </a:r>
            <a:endParaRPr sz="2600" dirty="0"/>
          </a:p>
          <a:p>
            <a:pPr marL="914400" lvl="1" indent="-391152" algn="l" rtl="0">
              <a:lnSpc>
                <a:spcPct val="115000"/>
              </a:lnSpc>
              <a:spcBef>
                <a:spcPts val="1000"/>
              </a:spcBef>
              <a:spcAft>
                <a:spcPts val="0"/>
              </a:spcAft>
              <a:buClr>
                <a:schemeClr val="dk1"/>
              </a:buClr>
              <a:buSzPts val="2600"/>
              <a:buChar char="●"/>
            </a:pPr>
            <a:r>
              <a:rPr lang="en-US" sz="2600" dirty="0">
                <a:solidFill>
                  <a:schemeClr val="dk1"/>
                </a:solidFill>
              </a:rPr>
              <a:t>Improving the ability of the US to </a:t>
            </a:r>
            <a:r>
              <a:rPr lang="en-US" sz="2600" u="sng" dirty="0">
                <a:solidFill>
                  <a:schemeClr val="dk1"/>
                </a:solidFill>
              </a:rPr>
              <a:t>prepare for, mitigate, respond to, and recover</a:t>
            </a:r>
            <a:r>
              <a:rPr lang="en-US" sz="2600" dirty="0">
                <a:solidFill>
                  <a:schemeClr val="dk1"/>
                </a:solidFill>
              </a:rPr>
              <a:t> from space weather phenomena</a:t>
            </a:r>
            <a:endParaRPr sz="2600" dirty="0"/>
          </a:p>
          <a:p>
            <a:pPr marL="914400" lvl="1" indent="-391152" algn="l" rtl="0">
              <a:lnSpc>
                <a:spcPct val="115000"/>
              </a:lnSpc>
              <a:spcBef>
                <a:spcPts val="1000"/>
              </a:spcBef>
              <a:spcAft>
                <a:spcPts val="0"/>
              </a:spcAft>
              <a:buClr>
                <a:schemeClr val="dk1"/>
              </a:buClr>
              <a:buSzPts val="2600"/>
              <a:buChar char="●"/>
            </a:pPr>
            <a:r>
              <a:rPr lang="en-US" sz="2600" dirty="0">
                <a:solidFill>
                  <a:schemeClr val="dk1"/>
                </a:solidFill>
              </a:rPr>
              <a:t>Enabling the coordination and facilitation of </a:t>
            </a:r>
            <a:r>
              <a:rPr lang="en-US" sz="2600" u="sng" dirty="0">
                <a:solidFill>
                  <a:schemeClr val="dk1"/>
                </a:solidFill>
              </a:rPr>
              <a:t>R2O2R</a:t>
            </a:r>
            <a:endParaRPr sz="2600" u="sng" dirty="0">
              <a:solidFill>
                <a:schemeClr val="dk1"/>
              </a:solidFill>
            </a:endParaRPr>
          </a:p>
          <a:p>
            <a:pPr marL="914400" lvl="1" indent="-391152" algn="l" rtl="0">
              <a:lnSpc>
                <a:spcPct val="115000"/>
              </a:lnSpc>
              <a:spcBef>
                <a:spcPts val="1000"/>
              </a:spcBef>
              <a:spcAft>
                <a:spcPts val="0"/>
              </a:spcAft>
              <a:buClr>
                <a:schemeClr val="dk1"/>
              </a:buClr>
              <a:buSzPts val="2600"/>
              <a:buChar char="●"/>
            </a:pPr>
            <a:r>
              <a:rPr lang="en-US" sz="2600" dirty="0">
                <a:solidFill>
                  <a:schemeClr val="dk1"/>
                </a:solidFill>
              </a:rPr>
              <a:t>Developing and implementing the </a:t>
            </a:r>
            <a:r>
              <a:rPr lang="en-US" sz="2600" u="sng" dirty="0">
                <a:solidFill>
                  <a:schemeClr val="dk1"/>
                </a:solidFill>
              </a:rPr>
              <a:t>integrated strategy </a:t>
            </a:r>
            <a:r>
              <a:rPr lang="en-US" sz="2600" dirty="0">
                <a:solidFill>
                  <a:schemeClr val="dk1"/>
                </a:solidFill>
              </a:rPr>
              <a:t>for coordinated observation</a:t>
            </a:r>
            <a:endParaRPr sz="2600" dirty="0">
              <a:solidFill>
                <a:schemeClr val="dk1"/>
              </a:solidFill>
            </a:endParaRPr>
          </a:p>
          <a:p>
            <a:pPr marL="0" lvl="0" indent="0" algn="l" rtl="0">
              <a:lnSpc>
                <a:spcPct val="115000"/>
              </a:lnSpc>
              <a:spcBef>
                <a:spcPts val="500"/>
              </a:spcBef>
              <a:spcAft>
                <a:spcPts val="0"/>
              </a:spcAft>
              <a:buSzPts val="1900"/>
              <a:buNone/>
            </a:pPr>
            <a:r>
              <a:rPr lang="en-US" sz="2600" b="1" dirty="0"/>
              <a:t>Conduct a comprehensive </a:t>
            </a:r>
            <a:r>
              <a:rPr lang="en-US" sz="2600" b="1" u="sng" dirty="0"/>
              <a:t>user needs survey</a:t>
            </a:r>
            <a:r>
              <a:rPr lang="en-US" sz="2600" b="1" dirty="0"/>
              <a:t> of space weather products</a:t>
            </a:r>
            <a:endParaRPr sz="2600" dirty="0"/>
          </a:p>
        </p:txBody>
      </p:sp>
      <p:sp>
        <p:nvSpPr>
          <p:cNvPr id="356" name="Google Shape;356;g25c064fef59_2_354"/>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3"/>
          <p:cNvSpPr txBox="1">
            <a:spLocks noGrp="1"/>
          </p:cNvSpPr>
          <p:nvPr>
            <p:ph type="body" idx="1"/>
          </p:nvPr>
        </p:nvSpPr>
        <p:spPr>
          <a:xfrm>
            <a:off x="274320" y="1752601"/>
            <a:ext cx="11612700" cy="48279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200"/>
              </a:spcBef>
              <a:spcAft>
                <a:spcPts val="0"/>
              </a:spcAft>
              <a:buSzPts val="1100"/>
              <a:buNone/>
            </a:pPr>
            <a:r>
              <a:rPr lang="en-US" sz="2600">
                <a:solidFill>
                  <a:srgbClr val="CC0000"/>
                </a:solidFill>
              </a:rPr>
              <a:t>Enhancing global engagement</a:t>
            </a:r>
            <a:endParaRPr sz="2600">
              <a:solidFill>
                <a:srgbClr val="CC0000"/>
              </a:solidFill>
            </a:endParaRPr>
          </a:p>
          <a:p>
            <a:pPr marL="0" lvl="0" indent="0" algn="l" rtl="0">
              <a:lnSpc>
                <a:spcPct val="107916"/>
              </a:lnSpc>
              <a:spcBef>
                <a:spcPts val="0"/>
              </a:spcBef>
              <a:spcAft>
                <a:spcPts val="0"/>
              </a:spcAft>
              <a:buSzPts val="1100"/>
              <a:buNone/>
            </a:pPr>
            <a:r>
              <a:rPr lang="en-US" sz="2600">
                <a:solidFill>
                  <a:schemeClr val="dk1"/>
                </a:solidFill>
              </a:rPr>
              <a:t>R.25.1. Foster and lead a global space weather enterprise.</a:t>
            </a:r>
            <a:endParaRPr sz="2600">
              <a:solidFill>
                <a:schemeClr val="dk1"/>
              </a:solidFill>
            </a:endParaRPr>
          </a:p>
          <a:p>
            <a:pPr marL="0" lvl="0" indent="0" algn="l" rtl="0">
              <a:lnSpc>
                <a:spcPct val="107916"/>
              </a:lnSpc>
              <a:spcBef>
                <a:spcPts val="1000"/>
              </a:spcBef>
              <a:spcAft>
                <a:spcPts val="0"/>
              </a:spcAft>
              <a:buSzPts val="1100"/>
              <a:buNone/>
            </a:pPr>
            <a:r>
              <a:rPr lang="en-US" sz="2600">
                <a:solidFill>
                  <a:schemeClr val="dk1"/>
                </a:solidFill>
              </a:rPr>
              <a:t>R.25.2. Promote Five-Eyes space weather collaborations. </a:t>
            </a:r>
            <a:endParaRPr sz="2600">
              <a:solidFill>
                <a:schemeClr val="dk1"/>
              </a:solidFill>
            </a:endParaRPr>
          </a:p>
          <a:p>
            <a:pPr marL="0" lvl="0" indent="0" algn="l" rtl="0">
              <a:lnSpc>
                <a:spcPct val="107916"/>
              </a:lnSpc>
              <a:spcBef>
                <a:spcPts val="1000"/>
              </a:spcBef>
              <a:spcAft>
                <a:spcPts val="0"/>
              </a:spcAft>
              <a:buSzPts val="1100"/>
              <a:buNone/>
            </a:pPr>
            <a:r>
              <a:rPr lang="en-US" sz="2600">
                <a:solidFill>
                  <a:schemeClr val="dk1"/>
                </a:solidFill>
              </a:rPr>
              <a:t>R.25.3. Formalize bi-lateral or multilateral agreements to support coordinated messaging, mutual resilience, and to further the global space weather enterprise. </a:t>
            </a:r>
            <a:endParaRPr sz="2600">
              <a:solidFill>
                <a:schemeClr val="dk1"/>
              </a:solidFill>
            </a:endParaRPr>
          </a:p>
          <a:p>
            <a:pPr marL="0" marR="0" lvl="0" indent="0" algn="l" rtl="0">
              <a:lnSpc>
                <a:spcPct val="107916"/>
              </a:lnSpc>
              <a:spcBef>
                <a:spcPts val="1000"/>
              </a:spcBef>
              <a:spcAft>
                <a:spcPts val="0"/>
              </a:spcAft>
              <a:buSzPts val="1900"/>
              <a:buNone/>
            </a:pPr>
            <a:r>
              <a:rPr lang="en-US" sz="2600">
                <a:solidFill>
                  <a:schemeClr val="dk1"/>
                </a:solidFill>
              </a:rPr>
              <a:t>R.25.4. Participate in and leverage the international standards development relevant to space environment and space weather. </a:t>
            </a:r>
            <a:endParaRPr/>
          </a:p>
          <a:p>
            <a:pPr marL="0" marR="0" lvl="0" indent="0" algn="l" rtl="0">
              <a:lnSpc>
                <a:spcPct val="107916"/>
              </a:lnSpc>
              <a:spcBef>
                <a:spcPts val="1000"/>
              </a:spcBef>
              <a:spcAft>
                <a:spcPts val="0"/>
              </a:spcAft>
              <a:buSzPts val="1900"/>
              <a:buNone/>
            </a:pPr>
            <a:endParaRPr sz="2600">
              <a:solidFill>
                <a:srgbClr val="2F5496"/>
              </a:solidFill>
            </a:endParaRPr>
          </a:p>
        </p:txBody>
      </p:sp>
      <p:sp>
        <p:nvSpPr>
          <p:cNvPr id="608" name="Google Shape;608;p33"/>
          <p:cNvSpPr txBox="1">
            <a:spLocks noGrp="1"/>
          </p:cNvSpPr>
          <p:nvPr>
            <p:ph type="title"/>
          </p:nvPr>
        </p:nvSpPr>
        <p:spPr>
          <a:xfrm>
            <a:off x="2031924" y="57200"/>
            <a:ext cx="9855000" cy="11433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0"/>
              </a:spcBef>
              <a:spcAft>
                <a:spcPts val="0"/>
              </a:spcAft>
              <a:buClr>
                <a:schemeClr val="dk1"/>
              </a:buClr>
              <a:buSzPts val="1100"/>
              <a:buFont typeface="Arial"/>
              <a:buNone/>
            </a:pPr>
            <a:r>
              <a:rPr lang="en-US" sz="3800"/>
              <a:t>Other Key Recommendations </a:t>
            </a:r>
            <a:endParaRPr sz="3400"/>
          </a:p>
        </p:txBody>
      </p:sp>
      <p:sp>
        <p:nvSpPr>
          <p:cNvPr id="609" name="Google Shape;609;p33"/>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40</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5c04ffa64c_0_67"/>
          <p:cNvSpPr txBox="1">
            <a:spLocks noGrp="1"/>
          </p:cNvSpPr>
          <p:nvPr>
            <p:ph type="title"/>
          </p:nvPr>
        </p:nvSpPr>
        <p:spPr>
          <a:xfrm>
            <a:off x="2031933" y="57200"/>
            <a:ext cx="9051600" cy="1143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US" sz="4650"/>
              <a:t>SWAG Meetings </a:t>
            </a:r>
            <a:endParaRPr sz="4650"/>
          </a:p>
        </p:txBody>
      </p:sp>
      <p:sp>
        <p:nvSpPr>
          <p:cNvPr id="389" name="Google Shape;389;g25c04ffa64c_0_67"/>
          <p:cNvSpPr txBox="1">
            <a:spLocks noGrp="1"/>
          </p:cNvSpPr>
          <p:nvPr>
            <p:ph type="body" idx="1"/>
          </p:nvPr>
        </p:nvSpPr>
        <p:spPr>
          <a:xfrm>
            <a:off x="274325" y="1524000"/>
            <a:ext cx="7321500" cy="5334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00"/>
              </a:spcBef>
              <a:spcAft>
                <a:spcPts val="0"/>
              </a:spcAft>
              <a:buSzPts val="1900"/>
              <a:buNone/>
            </a:pPr>
            <a:r>
              <a:rPr lang="en-US" sz="2600" b="1">
                <a:solidFill>
                  <a:schemeClr val="dk1"/>
                </a:solidFill>
              </a:rPr>
              <a:t>2021 </a:t>
            </a:r>
            <a:endParaRPr>
              <a:solidFill>
                <a:schemeClr val="dk1"/>
              </a:solidFill>
            </a:endParaRPr>
          </a:p>
          <a:p>
            <a:pPr marL="914400" lvl="0" indent="-349250" algn="l" rtl="0">
              <a:lnSpc>
                <a:spcPct val="115000"/>
              </a:lnSpc>
              <a:spcBef>
                <a:spcPts val="400"/>
              </a:spcBef>
              <a:spcAft>
                <a:spcPts val="0"/>
              </a:spcAft>
              <a:buClr>
                <a:schemeClr val="dk1"/>
              </a:buClr>
              <a:buSzPts val="1900"/>
              <a:buChar char="●"/>
            </a:pPr>
            <a:r>
              <a:rPr lang="en-US">
                <a:solidFill>
                  <a:schemeClr val="dk1"/>
                </a:solidFill>
              </a:rPr>
              <a:t>Kickoff meeting December (virtual)</a:t>
            </a:r>
            <a:endParaRPr>
              <a:solidFill>
                <a:schemeClr val="dk1"/>
              </a:solidFill>
            </a:endParaRPr>
          </a:p>
          <a:p>
            <a:pPr marL="0" lvl="0" indent="0" algn="l" rtl="0">
              <a:lnSpc>
                <a:spcPct val="115000"/>
              </a:lnSpc>
              <a:spcBef>
                <a:spcPts val="400"/>
              </a:spcBef>
              <a:spcAft>
                <a:spcPts val="0"/>
              </a:spcAft>
              <a:buSzPts val="1900"/>
              <a:buNone/>
            </a:pPr>
            <a:r>
              <a:rPr lang="en-US" sz="2600" b="1">
                <a:solidFill>
                  <a:schemeClr val="dk1"/>
                </a:solidFill>
              </a:rPr>
              <a:t>2022 </a:t>
            </a:r>
            <a:endParaRPr sz="2600" b="1">
              <a:solidFill>
                <a:schemeClr val="dk1"/>
              </a:solidFill>
            </a:endParaRPr>
          </a:p>
          <a:p>
            <a:pPr marL="914400" marR="0" lvl="0" indent="-349250" algn="l" rtl="0">
              <a:lnSpc>
                <a:spcPct val="115000"/>
              </a:lnSpc>
              <a:spcBef>
                <a:spcPts val="400"/>
              </a:spcBef>
              <a:spcAft>
                <a:spcPts val="0"/>
              </a:spcAft>
              <a:buSzPts val="1900"/>
              <a:buChar char="●"/>
            </a:pPr>
            <a:r>
              <a:rPr lang="en-US">
                <a:solidFill>
                  <a:schemeClr val="dk1"/>
                </a:solidFill>
              </a:rPr>
              <a:t>Two meetings (virtual)</a:t>
            </a:r>
            <a:endParaRPr sz="2600" b="1">
              <a:solidFill>
                <a:schemeClr val="dk1"/>
              </a:solidFill>
            </a:endParaRPr>
          </a:p>
          <a:p>
            <a:pPr marL="914400" lvl="0" indent="-349250" algn="l" rtl="0">
              <a:lnSpc>
                <a:spcPct val="115000"/>
              </a:lnSpc>
              <a:spcBef>
                <a:spcPts val="400"/>
              </a:spcBef>
              <a:spcAft>
                <a:spcPts val="0"/>
              </a:spcAft>
              <a:buSzPts val="1900"/>
              <a:buChar char="●"/>
            </a:pPr>
            <a:r>
              <a:rPr lang="en-US">
                <a:solidFill>
                  <a:schemeClr val="dk1"/>
                </a:solidFill>
              </a:rPr>
              <a:t>Develop the user needs survey and process</a:t>
            </a:r>
            <a:endParaRPr>
              <a:solidFill>
                <a:schemeClr val="dk1"/>
              </a:solidFill>
            </a:endParaRPr>
          </a:p>
          <a:p>
            <a:pPr marL="0" lvl="0" indent="0" algn="l" rtl="0">
              <a:lnSpc>
                <a:spcPct val="115000"/>
              </a:lnSpc>
              <a:spcBef>
                <a:spcPts val="400"/>
              </a:spcBef>
              <a:spcAft>
                <a:spcPts val="0"/>
              </a:spcAft>
              <a:buSzPts val="1900"/>
              <a:buNone/>
            </a:pPr>
            <a:r>
              <a:rPr lang="en-US" b="1">
                <a:solidFill>
                  <a:schemeClr val="dk1"/>
                </a:solidFill>
              </a:rPr>
              <a:t>2023 </a:t>
            </a:r>
            <a:endParaRPr b="1">
              <a:solidFill>
                <a:schemeClr val="dk1"/>
              </a:solidFill>
            </a:endParaRPr>
          </a:p>
          <a:p>
            <a:pPr marL="914400" lvl="0" indent="-349250" algn="l" rtl="0">
              <a:lnSpc>
                <a:spcPct val="115000"/>
              </a:lnSpc>
              <a:spcBef>
                <a:spcPts val="400"/>
              </a:spcBef>
              <a:spcAft>
                <a:spcPts val="0"/>
              </a:spcAft>
              <a:buClr>
                <a:schemeClr val="dk1"/>
              </a:buClr>
              <a:buSzPts val="1900"/>
              <a:buChar char="●"/>
            </a:pPr>
            <a:r>
              <a:rPr lang="en-US">
                <a:solidFill>
                  <a:schemeClr val="dk1"/>
                </a:solidFill>
              </a:rPr>
              <a:t>In-person meeting January </a:t>
            </a:r>
            <a:endParaRPr>
              <a:solidFill>
                <a:schemeClr val="dk1"/>
              </a:solidFill>
            </a:endParaRPr>
          </a:p>
          <a:p>
            <a:pPr marL="1828800" lvl="1" indent="-349250" algn="l" rtl="0">
              <a:lnSpc>
                <a:spcPct val="115000"/>
              </a:lnSpc>
              <a:spcBef>
                <a:spcPts val="0"/>
              </a:spcBef>
              <a:spcAft>
                <a:spcPts val="0"/>
              </a:spcAft>
              <a:buClr>
                <a:schemeClr val="dk1"/>
              </a:buClr>
              <a:buSzPts val="1900"/>
              <a:buChar char="○"/>
            </a:pPr>
            <a:r>
              <a:rPr lang="en-US">
                <a:solidFill>
                  <a:schemeClr val="dk1"/>
                </a:solidFill>
              </a:rPr>
              <a:t>Gathered input for our report</a:t>
            </a:r>
            <a:endParaRPr>
              <a:solidFill>
                <a:schemeClr val="dk1"/>
              </a:solidFill>
            </a:endParaRPr>
          </a:p>
          <a:p>
            <a:pPr marL="914400" lvl="0" indent="-349250" algn="l" rtl="0">
              <a:lnSpc>
                <a:spcPct val="115000"/>
              </a:lnSpc>
              <a:spcBef>
                <a:spcPts val="0"/>
              </a:spcBef>
              <a:spcAft>
                <a:spcPts val="0"/>
              </a:spcAft>
              <a:buClr>
                <a:schemeClr val="dk1"/>
              </a:buClr>
              <a:buSzPts val="1900"/>
              <a:buChar char="●"/>
            </a:pPr>
            <a:r>
              <a:rPr lang="en-US">
                <a:solidFill>
                  <a:schemeClr val="dk1"/>
                </a:solidFill>
              </a:rPr>
              <a:t>Conduct the user needs survey</a:t>
            </a:r>
            <a:endParaRPr>
              <a:solidFill>
                <a:schemeClr val="dk1"/>
              </a:solidFill>
            </a:endParaRPr>
          </a:p>
          <a:p>
            <a:pPr marL="914400" lvl="0" indent="-349250" algn="l" rtl="0">
              <a:lnSpc>
                <a:spcPct val="115000"/>
              </a:lnSpc>
              <a:spcBef>
                <a:spcPts val="0"/>
              </a:spcBef>
              <a:spcAft>
                <a:spcPts val="0"/>
              </a:spcAft>
              <a:buClr>
                <a:schemeClr val="dk1"/>
              </a:buClr>
              <a:buSzPts val="1900"/>
              <a:buChar char="●"/>
            </a:pPr>
            <a:r>
              <a:rPr lang="en-US">
                <a:solidFill>
                  <a:schemeClr val="dk1"/>
                </a:solidFill>
              </a:rPr>
              <a:t>Contemplating a Winter meeting (virtual) focused on community building</a:t>
            </a:r>
            <a:endParaRPr>
              <a:solidFill>
                <a:schemeClr val="dk1"/>
              </a:solidFill>
            </a:endParaRPr>
          </a:p>
          <a:p>
            <a:pPr marL="1371600" lvl="0" indent="0" algn="l" rtl="0">
              <a:lnSpc>
                <a:spcPct val="115000"/>
              </a:lnSpc>
              <a:spcBef>
                <a:spcPts val="400"/>
              </a:spcBef>
              <a:spcAft>
                <a:spcPts val="0"/>
              </a:spcAft>
              <a:buSzPts val="1900"/>
              <a:buNone/>
            </a:pPr>
            <a:endParaRPr>
              <a:solidFill>
                <a:schemeClr val="dk1"/>
              </a:solidFill>
            </a:endParaRPr>
          </a:p>
          <a:p>
            <a:pPr marL="1371600" lvl="0" indent="0" algn="l" rtl="0">
              <a:lnSpc>
                <a:spcPct val="115000"/>
              </a:lnSpc>
              <a:spcBef>
                <a:spcPts val="400"/>
              </a:spcBef>
              <a:spcAft>
                <a:spcPts val="0"/>
              </a:spcAft>
              <a:buSzPts val="1900"/>
              <a:buNone/>
            </a:pPr>
            <a:endParaRPr>
              <a:solidFill>
                <a:schemeClr val="dk1"/>
              </a:solidFill>
            </a:endParaRPr>
          </a:p>
          <a:p>
            <a:pPr marL="1371600" lvl="0" indent="0" algn="l" rtl="0">
              <a:lnSpc>
                <a:spcPct val="115000"/>
              </a:lnSpc>
              <a:spcBef>
                <a:spcPts val="400"/>
              </a:spcBef>
              <a:spcAft>
                <a:spcPts val="0"/>
              </a:spcAft>
              <a:buSzPts val="1900"/>
              <a:buNone/>
            </a:pPr>
            <a:endParaRPr>
              <a:solidFill>
                <a:schemeClr val="dk1"/>
              </a:solidFill>
            </a:endParaRPr>
          </a:p>
        </p:txBody>
      </p:sp>
      <p:sp>
        <p:nvSpPr>
          <p:cNvPr id="390" name="Google Shape;390;g25c04ffa64c_0_6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5</a:t>
            </a:fld>
            <a:endParaRPr/>
          </a:p>
        </p:txBody>
      </p:sp>
      <p:pic>
        <p:nvPicPr>
          <p:cNvPr id="391" name="Google Shape;391;g25c04ffa64c_0_67"/>
          <p:cNvPicPr preferRelativeResize="0"/>
          <p:nvPr/>
        </p:nvPicPr>
        <p:blipFill rotWithShape="1">
          <a:blip r:embed="rId3">
            <a:alphaModFix/>
          </a:blip>
          <a:srcRect l="4970" t="3463" b="12474"/>
          <a:stretch/>
        </p:blipFill>
        <p:spPr>
          <a:xfrm>
            <a:off x="7668862" y="1288413"/>
            <a:ext cx="4270648" cy="2361024"/>
          </a:xfrm>
          <a:prstGeom prst="rect">
            <a:avLst/>
          </a:prstGeom>
          <a:noFill/>
          <a:ln>
            <a:noFill/>
          </a:ln>
        </p:spPr>
      </p:pic>
      <p:pic>
        <p:nvPicPr>
          <p:cNvPr id="392" name="Google Shape;392;g25c04ffa64c_0_67"/>
          <p:cNvPicPr preferRelativeResize="0"/>
          <p:nvPr/>
        </p:nvPicPr>
        <p:blipFill rotWithShape="1">
          <a:blip r:embed="rId4">
            <a:alphaModFix/>
          </a:blip>
          <a:srcRect/>
          <a:stretch/>
        </p:blipFill>
        <p:spPr>
          <a:xfrm>
            <a:off x="7967600" y="3661151"/>
            <a:ext cx="3673175" cy="2152251"/>
          </a:xfrm>
          <a:prstGeom prst="rect">
            <a:avLst/>
          </a:prstGeom>
          <a:noFill/>
          <a:ln>
            <a:noFill/>
          </a:ln>
        </p:spPr>
      </p:pic>
      <p:sp>
        <p:nvSpPr>
          <p:cNvPr id="393" name="Google Shape;393;g25c04ffa64c_0_67"/>
          <p:cNvSpPr txBox="1"/>
          <p:nvPr/>
        </p:nvSpPr>
        <p:spPr>
          <a:xfrm>
            <a:off x="7967575" y="5955863"/>
            <a:ext cx="3673200" cy="800400"/>
          </a:xfrm>
          <a:prstGeom prst="rect">
            <a:avLst/>
          </a:prstGeom>
          <a:solidFill>
            <a:srgbClr val="6D9EEB"/>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a:ea typeface="Calibri"/>
                <a:cs typeface="Calibri"/>
                <a:sym typeface="Calibri"/>
              </a:rPr>
              <a:t>For meeting information please visit: www.weather.gov/swag </a:t>
            </a:r>
            <a:endParaRPr sz="2000" b="1"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
          <p:cNvSpPr txBox="1">
            <a:spLocks noGrp="1"/>
          </p:cNvSpPr>
          <p:nvPr>
            <p:ph type="body" idx="1"/>
          </p:nvPr>
        </p:nvSpPr>
        <p:spPr>
          <a:xfrm>
            <a:off x="289650" y="1505225"/>
            <a:ext cx="11612700" cy="5246758"/>
          </a:xfrm>
          <a:prstGeom prst="rect">
            <a:avLst/>
          </a:prstGeom>
          <a:noFill/>
          <a:ln>
            <a:noFill/>
          </a:ln>
        </p:spPr>
        <p:txBody>
          <a:bodyPr spcFirstLastPara="1" wrap="square" lIns="91425" tIns="45700" rIns="91425" bIns="45700" anchor="t" anchorCtr="0">
            <a:noAutofit/>
          </a:bodyPr>
          <a:lstStyle/>
          <a:p>
            <a:pPr marL="457200" lvl="0" indent="-393700" algn="l" rtl="0">
              <a:lnSpc>
                <a:spcPct val="107916"/>
              </a:lnSpc>
              <a:spcBef>
                <a:spcPts val="0"/>
              </a:spcBef>
              <a:spcAft>
                <a:spcPts val="0"/>
              </a:spcAft>
              <a:buSzPts val="2600"/>
              <a:buChar char="●"/>
            </a:pPr>
            <a:r>
              <a:rPr lang="en-US" sz="2800">
                <a:solidFill>
                  <a:schemeClr val="dk1"/>
                </a:solidFill>
              </a:rPr>
              <a:t>Asked by the SWORM to provide input as they update National Space Weather Strategy/Action Plan/Implementation Plan</a:t>
            </a:r>
            <a:endParaRPr/>
          </a:p>
          <a:p>
            <a:pPr marL="457200" lvl="0" indent="-393700" algn="l" rtl="0">
              <a:lnSpc>
                <a:spcPct val="107916"/>
              </a:lnSpc>
              <a:spcBef>
                <a:spcPts val="0"/>
              </a:spcBef>
              <a:spcAft>
                <a:spcPts val="0"/>
              </a:spcAft>
              <a:buSzPts val="2600"/>
              <a:buChar char="●"/>
            </a:pPr>
            <a:r>
              <a:rPr lang="en-US" sz="2800">
                <a:solidFill>
                  <a:schemeClr val="dk1"/>
                </a:solidFill>
              </a:rPr>
              <a:t>Input for the report </a:t>
            </a:r>
            <a:endParaRPr/>
          </a:p>
          <a:p>
            <a:pPr marL="914400" lvl="1" indent="-349250" algn="l" rtl="0">
              <a:lnSpc>
                <a:spcPct val="115000"/>
              </a:lnSpc>
              <a:spcBef>
                <a:spcPts val="400"/>
              </a:spcBef>
              <a:spcAft>
                <a:spcPts val="0"/>
              </a:spcAft>
              <a:buSzPts val="1900"/>
              <a:buChar char="○"/>
            </a:pPr>
            <a:r>
              <a:rPr lang="en-US">
                <a:latin typeface="Calibri"/>
                <a:ea typeface="Calibri"/>
                <a:cs typeface="Calibri"/>
                <a:sym typeface="Calibri"/>
              </a:rPr>
              <a:t>2015 and 2019 Strategies/Action Plans</a:t>
            </a:r>
            <a:endParaRPr/>
          </a:p>
          <a:p>
            <a:pPr marL="914400" lvl="1" indent="-349250" algn="l" rtl="0">
              <a:lnSpc>
                <a:spcPct val="115000"/>
              </a:lnSpc>
              <a:spcBef>
                <a:spcPts val="400"/>
              </a:spcBef>
              <a:spcAft>
                <a:spcPts val="0"/>
              </a:spcAft>
              <a:buSzPts val="1900"/>
              <a:buChar char="○"/>
            </a:pPr>
            <a:r>
              <a:rPr lang="en-US">
                <a:latin typeface="Calibri"/>
                <a:ea typeface="Calibri"/>
                <a:cs typeface="Calibri"/>
                <a:sym typeface="Calibri"/>
              </a:rPr>
              <a:t>White Paper on the Implementation Status of the National Space Weather Strategy and Action Plan </a:t>
            </a:r>
            <a:endParaRPr/>
          </a:p>
          <a:p>
            <a:pPr marL="914400" lvl="1" indent="-349250" algn="l" rtl="0">
              <a:lnSpc>
                <a:spcPct val="115000"/>
              </a:lnSpc>
              <a:spcBef>
                <a:spcPts val="400"/>
              </a:spcBef>
              <a:spcAft>
                <a:spcPts val="0"/>
              </a:spcAft>
              <a:buSzPts val="1900"/>
              <a:buChar char="○"/>
            </a:pPr>
            <a:r>
              <a:rPr lang="en-US">
                <a:latin typeface="Calibri"/>
                <a:ea typeface="Calibri"/>
                <a:cs typeface="Calibri"/>
                <a:sym typeface="Calibri"/>
              </a:rPr>
              <a:t>National space weather policies and statutes</a:t>
            </a:r>
            <a:endParaRPr/>
          </a:p>
          <a:p>
            <a:pPr marL="914400" lvl="1" indent="-349250" algn="l" rtl="0">
              <a:lnSpc>
                <a:spcPct val="115000"/>
              </a:lnSpc>
              <a:spcBef>
                <a:spcPts val="400"/>
              </a:spcBef>
              <a:spcAft>
                <a:spcPts val="0"/>
              </a:spcAft>
              <a:buSzPts val="1900"/>
              <a:buChar char="○"/>
            </a:pPr>
            <a:r>
              <a:rPr lang="en-US">
                <a:latin typeface="Calibri"/>
                <a:ea typeface="Calibri"/>
                <a:cs typeface="Calibri"/>
                <a:sym typeface="Calibri"/>
              </a:rPr>
              <a:t>Decadal Survey on Solar and Space Physics 2024-2033 White Papers </a:t>
            </a:r>
            <a:endParaRPr/>
          </a:p>
          <a:p>
            <a:pPr marL="914400" lvl="1" indent="-349250" algn="l" rtl="0">
              <a:lnSpc>
                <a:spcPct val="115000"/>
              </a:lnSpc>
              <a:spcBef>
                <a:spcPts val="400"/>
              </a:spcBef>
              <a:spcAft>
                <a:spcPts val="0"/>
              </a:spcAft>
              <a:buSzPts val="1900"/>
              <a:buChar char="○"/>
            </a:pPr>
            <a:r>
              <a:rPr lang="en-US" b="1">
                <a:latin typeface="Calibri"/>
                <a:ea typeface="Calibri"/>
                <a:cs typeface="Calibri"/>
                <a:sym typeface="Calibri"/>
              </a:rPr>
              <a:t>Broader community thru a series of speakers, panels, and inputs from the public at January 2023 hybrid, open meeting</a:t>
            </a:r>
            <a:endParaRPr/>
          </a:p>
          <a:p>
            <a:pPr marL="457200" lvl="0" indent="-393700" algn="l" rtl="0">
              <a:lnSpc>
                <a:spcPct val="107916"/>
              </a:lnSpc>
              <a:spcBef>
                <a:spcPts val="1000"/>
              </a:spcBef>
              <a:spcAft>
                <a:spcPts val="0"/>
              </a:spcAft>
              <a:buClr>
                <a:schemeClr val="dk1"/>
              </a:buClr>
              <a:buSzPts val="2600"/>
              <a:buChar char="●"/>
            </a:pPr>
            <a:r>
              <a:rPr lang="en-US" sz="2800">
                <a:solidFill>
                  <a:schemeClr val="dk1"/>
                </a:solidFill>
              </a:rPr>
              <a:t>Audience – SWORM, Congress, Space Weather Enterprise </a:t>
            </a:r>
            <a:endParaRPr sz="2800">
              <a:solidFill>
                <a:schemeClr val="dk1"/>
              </a:solidFill>
            </a:endParaRPr>
          </a:p>
          <a:p>
            <a:pPr marL="457200" lvl="0" indent="0" algn="l" rtl="0">
              <a:lnSpc>
                <a:spcPct val="107916"/>
              </a:lnSpc>
              <a:spcBef>
                <a:spcPts val="600"/>
              </a:spcBef>
              <a:spcAft>
                <a:spcPts val="600"/>
              </a:spcAft>
              <a:buSzPts val="1900"/>
              <a:buNone/>
            </a:pPr>
            <a:endParaRPr sz="1400">
              <a:solidFill>
                <a:schemeClr val="dk1"/>
              </a:solidFill>
            </a:endParaRPr>
          </a:p>
        </p:txBody>
      </p:sp>
      <p:sp>
        <p:nvSpPr>
          <p:cNvPr id="399" name="Google Shape;399;p4"/>
          <p:cNvSpPr txBox="1">
            <a:spLocks noGrp="1"/>
          </p:cNvSpPr>
          <p:nvPr>
            <p:ph type="title"/>
          </p:nvPr>
        </p:nvSpPr>
        <p:spPr>
          <a:xfrm>
            <a:off x="1994452" y="0"/>
            <a:ext cx="10146293"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200"/>
              <a:t>Information Gathering</a:t>
            </a:r>
            <a:endParaRPr sz="5200"/>
          </a:p>
        </p:txBody>
      </p:sp>
      <p:sp>
        <p:nvSpPr>
          <p:cNvPr id="400" name="Google Shape;400;p4"/>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73"/>
          <p:cNvSpPr txBox="1">
            <a:spLocks noGrp="1"/>
          </p:cNvSpPr>
          <p:nvPr>
            <p:ph type="body" idx="1"/>
          </p:nvPr>
        </p:nvSpPr>
        <p:spPr>
          <a:xfrm>
            <a:off x="274320" y="1600201"/>
            <a:ext cx="11612700" cy="4827900"/>
          </a:xfrm>
          <a:prstGeom prst="rect">
            <a:avLst/>
          </a:prstGeom>
          <a:noFill/>
          <a:ln>
            <a:noFill/>
          </a:ln>
        </p:spPr>
        <p:txBody>
          <a:bodyPr spcFirstLastPara="1" wrap="square" lIns="91425" tIns="45700" rIns="91425" bIns="45700" anchor="t" anchorCtr="0">
            <a:noAutofit/>
          </a:bodyPr>
          <a:lstStyle/>
          <a:p>
            <a:pPr marL="457200" lvl="0" indent="-228600" algn="l" rtl="0">
              <a:lnSpc>
                <a:spcPct val="107916"/>
              </a:lnSpc>
              <a:spcBef>
                <a:spcPts val="0"/>
              </a:spcBef>
              <a:spcAft>
                <a:spcPts val="0"/>
              </a:spcAft>
              <a:buClr>
                <a:schemeClr val="dk1"/>
              </a:buClr>
              <a:buSzPts val="2600"/>
              <a:buNone/>
            </a:pPr>
            <a:endParaRPr sz="4000" b="1">
              <a:solidFill>
                <a:schemeClr val="dk1"/>
              </a:solidFill>
            </a:endParaRPr>
          </a:p>
          <a:p>
            <a:pPr marL="63500" lvl="0" indent="0" algn="l" rtl="0">
              <a:lnSpc>
                <a:spcPct val="107916"/>
              </a:lnSpc>
              <a:spcBef>
                <a:spcPts val="0"/>
              </a:spcBef>
              <a:spcAft>
                <a:spcPts val="0"/>
              </a:spcAft>
              <a:buClr>
                <a:schemeClr val="dk1"/>
              </a:buClr>
              <a:buSzPts val="2600"/>
              <a:buNone/>
            </a:pPr>
            <a:r>
              <a:rPr lang="en-US" sz="3200" i="1" u="none" strike="noStrike">
                <a:solidFill>
                  <a:srgbClr val="000000"/>
                </a:solidFill>
                <a:latin typeface="Calibri"/>
                <a:ea typeface="Calibri"/>
                <a:cs typeface="Calibri"/>
                <a:sym typeface="Calibri"/>
              </a:rPr>
              <a:t>Findings and Recommendations to </a:t>
            </a:r>
            <a:endParaRPr sz="3200" i="1"/>
          </a:p>
          <a:p>
            <a:pPr marL="63500" lvl="0" indent="0" algn="l" rtl="0">
              <a:lnSpc>
                <a:spcPct val="107916"/>
              </a:lnSpc>
              <a:spcBef>
                <a:spcPts val="0"/>
              </a:spcBef>
              <a:spcAft>
                <a:spcPts val="0"/>
              </a:spcAft>
              <a:buClr>
                <a:schemeClr val="dk1"/>
              </a:buClr>
              <a:buSzPts val="2600"/>
              <a:buNone/>
            </a:pPr>
            <a:r>
              <a:rPr lang="en-US" sz="3200" i="1" u="none" strike="noStrike">
                <a:solidFill>
                  <a:srgbClr val="000000"/>
                </a:solidFill>
                <a:latin typeface="Calibri"/>
                <a:ea typeface="Calibri"/>
                <a:cs typeface="Calibri"/>
                <a:sym typeface="Calibri"/>
              </a:rPr>
              <a:t>Successfully Implement PROSWIFT and </a:t>
            </a:r>
            <a:endParaRPr sz="3200" i="1"/>
          </a:p>
          <a:p>
            <a:pPr marL="63500" lvl="0" indent="0" algn="l" rtl="0">
              <a:lnSpc>
                <a:spcPct val="107916"/>
              </a:lnSpc>
              <a:spcBef>
                <a:spcPts val="0"/>
              </a:spcBef>
              <a:spcAft>
                <a:spcPts val="0"/>
              </a:spcAft>
              <a:buClr>
                <a:schemeClr val="dk1"/>
              </a:buClr>
              <a:buSzPts val="2600"/>
              <a:buNone/>
            </a:pPr>
            <a:r>
              <a:rPr lang="en-US" sz="3200" i="1" u="none" strike="noStrike">
                <a:solidFill>
                  <a:srgbClr val="000000"/>
                </a:solidFill>
                <a:latin typeface="Calibri"/>
                <a:ea typeface="Calibri"/>
                <a:cs typeface="Calibri"/>
                <a:sym typeface="Calibri"/>
              </a:rPr>
              <a:t>Transform the National Space Weather </a:t>
            </a:r>
            <a:endParaRPr sz="3200" i="1"/>
          </a:p>
          <a:p>
            <a:pPr marL="63500" lvl="0" indent="0" algn="l" rtl="0">
              <a:lnSpc>
                <a:spcPct val="107916"/>
              </a:lnSpc>
              <a:spcBef>
                <a:spcPts val="0"/>
              </a:spcBef>
              <a:spcAft>
                <a:spcPts val="0"/>
              </a:spcAft>
              <a:buClr>
                <a:schemeClr val="dk1"/>
              </a:buClr>
              <a:buSzPts val="2600"/>
              <a:buNone/>
            </a:pPr>
            <a:r>
              <a:rPr lang="en-US" sz="3200" i="1" u="none" strike="noStrike">
                <a:solidFill>
                  <a:srgbClr val="000000"/>
                </a:solidFill>
                <a:latin typeface="Calibri"/>
                <a:ea typeface="Calibri"/>
                <a:cs typeface="Calibri"/>
                <a:sym typeface="Calibri"/>
              </a:rPr>
              <a:t>Enterprise</a:t>
            </a:r>
            <a:endParaRPr sz="3200" i="1"/>
          </a:p>
          <a:p>
            <a:pPr marL="63500" lvl="0" indent="0" algn="l" rtl="0">
              <a:lnSpc>
                <a:spcPct val="107916"/>
              </a:lnSpc>
              <a:spcBef>
                <a:spcPts val="0"/>
              </a:spcBef>
              <a:spcAft>
                <a:spcPts val="0"/>
              </a:spcAft>
              <a:buClr>
                <a:schemeClr val="dk1"/>
              </a:buClr>
              <a:buSzPts val="2600"/>
              <a:buNone/>
            </a:pPr>
            <a:endParaRPr sz="3200" b="1">
              <a:solidFill>
                <a:schemeClr val="dk1"/>
              </a:solidFill>
            </a:endParaRPr>
          </a:p>
          <a:p>
            <a:pPr marL="63500" lvl="0" indent="0" algn="l" rtl="0">
              <a:lnSpc>
                <a:spcPct val="107916"/>
              </a:lnSpc>
              <a:spcBef>
                <a:spcPts val="0"/>
              </a:spcBef>
              <a:spcAft>
                <a:spcPts val="0"/>
              </a:spcAft>
              <a:buSzPts val="2600"/>
              <a:buNone/>
            </a:pPr>
            <a:r>
              <a:rPr lang="en-US" sz="3200" u="sng">
                <a:solidFill>
                  <a:schemeClr val="dk1"/>
                </a:solidFill>
                <a:hlinkClick r:id="rId3">
                  <a:extLst>
                    <a:ext uri="{A12FA001-AC4F-418D-AE19-62706E023703}">
                      <ahyp:hlinkClr xmlns:ahyp="http://schemas.microsoft.com/office/drawing/2018/hyperlinkcolor" val="tx"/>
                    </a:ext>
                  </a:extLst>
                </a:hlinkClick>
              </a:rPr>
              <a:t>www.weather.gov/swag</a:t>
            </a:r>
            <a:endParaRPr sz="3200">
              <a:solidFill>
                <a:schemeClr val="dk1"/>
              </a:solidFill>
            </a:endParaRPr>
          </a:p>
          <a:p>
            <a:pPr marL="63500" lvl="0" indent="0" algn="l" rtl="0">
              <a:lnSpc>
                <a:spcPct val="107916"/>
              </a:lnSpc>
              <a:spcBef>
                <a:spcPts val="0"/>
              </a:spcBef>
              <a:spcAft>
                <a:spcPts val="0"/>
              </a:spcAft>
              <a:buSzPts val="2600"/>
              <a:buNone/>
            </a:pPr>
            <a:endParaRPr sz="4000">
              <a:solidFill>
                <a:schemeClr val="dk1"/>
              </a:solidFill>
            </a:endParaRPr>
          </a:p>
          <a:p>
            <a:pPr marL="457200" lvl="0" indent="-228600" algn="l" rtl="0">
              <a:lnSpc>
                <a:spcPct val="107916"/>
              </a:lnSpc>
              <a:spcBef>
                <a:spcPts val="0"/>
              </a:spcBef>
              <a:spcAft>
                <a:spcPts val="0"/>
              </a:spcAft>
              <a:buClr>
                <a:schemeClr val="dk1"/>
              </a:buClr>
              <a:buSzPts val="2600"/>
              <a:buNone/>
            </a:pPr>
            <a:endParaRPr sz="4000">
              <a:solidFill>
                <a:schemeClr val="dk1"/>
              </a:solidFill>
            </a:endParaRPr>
          </a:p>
          <a:p>
            <a:pPr marL="457200" lvl="0" indent="-228600" algn="l" rtl="0">
              <a:lnSpc>
                <a:spcPct val="107916"/>
              </a:lnSpc>
              <a:spcBef>
                <a:spcPts val="0"/>
              </a:spcBef>
              <a:spcAft>
                <a:spcPts val="0"/>
              </a:spcAft>
              <a:buClr>
                <a:schemeClr val="dk1"/>
              </a:buClr>
              <a:buSzPts val="2600"/>
              <a:buNone/>
            </a:pPr>
            <a:endParaRPr sz="4000">
              <a:solidFill>
                <a:schemeClr val="dk1"/>
              </a:solidFill>
            </a:endParaRPr>
          </a:p>
          <a:p>
            <a:pPr marL="457200" lvl="0" indent="-228600" algn="l" rtl="0">
              <a:lnSpc>
                <a:spcPct val="107916"/>
              </a:lnSpc>
              <a:spcBef>
                <a:spcPts val="0"/>
              </a:spcBef>
              <a:spcAft>
                <a:spcPts val="0"/>
              </a:spcAft>
              <a:buClr>
                <a:schemeClr val="dk1"/>
              </a:buClr>
              <a:buSzPts val="2600"/>
              <a:buNone/>
            </a:pPr>
            <a:endParaRPr sz="4000">
              <a:solidFill>
                <a:schemeClr val="dk1"/>
              </a:solidFill>
            </a:endParaRPr>
          </a:p>
        </p:txBody>
      </p:sp>
      <p:sp>
        <p:nvSpPr>
          <p:cNvPr id="406" name="Google Shape;406;p73"/>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US"/>
              <a:t>7</a:t>
            </a:fld>
            <a:endParaRPr/>
          </a:p>
        </p:txBody>
      </p:sp>
      <p:pic>
        <p:nvPicPr>
          <p:cNvPr id="407" name="Google Shape;407;p73"/>
          <p:cNvPicPr preferRelativeResize="0"/>
          <p:nvPr/>
        </p:nvPicPr>
        <p:blipFill rotWithShape="1">
          <a:blip r:embed="rId4">
            <a:alphaModFix/>
          </a:blip>
          <a:srcRect l="33278" t="18874" r="35074" b="13029"/>
          <a:stretch/>
        </p:blipFill>
        <p:spPr>
          <a:xfrm>
            <a:off x="7920990" y="1737360"/>
            <a:ext cx="3488055" cy="4690741"/>
          </a:xfrm>
          <a:prstGeom prst="rect">
            <a:avLst/>
          </a:prstGeom>
          <a:noFill/>
          <a:ln>
            <a:noFill/>
          </a:ln>
        </p:spPr>
      </p:pic>
      <p:sp>
        <p:nvSpPr>
          <p:cNvPr id="408" name="Google Shape;408;p73"/>
          <p:cNvSpPr txBox="1">
            <a:spLocks noGrp="1"/>
          </p:cNvSpPr>
          <p:nvPr>
            <p:ph type="title"/>
          </p:nvPr>
        </p:nvSpPr>
        <p:spPr>
          <a:xfrm>
            <a:off x="2046767" y="0"/>
            <a:ext cx="9951958" cy="1143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US" sz="4000" b="1">
                <a:latin typeface="Calibri"/>
                <a:ea typeface="Calibri"/>
                <a:cs typeface="Calibri"/>
                <a:sym typeface="Calibri"/>
              </a:rPr>
              <a:t>SWAG Report: Finding and Recommendations</a:t>
            </a:r>
            <a:endParaRPr sz="4000"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74"/>
          <p:cNvSpPr txBox="1">
            <a:spLocks noGrp="1"/>
          </p:cNvSpPr>
          <p:nvPr>
            <p:ph type="body" idx="1"/>
          </p:nvPr>
        </p:nvSpPr>
        <p:spPr>
          <a:xfrm>
            <a:off x="289650" y="1495027"/>
            <a:ext cx="11612700" cy="5305773"/>
          </a:xfrm>
          <a:prstGeom prst="rect">
            <a:avLst/>
          </a:prstGeom>
          <a:noFill/>
          <a:ln>
            <a:noFill/>
          </a:ln>
        </p:spPr>
        <p:txBody>
          <a:bodyPr spcFirstLastPara="1" wrap="square" lIns="91425" tIns="45700" rIns="91425" bIns="45700" anchor="t" anchorCtr="0">
            <a:noAutofit/>
          </a:bodyPr>
          <a:lstStyle/>
          <a:p>
            <a:pPr>
              <a:lnSpc>
                <a:spcPct val="100000"/>
              </a:lnSpc>
              <a:spcBef>
                <a:spcPts val="0"/>
              </a:spcBef>
              <a:buSzPts val="2700"/>
            </a:pPr>
            <a:r>
              <a:rPr lang="en-US" sz="2800" dirty="0">
                <a:latin typeface="Calibri"/>
                <a:ea typeface="Calibri"/>
                <a:cs typeface="Calibri"/>
                <a:sym typeface="Calibri"/>
              </a:rPr>
              <a:t>Overarching Recommendations</a:t>
            </a:r>
            <a:endParaRPr sz="2800" b="0" dirty="0"/>
          </a:p>
          <a:p>
            <a:pPr>
              <a:lnSpc>
                <a:spcPct val="100000"/>
              </a:lnSpc>
              <a:spcBef>
                <a:spcPts val="0"/>
              </a:spcBef>
              <a:buSzPts val="2700"/>
            </a:pPr>
            <a:r>
              <a:rPr lang="en-US" sz="2800" dirty="0">
                <a:latin typeface="Calibri"/>
                <a:ea typeface="Calibri"/>
                <a:cs typeface="Calibri"/>
                <a:sym typeface="Calibri"/>
              </a:rPr>
              <a:t>Ground-Based and Airborne Sensors and Networks </a:t>
            </a:r>
            <a:endParaRPr sz="2800" b="0" dirty="0"/>
          </a:p>
          <a:p>
            <a:pPr>
              <a:lnSpc>
                <a:spcPct val="100000"/>
              </a:lnSpc>
              <a:spcBef>
                <a:spcPts val="0"/>
              </a:spcBef>
              <a:buSzPts val="2700"/>
            </a:pPr>
            <a:r>
              <a:rPr lang="en-US" sz="2800" dirty="0">
                <a:latin typeface="Calibri"/>
                <a:ea typeface="Calibri"/>
                <a:cs typeface="Calibri"/>
                <a:sym typeface="Calibri"/>
              </a:rPr>
              <a:t>In-Space Architectures and Space-Based Observations </a:t>
            </a:r>
            <a:endParaRPr sz="2800" b="0" dirty="0"/>
          </a:p>
          <a:p>
            <a:pPr>
              <a:lnSpc>
                <a:spcPct val="100000"/>
              </a:lnSpc>
              <a:spcBef>
                <a:spcPts val="0"/>
              </a:spcBef>
              <a:buSzPts val="2700"/>
            </a:pPr>
            <a:r>
              <a:rPr lang="en-US" sz="2800" dirty="0">
                <a:latin typeface="Calibri"/>
                <a:ea typeface="Calibri"/>
                <a:cs typeface="Calibri"/>
                <a:sym typeface="Calibri"/>
              </a:rPr>
              <a:t>Data and Computing Infrastructure for Space Weather Operations </a:t>
            </a:r>
            <a:endParaRPr sz="2800" b="0" dirty="0"/>
          </a:p>
          <a:p>
            <a:pPr>
              <a:lnSpc>
                <a:spcPct val="100000"/>
              </a:lnSpc>
              <a:spcBef>
                <a:spcPts val="0"/>
              </a:spcBef>
              <a:buSzPts val="2700"/>
            </a:pPr>
            <a:r>
              <a:rPr lang="en-US" sz="2800" dirty="0">
                <a:latin typeface="Calibri"/>
                <a:ea typeface="Calibri"/>
                <a:cs typeface="Calibri"/>
                <a:sym typeface="Calibri"/>
              </a:rPr>
              <a:t>Improving Benchmarks, Metrics, and Scales for Space Weather End-Users </a:t>
            </a:r>
            <a:endParaRPr sz="2800" b="0" dirty="0"/>
          </a:p>
          <a:p>
            <a:pPr>
              <a:lnSpc>
                <a:spcPct val="100000"/>
              </a:lnSpc>
              <a:spcBef>
                <a:spcPts val="0"/>
              </a:spcBef>
              <a:buSzPts val="2700"/>
            </a:pPr>
            <a:r>
              <a:rPr lang="en-US" sz="2800" dirty="0">
                <a:latin typeface="Calibri"/>
                <a:ea typeface="Calibri"/>
                <a:cs typeface="Calibri"/>
                <a:sym typeface="Calibri"/>
              </a:rPr>
              <a:t>Space Weather Risk to Evolving Infrastructure Systems and Services </a:t>
            </a:r>
            <a:endParaRPr sz="2800" b="0" dirty="0"/>
          </a:p>
          <a:p>
            <a:pPr>
              <a:lnSpc>
                <a:spcPct val="100000"/>
              </a:lnSpc>
              <a:spcBef>
                <a:spcPts val="0"/>
              </a:spcBef>
              <a:buSzPts val="2700"/>
            </a:pPr>
            <a:r>
              <a:rPr lang="en-US" sz="2800" dirty="0">
                <a:latin typeface="Calibri"/>
                <a:ea typeface="Calibri"/>
                <a:cs typeface="Calibri"/>
                <a:sym typeface="Calibri"/>
              </a:rPr>
              <a:t>Economic Assessments on The Costs of Space Weather and the Value Of Forecasting and Mitigation </a:t>
            </a:r>
            <a:endParaRPr sz="2800" b="0" dirty="0"/>
          </a:p>
          <a:p>
            <a:pPr>
              <a:lnSpc>
                <a:spcPct val="100000"/>
              </a:lnSpc>
              <a:spcBef>
                <a:spcPts val="0"/>
              </a:spcBef>
              <a:buSzPts val="2700"/>
            </a:pPr>
            <a:r>
              <a:rPr lang="en-US" sz="2800" dirty="0">
                <a:latin typeface="Calibri"/>
                <a:ea typeface="Calibri"/>
                <a:cs typeface="Calibri"/>
                <a:sym typeface="Calibri"/>
              </a:rPr>
              <a:t>Promote Focused and Continued Engagement Across Industry and Government Space Weather Stakeholders </a:t>
            </a:r>
            <a:endParaRPr sz="2800" b="0" dirty="0"/>
          </a:p>
          <a:p>
            <a:pPr>
              <a:lnSpc>
                <a:spcPct val="100000"/>
              </a:lnSpc>
              <a:spcBef>
                <a:spcPts val="0"/>
              </a:spcBef>
              <a:buSzPts val="2700"/>
            </a:pPr>
            <a:r>
              <a:rPr lang="en-US" sz="2800" dirty="0">
                <a:latin typeface="Calibri"/>
                <a:ea typeface="Calibri"/>
                <a:cs typeface="Calibri"/>
                <a:sym typeface="Calibri"/>
              </a:rPr>
              <a:t>Additional Findings and Recommendations</a:t>
            </a:r>
            <a:endParaRPr sz="2800" dirty="0"/>
          </a:p>
          <a:p>
            <a:pPr>
              <a:lnSpc>
                <a:spcPct val="100000"/>
              </a:lnSpc>
              <a:spcBef>
                <a:spcPts val="0"/>
              </a:spcBef>
              <a:buSzPts val="2700"/>
            </a:pPr>
            <a:r>
              <a:rPr lang="en-US" sz="2800" dirty="0">
                <a:latin typeface="Calibri"/>
                <a:ea typeface="Calibri"/>
                <a:cs typeface="Calibri"/>
                <a:sym typeface="Calibri"/>
              </a:rPr>
              <a:t>Next Steps</a:t>
            </a:r>
            <a:endParaRPr sz="2800" dirty="0">
              <a:solidFill>
                <a:schemeClr val="dk1"/>
              </a:solidFill>
            </a:endParaRPr>
          </a:p>
        </p:txBody>
      </p:sp>
      <p:sp>
        <p:nvSpPr>
          <p:cNvPr id="414" name="Google Shape;414;p74"/>
          <p:cNvSpPr txBox="1">
            <a:spLocks noGrp="1"/>
          </p:cNvSpPr>
          <p:nvPr>
            <p:ph type="title"/>
          </p:nvPr>
        </p:nvSpPr>
        <p:spPr>
          <a:xfrm>
            <a:off x="2031925" y="57200"/>
            <a:ext cx="10108800" cy="114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a:t>Broad Set of Space Weather Topics Covered</a:t>
            </a:r>
            <a:endParaRPr sz="4400"/>
          </a:p>
        </p:txBody>
      </p:sp>
      <p:sp>
        <p:nvSpPr>
          <p:cNvPr id="415" name="Google Shape;415;p74"/>
          <p:cNvSpPr txBox="1">
            <a:spLocks noGrp="1"/>
          </p:cNvSpPr>
          <p:nvPr>
            <p:ph type="sldNum" idx="12"/>
          </p:nvPr>
        </p:nvSpPr>
        <p:spPr>
          <a:xfrm>
            <a:off x="11409045" y="6333134"/>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
          <p:cNvSpPr txBox="1">
            <a:spLocks noGrp="1"/>
          </p:cNvSpPr>
          <p:nvPr>
            <p:ph type="title"/>
          </p:nvPr>
        </p:nvSpPr>
        <p:spPr>
          <a:xfrm>
            <a:off x="2031933" y="57200"/>
            <a:ext cx="9051600" cy="1143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700"/>
              <a:buNone/>
            </a:pPr>
            <a:r>
              <a:rPr lang="en-US" sz="5200"/>
              <a:t>SWORM Progress</a:t>
            </a:r>
            <a:endParaRPr/>
          </a:p>
        </p:txBody>
      </p:sp>
      <p:sp>
        <p:nvSpPr>
          <p:cNvPr id="421" name="Google Shape;421;p6"/>
          <p:cNvSpPr txBox="1">
            <a:spLocks noGrp="1"/>
          </p:cNvSpPr>
          <p:nvPr>
            <p:ph type="body" idx="1"/>
          </p:nvPr>
        </p:nvSpPr>
        <p:spPr>
          <a:xfrm>
            <a:off x="274320" y="1600201"/>
            <a:ext cx="11612700" cy="4992756"/>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0"/>
              </a:spcBef>
              <a:spcAft>
                <a:spcPts val="0"/>
              </a:spcAft>
              <a:buSzPts val="3200"/>
              <a:buChar char="●"/>
            </a:pPr>
            <a:r>
              <a:rPr lang="en-US" sz="3200" b="0" i="0" u="none" strike="noStrike">
                <a:solidFill>
                  <a:srgbClr val="000000"/>
                </a:solidFill>
                <a:latin typeface="Calibri"/>
                <a:ea typeface="Calibri"/>
                <a:cs typeface="Calibri"/>
                <a:sym typeface="Calibri"/>
              </a:rPr>
              <a:t>SWORM has made significant progress over the last nine years to build awareness and move the Nation towards resilience to space weather </a:t>
            </a:r>
            <a:endParaRPr sz="3200"/>
          </a:p>
          <a:p>
            <a:pPr marL="457200" lvl="0" indent="-431800" algn="l" rtl="0">
              <a:lnSpc>
                <a:spcPct val="115000"/>
              </a:lnSpc>
              <a:spcBef>
                <a:spcPts val="1000"/>
              </a:spcBef>
              <a:spcAft>
                <a:spcPts val="0"/>
              </a:spcAft>
              <a:buSzPts val="3200"/>
              <a:buChar char="●"/>
            </a:pPr>
            <a:r>
              <a:rPr lang="en-US" sz="3200">
                <a:latin typeface="Calibri"/>
                <a:ea typeface="Calibri"/>
                <a:cs typeface="Calibri"/>
                <a:sym typeface="Calibri"/>
              </a:rPr>
              <a:t>T</a:t>
            </a:r>
            <a:r>
              <a:rPr lang="en-US" sz="3200" b="0" i="0" u="none" strike="noStrike">
                <a:solidFill>
                  <a:srgbClr val="000000"/>
                </a:solidFill>
                <a:latin typeface="Calibri"/>
                <a:ea typeface="Calibri"/>
                <a:cs typeface="Calibri"/>
                <a:sym typeface="Calibri"/>
              </a:rPr>
              <a:t>echnology, infrastructure systems, and national priorities continue to evolve–with the space domain becoming increasingly important to national and economic security</a:t>
            </a:r>
            <a:endParaRPr sz="3200"/>
          </a:p>
          <a:p>
            <a:pPr marL="457200" lvl="0" indent="0" algn="l" rtl="0">
              <a:lnSpc>
                <a:spcPct val="115000"/>
              </a:lnSpc>
              <a:spcBef>
                <a:spcPts val="1000"/>
              </a:spcBef>
              <a:spcAft>
                <a:spcPts val="0"/>
              </a:spcAft>
              <a:buSzPts val="1900"/>
              <a:buNone/>
            </a:pPr>
            <a:endParaRPr sz="3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7721</TotalTime>
  <Words>7456</Words>
  <Application>Microsoft Office PowerPoint</Application>
  <PresentationFormat>Widescreen</PresentationFormat>
  <Paragraphs>571</Paragraphs>
  <Slides>40</Slides>
  <Notes>39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Garamond</vt:lpstr>
      <vt:lpstr>Times New Roman</vt:lpstr>
      <vt:lpstr>Simple Light</vt:lpstr>
      <vt:lpstr>Simple Light</vt:lpstr>
      <vt:lpstr>Simple Light</vt:lpstr>
      <vt:lpstr>1_Simple Light</vt:lpstr>
      <vt:lpstr>PowerPoint Presentation</vt:lpstr>
      <vt:lpstr>PROSWIFT Act - Overview</vt:lpstr>
      <vt:lpstr>PowerPoint Presentation</vt:lpstr>
      <vt:lpstr>PROSWIFT Act - SWAG Duties</vt:lpstr>
      <vt:lpstr>SWAG Meetings </vt:lpstr>
      <vt:lpstr>Information Gathering</vt:lpstr>
      <vt:lpstr>SWAG Report: Finding and Recommendations</vt:lpstr>
      <vt:lpstr>Broad Set of Space Weather Topics Covered</vt:lpstr>
      <vt:lpstr>SWORM Progress</vt:lpstr>
      <vt:lpstr>PowerPoint Presentation</vt:lpstr>
      <vt:lpstr>PowerPoint Presentation</vt:lpstr>
      <vt:lpstr>PROSWIFT Act - User Survey</vt:lpstr>
      <vt:lpstr>Sectors for User Needs Survey</vt:lpstr>
      <vt:lpstr>Space Traffic Management/Coordination</vt:lpstr>
      <vt:lpstr>User Survey </vt:lpstr>
      <vt:lpstr>User Survey Questions</vt:lpstr>
      <vt:lpstr>User Survey Questions</vt:lpstr>
      <vt:lpstr>PowerPoint Presentation</vt:lpstr>
      <vt:lpstr>Broad Set of Space Weather Topics Covered</vt:lpstr>
      <vt:lpstr>PowerPoint Presentation</vt:lpstr>
      <vt:lpstr>Input to Space Weather Enterprise</vt:lpstr>
      <vt:lpstr>PROSWIFT Act - User Survey</vt:lpstr>
      <vt:lpstr>Content</vt:lpstr>
      <vt:lpstr>Priority Recommendations</vt:lpstr>
      <vt:lpstr>Priority Recommendations</vt:lpstr>
      <vt:lpstr>Overarching Recommendations</vt:lpstr>
      <vt:lpstr>Overarching Recommendations</vt:lpstr>
      <vt:lpstr>Ground-Based and Airborne Sensors and Networks </vt:lpstr>
      <vt:lpstr>Ground-Based and Airborne Sensors and Networks   </vt:lpstr>
      <vt:lpstr>In-Space Architectures and Space-Based Observations </vt:lpstr>
      <vt:lpstr>In-Space Architectures and Space-Based Observations </vt:lpstr>
      <vt:lpstr>In-Space Architectures and Space-Based Observations </vt:lpstr>
      <vt:lpstr>Data and Computing Infrastructure for Space Weather Operations </vt:lpstr>
      <vt:lpstr>Improving Benchmarks, Metrics, and Scales for Space Weather End-Users </vt:lpstr>
      <vt:lpstr>Space Weather Risk to Evolving Infrastructure Systems and Services </vt:lpstr>
      <vt:lpstr>Economic Assessments on the Cost of Space Weather and the Value of Forecasting and Mitigation </vt:lpstr>
      <vt:lpstr>Promote Focused and Continued Engagement Across Industry and Government Space Weather Stakeholders </vt:lpstr>
      <vt:lpstr>Other Key Recommendations </vt:lpstr>
      <vt:lpstr>Other Key Recommendations </vt:lpstr>
      <vt:lpstr>Other Key Recommendations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 Dickinson</dc:creator>
  <cp:lastModifiedBy>Tammy Dickinson</cp:lastModifiedBy>
  <cp:revision>1</cp:revision>
  <dcterms:modified xsi:type="dcterms:W3CDTF">2023-10-24T22:40:50Z</dcterms:modified>
</cp:coreProperties>
</file>