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321" r:id="rId3"/>
    <p:sldId id="316" r:id="rId4"/>
    <p:sldId id="335" r:id="rId5"/>
    <p:sldId id="336" r:id="rId6"/>
    <p:sldId id="294" r:id="rId7"/>
    <p:sldId id="317" r:id="rId8"/>
    <p:sldId id="334" r:id="rId9"/>
    <p:sldId id="306" r:id="rId10"/>
    <p:sldId id="318" r:id="rId11"/>
    <p:sldId id="273" r:id="rId12"/>
    <p:sldId id="309" r:id="rId13"/>
    <p:sldId id="310" r:id="rId14"/>
    <p:sldId id="337" r:id="rId15"/>
    <p:sldId id="295" r:id="rId16"/>
    <p:sldId id="293" r:id="rId17"/>
    <p:sldId id="296" r:id="rId18"/>
    <p:sldId id="297" r:id="rId19"/>
    <p:sldId id="304" r:id="rId20"/>
    <p:sldId id="278" r:id="rId21"/>
    <p:sldId id="269" r:id="rId22"/>
    <p:sldId id="323" r:id="rId23"/>
    <p:sldId id="339" r:id="rId24"/>
    <p:sldId id="340" r:id="rId25"/>
    <p:sldId id="341" r:id="rId26"/>
    <p:sldId id="342" r:id="rId27"/>
    <p:sldId id="343" r:id="rId28"/>
    <p:sldId id="303" r:id="rId29"/>
    <p:sldId id="344" r:id="rId30"/>
    <p:sldId id="324" r:id="rId31"/>
    <p:sldId id="333" r:id="rId32"/>
    <p:sldId id="345" r:id="rId33"/>
    <p:sldId id="331" r:id="rId34"/>
    <p:sldId id="338" r:id="rId35"/>
    <p:sldId id="307" r:id="rId36"/>
    <p:sldId id="288" r:id="rId37"/>
  </p:sldIdLst>
  <p:sldSz cx="12192000" cy="6858000"/>
  <p:notesSz cx="7010400" cy="9296400"/>
  <p:embeddedFontLst>
    <p:embeddedFont>
      <p:font typeface="Helvetica Neue" panose="020B060402020202020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iK+HGU7cMipsJrJEPIm6QonEfe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88424"/>
    <a:srgbClr val="CC3300"/>
    <a:srgbClr val="FF5050"/>
    <a:srgbClr val="F77509"/>
    <a:srgbClr val="1C1C1C"/>
    <a:srgbClr val="FF3300"/>
    <a:srgbClr val="CC0000"/>
    <a:srgbClr val="FF6600"/>
    <a:srgbClr val="F91E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76236" autoAdjust="0"/>
  </p:normalViewPr>
  <p:slideViewPr>
    <p:cSldViewPr snapToGrid="0">
      <p:cViewPr varScale="1">
        <p:scale>
          <a:sx n="46" d="100"/>
          <a:sy n="46" d="100"/>
        </p:scale>
        <p:origin x="292" y="44"/>
      </p:cViewPr>
      <p:guideLst>
        <p:guide orient="horz" pos="2160"/>
        <p:guide pos="3840"/>
      </p:guideLst>
    </p:cSldViewPr>
  </p:slideViewPr>
  <p:notesTextViewPr>
    <p:cViewPr>
      <p:scale>
        <a:sx n="1" d="1"/>
        <a:sy n="1" d="1"/>
      </p:scale>
      <p:origin x="0" y="0"/>
    </p:cViewPr>
  </p:notesTextViewPr>
  <p:sorterViewPr>
    <p:cViewPr>
      <p:scale>
        <a:sx n="100" d="100"/>
        <a:sy n="100" d="100"/>
      </p:scale>
      <p:origin x="0" y="-25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Space weather is little understood by the majority of the public and media; however, it gains much attention quickly when something notable occurred or higher thresholds of NOAA space weather scale activity is forecast or taking place. This presentation is designed to help better understand the importance of space weather; basic knowledge about some of the primary space weather events, drivers and impacts; space weather forecasting process, products, and areas of focus; and finally examples of how space weather can be part of IDSS and integrated into emergency planning.</a:t>
            </a:r>
            <a:endParaRPr dirty="0"/>
          </a:p>
        </p:txBody>
      </p:sp>
      <p:sp>
        <p:nvSpPr>
          <p:cNvPr id="87" name="Google Shape;87;p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10</a:t>
            </a:fld>
            <a:endParaRPr lang="en-US"/>
          </a:p>
        </p:txBody>
      </p:sp>
    </p:spTree>
    <p:extLst>
      <p:ext uri="{BB962C8B-B14F-4D97-AF65-F5344CB8AC3E}">
        <p14:creationId xmlns:p14="http://schemas.microsoft.com/office/powerpoint/2010/main" val="309422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issue an alert whenever the M5 (R2-Moderate) level is reached for a flare and issue summary reports after the flare is over for any flares that reached M5, X1, X10 or X20 and above. Anything above X17 is estimated because of sensor limitations on the GOES-15 and below platforms. However, GOES-16 and future platforms have a better calibrated sensor and the values above X17 will no longer be estimated. We forecast flare probabilities for C-class, M-class, and X-class events. During active periods of strong sunspot activity, the background flux can often be well into the C-level range – this would make us forecast C-class flare chances of 99%. We also focus on the soft xrays (longer wavelength 1.0 to 8.0 A) when determining flare intensity and timing.</a:t>
            </a:r>
            <a:endParaRPr/>
          </a:p>
        </p:txBody>
      </p:sp>
      <p:sp>
        <p:nvSpPr>
          <p:cNvPr id="372" name="Google Shape;372;p1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Energetic protons are more a result of CME dynamics as opposed to flare dynamics. We have no observable</a:t>
            </a:r>
            <a:r>
              <a:rPr lang="en-US" baseline="0" dirty="0"/>
              <a:t> or immediate model means of determining whether a proton event was launched (and Earth-directed) when we detect the associated flare. We have a statistical-based model that we quickly input some observed values to help determine whether a proton event is possible and how soon. However, we really don’t know whether a radiation storm is taking place until the protons begin getting picked up by the GOES sensors. We do not issue Watches for these events – but we do have limited capability to issue a warning.</a:t>
            </a:r>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12</a:t>
            </a:fld>
            <a:endParaRPr lang="en-US"/>
          </a:p>
        </p:txBody>
      </p:sp>
    </p:spTree>
    <p:extLst>
      <p:ext uri="{BB962C8B-B14F-4D97-AF65-F5344CB8AC3E}">
        <p14:creationId xmlns:p14="http://schemas.microsoft.com/office/powerpoint/2010/main" val="4039459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Energetic protons are more a result of CME dynamics as opposed to flare dynamics. We have no observable</a:t>
            </a:r>
            <a:r>
              <a:rPr lang="en-US" baseline="0" dirty="0"/>
              <a:t> or immediate model means of determining whether a proton event was launched (and Earth-directed) when we detect the associated flare. We have a statistical-based model that we quickly input some observed values to help determine whether a proton event is possible and how soon. However, we really don’t know whether a radiation storm is taking place until the protons begin getting picked up by the GOES sensors. We do not issue Watches for these events – but we do have limited capability to issue a warning.</a:t>
            </a:r>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13</a:t>
            </a:fld>
            <a:endParaRPr lang="en-US"/>
          </a:p>
        </p:txBody>
      </p:sp>
    </p:spTree>
    <p:extLst>
      <p:ext uri="{BB962C8B-B14F-4D97-AF65-F5344CB8AC3E}">
        <p14:creationId xmlns:p14="http://schemas.microsoft.com/office/powerpoint/2010/main" val="396554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Energetic protons are more a result of CME dynamics as opposed to flare dynamics. We have no observable</a:t>
            </a:r>
            <a:r>
              <a:rPr lang="en-US" baseline="0" dirty="0"/>
              <a:t> or immediate model means of determining whether a proton event was launched (and Earth-directed) when we detect the associated flare. We have a statistical-based model that we quickly input some observed values to help determine whether a proton event is possible and how soon. However, we really don’t know whether a radiation storm is taking place until the protons begin getting picked up by the GOES sensors. We do not issue Watches for these events – but we do have limited capability to issue a warning.</a:t>
            </a:r>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14</a:t>
            </a:fld>
            <a:endParaRPr lang="en-US"/>
          </a:p>
        </p:txBody>
      </p:sp>
    </p:spTree>
    <p:extLst>
      <p:ext uri="{BB962C8B-B14F-4D97-AF65-F5344CB8AC3E}">
        <p14:creationId xmlns:p14="http://schemas.microsoft.com/office/powerpoint/2010/main" val="2256476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15</a:t>
            </a:fld>
            <a:endParaRPr lang="en-US"/>
          </a:p>
        </p:txBody>
      </p:sp>
    </p:spTree>
    <p:extLst>
      <p:ext uri="{BB962C8B-B14F-4D97-AF65-F5344CB8AC3E}">
        <p14:creationId xmlns:p14="http://schemas.microsoft.com/office/powerpoint/2010/main" val="2405181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16</a:t>
            </a:fld>
            <a:endParaRPr lang="en-US"/>
          </a:p>
        </p:txBody>
      </p:sp>
    </p:spTree>
    <p:extLst>
      <p:ext uri="{BB962C8B-B14F-4D97-AF65-F5344CB8AC3E}">
        <p14:creationId xmlns:p14="http://schemas.microsoft.com/office/powerpoint/2010/main" val="28365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17</a:t>
            </a:fld>
            <a:endParaRPr lang="en-US"/>
          </a:p>
        </p:txBody>
      </p:sp>
    </p:spTree>
    <p:extLst>
      <p:ext uri="{BB962C8B-B14F-4D97-AF65-F5344CB8AC3E}">
        <p14:creationId xmlns:p14="http://schemas.microsoft.com/office/powerpoint/2010/main" val="3787770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18</a:t>
            </a:fld>
            <a:endParaRPr lang="en-US"/>
          </a:p>
        </p:txBody>
      </p:sp>
    </p:spTree>
    <p:extLst>
      <p:ext uri="{BB962C8B-B14F-4D97-AF65-F5344CB8AC3E}">
        <p14:creationId xmlns:p14="http://schemas.microsoft.com/office/powerpoint/2010/main" val="3693617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DSCOVR</a:t>
            </a:r>
            <a:r>
              <a:rPr lang="en-US" baseline="0" dirty="0"/>
              <a:t> platform was our primary, new NOAA-operational satellite for monitoring solar wind conditions; however, there has been a problem with the spacecraft and we are now back to using the NASA research satellite ACE. Additionally, the NASA research satellite SOHO has a coronagraph and is our primary (really only means) method of confirming a CME has taken place. We can than measure the optical parameters of the CME and inject it into the supercomputer out east in order to get a returned model output of any Earth-directed component, speed and arrival time. These spacecraft are at an orbital point called the Lagrange point (L1) about 1M miles from Earth and always in between the Earth and the Sun. ACE/DSCOVR are like are buoys and SOHO is our optical observatory for seeing if a CME took place.</a:t>
            </a:r>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19</a:t>
            </a:fld>
            <a:endParaRPr lang="en-US"/>
          </a:p>
        </p:txBody>
      </p:sp>
    </p:spTree>
    <p:extLst>
      <p:ext uri="{BB962C8B-B14F-4D97-AF65-F5344CB8AC3E}">
        <p14:creationId xmlns:p14="http://schemas.microsoft.com/office/powerpoint/2010/main" val="1244191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32aae9462a_0_4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Times New Roman"/>
              <a:buNone/>
            </a:pPr>
            <a:fld id="{00000000-1234-1234-1234-123412341234}" type="slidenum">
              <a:rPr lang="en-US" sz="1300" b="0" i="0" u="none" strike="noStrike" cap="none">
                <a:solidFill>
                  <a:srgbClr val="000000"/>
                </a:solidFill>
                <a:latin typeface="Times New Roman"/>
                <a:ea typeface="Times New Roman"/>
                <a:cs typeface="Times New Roman"/>
                <a:sym typeface="Times New Roman"/>
              </a:rPr>
              <a:t>2</a:t>
            </a:fld>
            <a:endParaRPr sz="1300" b="0" i="0" u="none" strike="noStrike" cap="none">
              <a:solidFill>
                <a:srgbClr val="000000"/>
              </a:solidFill>
              <a:latin typeface="Times New Roman"/>
              <a:ea typeface="Times New Roman"/>
              <a:cs typeface="Times New Roman"/>
              <a:sym typeface="Times New Roman"/>
            </a:endParaRPr>
          </a:p>
        </p:txBody>
      </p:sp>
      <p:sp>
        <p:nvSpPr>
          <p:cNvPr id="193" name="Google Shape;193;g232aae9462a_0_427:notes"/>
          <p:cNvSpPr>
            <a:spLocks noGrp="1" noRot="1" noChangeAspect="1"/>
          </p:cNvSpPr>
          <p:nvPr>
            <p:ph type="sldImg" idx="2"/>
          </p:nvPr>
        </p:nvSpPr>
        <p:spPr>
          <a:xfrm>
            <a:off x="419100" y="703263"/>
            <a:ext cx="6173788"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g232aae9462a_0_427:notes"/>
          <p:cNvSpPr txBox="1">
            <a:spLocks noGrp="1"/>
          </p:cNvSpPr>
          <p:nvPr>
            <p:ph type="body" idx="1"/>
          </p:nvPr>
        </p:nvSpPr>
        <p:spPr>
          <a:xfrm>
            <a:off x="931863" y="4414838"/>
            <a:ext cx="5145000" cy="418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Magnet shot into space interacts with Earth’s magnet. </a:t>
            </a:r>
            <a:endParaRPr/>
          </a:p>
        </p:txBody>
      </p:sp>
    </p:spTree>
    <p:extLst>
      <p:ext uri="{BB962C8B-B14F-4D97-AF65-F5344CB8AC3E}">
        <p14:creationId xmlns:p14="http://schemas.microsoft.com/office/powerpoint/2010/main" val="4240622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3" name="Google Shape;433;p2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2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0" name="Google Shape;310;p1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1" name="Google Shape;311;p14: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17" name="Google Shape;41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7517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277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30</a:t>
            </a:fld>
            <a:endParaRPr lang="en-US"/>
          </a:p>
        </p:txBody>
      </p:sp>
    </p:spTree>
    <p:extLst>
      <p:ext uri="{BB962C8B-B14F-4D97-AF65-F5344CB8AC3E}">
        <p14:creationId xmlns:p14="http://schemas.microsoft.com/office/powerpoint/2010/main" val="3576382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f83e4bd61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f83e4bd61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Type-II as first hack? Slop in estimates?</a:t>
            </a:r>
            <a:endParaRPr dirty="0"/>
          </a:p>
          <a:p>
            <a:pPr marL="0" lvl="0" indent="0" algn="l" rtl="0">
              <a:spcBef>
                <a:spcPts val="0"/>
              </a:spcBef>
              <a:spcAft>
                <a:spcPts val="0"/>
              </a:spcAft>
              <a:buNone/>
            </a:pPr>
            <a:r>
              <a:rPr lang="en" dirty="0"/>
              <a:t>Plane of sky speed as first hack? (requires imagery - STEREO?)</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11035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423b123557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423b123557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0152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smtClean="0">
                <a:solidFill>
                  <a:schemeClr val="dk1"/>
                </a:solidFill>
                <a:effectLst/>
                <a:latin typeface="Calibri"/>
                <a:ea typeface="Calibri"/>
                <a:cs typeface="Calibri"/>
                <a:sym typeface="Calibri"/>
              </a:rPr>
              <a:t>there are various complex physics that would start to impact the ionosphere and thermosphere, which impact GNSS PNT (position,</a:t>
            </a:r>
            <a:r>
              <a:rPr lang="en-US" sz="1200" b="0" i="0" u="none" strike="noStrike" cap="none" baseline="0" dirty="0" smtClean="0">
                <a:solidFill>
                  <a:schemeClr val="dk1"/>
                </a:solidFill>
                <a:effectLst/>
                <a:latin typeface="Calibri"/>
                <a:ea typeface="Calibri"/>
                <a:cs typeface="Calibri"/>
                <a:sym typeface="Calibri"/>
              </a:rPr>
              <a:t> navigation, timing)</a:t>
            </a:r>
            <a:r>
              <a:rPr lang="en-US" sz="1200" b="0" i="0" u="none" strike="noStrike" cap="none" dirty="0" smtClean="0">
                <a:solidFill>
                  <a:schemeClr val="dk1"/>
                </a:solidFill>
                <a:effectLst/>
                <a:latin typeface="Calibri"/>
                <a:ea typeface="Calibri"/>
                <a:cs typeface="Calibri"/>
                <a:sym typeface="Calibri"/>
              </a:rPr>
              <a:t>, Satellite Communications, Aviation, and enhance the satellite drag. You can also say Tzu-Wei and Tim will cover most of the satellite drag impact in the following sessions.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708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9" name="Google Shape;209;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135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As an emergency manager I am interested in:</a:t>
            </a:r>
            <a:r>
              <a:rPr lang="en-US" dirty="0"/>
              <a:t/>
            </a:r>
            <a:br>
              <a:rPr lang="en-US" dirty="0"/>
            </a:br>
            <a:r>
              <a:rPr lang="en-US" sz="1200" b="0" i="0" u="none" strike="noStrike" cap="none" dirty="0">
                <a:solidFill>
                  <a:schemeClr val="dk1"/>
                </a:solidFill>
                <a:effectLst/>
                <a:latin typeface="Calibri"/>
                <a:ea typeface="Calibri"/>
                <a:cs typeface="Calibri"/>
                <a:sym typeface="Calibri"/>
              </a:rPr>
              <a:t>what do the warnings mean? How is this relevant to me?</a:t>
            </a:r>
          </a:p>
          <a:p>
            <a:r>
              <a:rPr lang="en-US" sz="1200" b="0" i="0" u="none" strike="noStrike" cap="none" dirty="0">
                <a:solidFill>
                  <a:schemeClr val="dk1"/>
                </a:solidFill>
                <a:effectLst/>
                <a:latin typeface="Calibri"/>
                <a:ea typeface="Calibri"/>
                <a:cs typeface="Calibri"/>
                <a:sym typeface="Calibri"/>
              </a:rPr>
              <a:t>which dashboard should we look at and how to understand?</a:t>
            </a:r>
          </a:p>
          <a:p>
            <a:r>
              <a:rPr lang="en-US" sz="1200" b="0" i="0" u="none" strike="noStrike" cap="none" dirty="0">
                <a:solidFill>
                  <a:schemeClr val="dk1"/>
                </a:solidFill>
                <a:effectLst/>
                <a:latin typeface="Calibri"/>
                <a:ea typeface="Calibri"/>
                <a:cs typeface="Calibri"/>
                <a:sym typeface="Calibri"/>
              </a:rPr>
              <a:t>how are we affected?</a:t>
            </a:r>
          </a:p>
          <a:p>
            <a:r>
              <a:rPr lang="en-US" sz="1200" b="0" i="0" u="none" strike="noStrike" cap="none" dirty="0">
                <a:solidFill>
                  <a:schemeClr val="dk1"/>
                </a:solidFill>
                <a:effectLst/>
                <a:latin typeface="Calibri"/>
                <a:ea typeface="Calibri"/>
                <a:cs typeface="Calibri"/>
                <a:sym typeface="Calibri"/>
              </a:rPr>
              <a:t>what actions should EMA take, the public take?</a:t>
            </a:r>
          </a:p>
          <a:p>
            <a:pPr marL="0" lvl="0" indent="0" algn="l" rtl="0">
              <a:spcBef>
                <a:spcPts val="0"/>
              </a:spcBef>
              <a:spcAft>
                <a:spcPts val="0"/>
              </a:spcAft>
              <a:buNone/>
            </a:pPr>
            <a:endParaRPr dirty="0"/>
          </a:p>
        </p:txBody>
      </p:sp>
      <p:sp>
        <p:nvSpPr>
          <p:cNvPr id="551" name="Google Shape;551;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18" name="Google Shape;21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8490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1" name="Google Shape;331;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078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1" name="Google Shape;331;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450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Mention about location importance for solar proton events.</a:t>
            </a:r>
          </a:p>
        </p:txBody>
      </p:sp>
      <p:sp>
        <p:nvSpPr>
          <p:cNvPr id="4" name="Slide Number Placeholder 3"/>
          <p:cNvSpPr>
            <a:spLocks noGrp="1"/>
          </p:cNvSpPr>
          <p:nvPr>
            <p:ph type="sldNum" sz="quarter" idx="10"/>
          </p:nvPr>
        </p:nvSpPr>
        <p:spPr/>
        <p:txBody>
          <a:bodyPr/>
          <a:lstStyle/>
          <a:p>
            <a:fld id="{EAEEC7D8-45CC-43DE-B17C-7E3FE65B134C}" type="slidenum">
              <a:rPr lang="en-US" smtClean="0"/>
              <a:t>6</a:t>
            </a:fld>
            <a:endParaRPr lang="en-US" dirty="0"/>
          </a:p>
        </p:txBody>
      </p:sp>
    </p:spTree>
    <p:extLst>
      <p:ext uri="{BB962C8B-B14F-4D97-AF65-F5344CB8AC3E}">
        <p14:creationId xmlns:p14="http://schemas.microsoft.com/office/powerpoint/2010/main" val="1391871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other areas of focus, to include: electron flux, 10.7cm radio flux, solar wind changes – to name a few. But, the three primary areas put together in the 3-day forecast products include only these 3 areas. The forecast discussion product adds a forecast about electron flux and solar wind changes. Other products include 10.7cm flux forecast.</a:t>
            </a:r>
            <a:endParaRPr/>
          </a:p>
        </p:txBody>
      </p:sp>
      <p:sp>
        <p:nvSpPr>
          <p:cNvPr id="185" name="Google Shape;185;p1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62036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other areas of focus, to include: electron flux, 10.7cm radio flux, solar wind changes – to name a few. But, the three primary areas put together in the 3-day forecast products include only these 3 areas. The forecast discussion product adds a forecast about electron flux and solar wind changes. Other products include 10.7cm flux forecast.</a:t>
            </a:r>
            <a:endParaRPr/>
          </a:p>
        </p:txBody>
      </p:sp>
      <p:sp>
        <p:nvSpPr>
          <p:cNvPr id="185" name="Google Shape;185;p1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309098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EC7D8-45CC-43DE-B17C-7E3FE65B134C}" type="slidenum">
              <a:rPr lang="en-US" smtClean="0"/>
              <a:t>9</a:t>
            </a:fld>
            <a:endParaRPr lang="en-US"/>
          </a:p>
        </p:txBody>
      </p:sp>
    </p:spTree>
    <p:extLst>
      <p:ext uri="{BB962C8B-B14F-4D97-AF65-F5344CB8AC3E}">
        <p14:creationId xmlns:p14="http://schemas.microsoft.com/office/powerpoint/2010/main" val="3674768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5183188" y="987427"/>
            <a:ext cx="6172200" cy="4873625"/>
          </a:xfrm>
          <a:prstGeom prst="rect">
            <a:avLst/>
          </a:prstGeom>
          <a:noFill/>
          <a:ln>
            <a:noFill/>
          </a:ln>
        </p:spPr>
      </p:sp>
      <p:sp>
        <p:nvSpPr>
          <p:cNvPr id="68" name="Google Shape;68;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4.gif"/><Relationship Id="rId1" Type="http://schemas.microsoft.com/office/2007/relationships/media" Target="../media/media4.gif"/><Relationship Id="rId6" Type="http://schemas.openxmlformats.org/officeDocument/2006/relationships/image" Target="../media/image6.png"/><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png"/><Relationship Id="rId5" Type="http://schemas.openxmlformats.org/officeDocument/2006/relationships/image" Target="../media/image4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hyperlink" Target="mailto:william.murtagh@noaa.gov" TargetMode="External"/><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mailto:Shawn.dahl@noaa.gov" TargetMode="External"/><Relationship Id="rId4" Type="http://schemas.openxmlformats.org/officeDocument/2006/relationships/hyperlink" Target="mailto:robert.steenburgh@noaa.gov"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4005995" y="1486174"/>
            <a:ext cx="2223304" cy="2242637"/>
          </a:xfrm>
          <a:prstGeom prst="rect">
            <a:avLst/>
          </a:prstGeom>
          <a:noFill/>
          <a:ln>
            <a:noFill/>
          </a:ln>
        </p:spPr>
      </p:pic>
      <p:sp>
        <p:nvSpPr>
          <p:cNvPr id="90" name="Google Shape;90;p1"/>
          <p:cNvSpPr txBox="1">
            <a:spLocks noGrp="1"/>
          </p:cNvSpPr>
          <p:nvPr>
            <p:ph type="ctrTitle"/>
          </p:nvPr>
        </p:nvSpPr>
        <p:spPr>
          <a:xfrm>
            <a:off x="4060390" y="102649"/>
            <a:ext cx="7339130" cy="126376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b" anchorCtr="0">
            <a:noAutofit/>
          </a:bodyPr>
          <a:lstStyle/>
          <a:p>
            <a:pPr>
              <a:buClr>
                <a:srgbClr val="FFFF00"/>
              </a:buClr>
              <a:buSzPts val="4200"/>
            </a:pPr>
            <a:r>
              <a:rPr lang="en-US" sz="4200" b="1" dirty="0">
                <a:solidFill>
                  <a:srgbClr val="FFFF00"/>
                </a:solidFill>
              </a:rPr>
              <a:t>Space Weather </a:t>
            </a:r>
            <a:r>
              <a:rPr lang="en-US" sz="4200" b="1" dirty="0" smtClean="0">
                <a:solidFill>
                  <a:srgbClr val="FFFF00"/>
                </a:solidFill>
              </a:rPr>
              <a:t>and Forecasting for the Satellite Community</a:t>
            </a:r>
            <a:endParaRPr sz="4200" b="1" dirty="0">
              <a:solidFill>
                <a:srgbClr val="FFFF00"/>
              </a:solidFill>
            </a:endParaRPr>
          </a:p>
        </p:txBody>
      </p:sp>
      <p:sp>
        <p:nvSpPr>
          <p:cNvPr id="91" name="Google Shape;91;p1"/>
          <p:cNvSpPr txBox="1">
            <a:spLocks noGrp="1"/>
          </p:cNvSpPr>
          <p:nvPr>
            <p:ph type="subTitle" idx="1"/>
          </p:nvPr>
        </p:nvSpPr>
        <p:spPr>
          <a:xfrm>
            <a:off x="2578100" y="5240165"/>
            <a:ext cx="6858000" cy="1655762"/>
          </a:xfrm>
          <a:prstGeom prst="rect">
            <a:avLst/>
          </a:prstGeom>
          <a:noFill/>
          <a:ln>
            <a:noFill/>
          </a:ln>
        </p:spPr>
        <p:txBody>
          <a:bodyPr spcFirstLastPara="1" wrap="square" lIns="91425" tIns="45700" rIns="91425" bIns="45700" anchor="t" anchorCtr="0">
            <a:normAutofit/>
          </a:bodyPr>
          <a:lstStyle/>
          <a:p>
            <a:pPr marL="0" indent="0">
              <a:spcBef>
                <a:spcPts val="0"/>
              </a:spcBef>
              <a:buClr>
                <a:srgbClr val="FFFF00"/>
              </a:buClr>
            </a:pPr>
            <a:r>
              <a:rPr lang="en-US" i="1" dirty="0">
                <a:solidFill>
                  <a:srgbClr val="FFFF00"/>
                </a:solidFill>
              </a:rPr>
              <a:t>Shawn </a:t>
            </a:r>
            <a:r>
              <a:rPr lang="en-US" i="1" dirty="0" smtClean="0">
                <a:solidFill>
                  <a:srgbClr val="FFFF00"/>
                </a:solidFill>
              </a:rPr>
              <a:t>Dahl – Service Coordinator</a:t>
            </a:r>
          </a:p>
          <a:p>
            <a:pPr marL="0" indent="0">
              <a:spcBef>
                <a:spcPts val="0"/>
              </a:spcBef>
              <a:buClr>
                <a:srgbClr val="FFFF00"/>
              </a:buClr>
            </a:pPr>
            <a:r>
              <a:rPr lang="en-US" i="1" dirty="0" smtClean="0">
                <a:solidFill>
                  <a:srgbClr val="FFFF00"/>
                </a:solidFill>
              </a:rPr>
              <a:t>Robert </a:t>
            </a:r>
            <a:r>
              <a:rPr lang="en-US" i="1" dirty="0" err="1" smtClean="0">
                <a:solidFill>
                  <a:srgbClr val="FFFF00"/>
                </a:solidFill>
              </a:rPr>
              <a:t>Steenburgh</a:t>
            </a:r>
            <a:r>
              <a:rPr lang="en-US" i="1" dirty="0" smtClean="0">
                <a:solidFill>
                  <a:srgbClr val="FFFF00"/>
                </a:solidFill>
              </a:rPr>
              <a:t> – Space Scientist</a:t>
            </a:r>
            <a:endParaRPr dirty="0"/>
          </a:p>
          <a:p>
            <a:pPr marL="0" indent="0">
              <a:buClr>
                <a:srgbClr val="FFFF00"/>
              </a:buClr>
            </a:pPr>
            <a:r>
              <a:rPr lang="en-US" i="1" dirty="0">
                <a:solidFill>
                  <a:srgbClr val="FFFF00"/>
                </a:solidFill>
              </a:rPr>
              <a:t>NOAA / </a:t>
            </a:r>
            <a:r>
              <a:rPr lang="en-US" i="1" dirty="0" smtClean="0">
                <a:solidFill>
                  <a:srgbClr val="FFFF00"/>
                </a:solidFill>
              </a:rPr>
              <a:t>NWS Space </a:t>
            </a:r>
            <a:r>
              <a:rPr lang="en-US" i="1" dirty="0">
                <a:solidFill>
                  <a:srgbClr val="FFFF00"/>
                </a:solidFill>
              </a:rPr>
              <a:t>Weather Prediction Center (</a:t>
            </a:r>
            <a:r>
              <a:rPr lang="en-US" i="1" dirty="0" smtClean="0">
                <a:solidFill>
                  <a:srgbClr val="FFFF00"/>
                </a:solidFill>
              </a:rPr>
              <a:t>SWPC) Boulder</a:t>
            </a:r>
            <a:r>
              <a:rPr lang="en-US" i="1" dirty="0">
                <a:solidFill>
                  <a:srgbClr val="FFFF00"/>
                </a:solidFill>
              </a:rPr>
              <a:t>, CO</a:t>
            </a:r>
            <a:endParaRPr i="1" dirty="0">
              <a:solidFill>
                <a:srgbClr val="FFFF00"/>
              </a:solidFill>
            </a:endParaRPr>
          </a:p>
        </p:txBody>
      </p:sp>
      <p:pic>
        <p:nvPicPr>
          <p:cNvPr id="93" name="Google Shape;93;p1"/>
          <p:cNvPicPr preferRelativeResize="0"/>
          <p:nvPr/>
        </p:nvPicPr>
        <p:blipFill rotWithShape="1">
          <a:blip r:embed="rId4">
            <a:alphaModFix/>
          </a:blip>
          <a:srcRect/>
          <a:stretch/>
        </p:blipFill>
        <p:spPr>
          <a:xfrm>
            <a:off x="1589310" y="2354412"/>
            <a:ext cx="1764529" cy="1800540"/>
          </a:xfrm>
          <a:prstGeom prst="rect">
            <a:avLst/>
          </a:prstGeom>
          <a:noFill/>
          <a:ln>
            <a:noFill/>
          </a:ln>
        </p:spPr>
      </p:pic>
      <p:pic>
        <p:nvPicPr>
          <p:cNvPr id="94" name="Google Shape;94;p1"/>
          <p:cNvPicPr preferRelativeResize="0"/>
          <p:nvPr/>
        </p:nvPicPr>
        <p:blipFill rotWithShape="1">
          <a:blip r:embed="rId5">
            <a:alphaModFix/>
          </a:blip>
          <a:srcRect/>
          <a:stretch/>
        </p:blipFill>
        <p:spPr>
          <a:xfrm>
            <a:off x="992149" y="500590"/>
            <a:ext cx="2336008" cy="1752006"/>
          </a:xfrm>
          <a:prstGeom prst="rect">
            <a:avLst/>
          </a:prstGeom>
          <a:noFill/>
          <a:ln>
            <a:noFill/>
          </a:ln>
        </p:spPr>
      </p:pic>
      <p:pic>
        <p:nvPicPr>
          <p:cNvPr id="96" name="Google Shape;96;p1"/>
          <p:cNvPicPr preferRelativeResize="0"/>
          <p:nvPr/>
        </p:nvPicPr>
        <p:blipFill rotWithShape="1">
          <a:blip r:embed="rId6">
            <a:alphaModFix/>
          </a:blip>
          <a:srcRect/>
          <a:stretch/>
        </p:blipFill>
        <p:spPr>
          <a:xfrm>
            <a:off x="4521834" y="3772810"/>
            <a:ext cx="1844326" cy="1381790"/>
          </a:xfrm>
          <a:prstGeom prst="rect">
            <a:avLst/>
          </a:prstGeom>
          <a:noFill/>
          <a:ln>
            <a:noFill/>
          </a:ln>
        </p:spPr>
      </p:pic>
      <p:pic>
        <p:nvPicPr>
          <p:cNvPr id="97" name="Google Shape;97;p1"/>
          <p:cNvPicPr preferRelativeResize="0"/>
          <p:nvPr/>
        </p:nvPicPr>
        <p:blipFill rotWithShape="1">
          <a:blip r:embed="rId7">
            <a:alphaModFix/>
          </a:blip>
          <a:srcRect/>
          <a:stretch/>
        </p:blipFill>
        <p:spPr>
          <a:xfrm>
            <a:off x="8432081" y="4154952"/>
            <a:ext cx="2762392" cy="1669814"/>
          </a:xfrm>
          <a:prstGeom prst="rect">
            <a:avLst/>
          </a:prstGeom>
          <a:noFill/>
          <a:ln>
            <a:noFill/>
          </a:ln>
        </p:spPr>
      </p:pic>
      <p:pic>
        <p:nvPicPr>
          <p:cNvPr id="13" name="Google Shape;105;p2"/>
          <p:cNvPicPr preferRelativeResize="0"/>
          <p:nvPr/>
        </p:nvPicPr>
        <p:blipFill rotWithShape="1">
          <a:blip r:embed="rId8">
            <a:alphaModFix/>
          </a:blip>
          <a:srcRect/>
          <a:stretch/>
        </p:blipFill>
        <p:spPr>
          <a:xfrm>
            <a:off x="0" y="5866636"/>
            <a:ext cx="997528" cy="997528"/>
          </a:xfrm>
          <a:prstGeom prst="rect">
            <a:avLst/>
          </a:prstGeom>
          <a:noFill/>
          <a:ln>
            <a:noFill/>
          </a:ln>
        </p:spPr>
      </p:pic>
      <p:pic>
        <p:nvPicPr>
          <p:cNvPr id="14" name="Google Shape;106;p2"/>
          <p:cNvPicPr preferRelativeResize="0"/>
          <p:nvPr/>
        </p:nvPicPr>
        <p:blipFill rotWithShape="1">
          <a:blip r:embed="rId9">
            <a:alphaModFix/>
          </a:blip>
          <a:srcRect/>
          <a:stretch/>
        </p:blipFill>
        <p:spPr>
          <a:xfrm>
            <a:off x="11194473" y="5866637"/>
            <a:ext cx="997529" cy="997529"/>
          </a:xfrm>
          <a:prstGeom prst="rect">
            <a:avLst/>
          </a:prstGeom>
          <a:noFill/>
          <a:ln>
            <a:noFill/>
          </a:ln>
        </p:spPr>
      </p:pic>
      <p:pic>
        <p:nvPicPr>
          <p:cNvPr id="16" name="Google Shape;281;p12"/>
          <p:cNvPicPr preferRelativeResize="0"/>
          <p:nvPr/>
        </p:nvPicPr>
        <p:blipFill rotWithShape="1">
          <a:blip r:embed="rId10">
            <a:alphaModFix/>
          </a:blip>
          <a:srcRect l="6443"/>
          <a:stretch/>
        </p:blipFill>
        <p:spPr>
          <a:xfrm>
            <a:off x="1342798" y="4329909"/>
            <a:ext cx="1824315" cy="1536727"/>
          </a:xfrm>
          <a:prstGeom prst="rect">
            <a:avLst/>
          </a:prstGeom>
          <a:noFill/>
          <a:ln>
            <a:noFill/>
          </a:ln>
        </p:spPr>
      </p:pic>
      <p:pic>
        <p:nvPicPr>
          <p:cNvPr id="3" name="Picture 2"/>
          <p:cNvPicPr>
            <a:picLocks noChangeAspect="1"/>
          </p:cNvPicPr>
          <p:nvPr/>
        </p:nvPicPr>
        <p:blipFill>
          <a:blip r:embed="rId11"/>
          <a:stretch>
            <a:fillRect/>
          </a:stretch>
        </p:blipFill>
        <p:spPr>
          <a:xfrm>
            <a:off x="6907137" y="1551122"/>
            <a:ext cx="3785321" cy="238180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X93_flare_191_s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5119" y="434429"/>
            <a:ext cx="5715000" cy="5753100"/>
          </a:xfrm>
          <a:prstGeom prst="rect">
            <a:avLst/>
          </a:prstGeom>
        </p:spPr>
      </p:pic>
      <p:sp>
        <p:nvSpPr>
          <p:cNvPr id="5" name="TextBox 4"/>
          <p:cNvSpPr txBox="1"/>
          <p:nvPr/>
        </p:nvSpPr>
        <p:spPr>
          <a:xfrm>
            <a:off x="7632124" y="1239455"/>
            <a:ext cx="3562349" cy="2677656"/>
          </a:xfrm>
          <a:prstGeom prst="rect">
            <a:avLst/>
          </a:prstGeom>
          <a:noFill/>
        </p:spPr>
        <p:txBody>
          <a:bodyPr wrap="square" rtlCol="0">
            <a:spAutoFit/>
          </a:bodyPr>
          <a:lstStyle/>
          <a:p>
            <a:pPr algn="ctr"/>
            <a:r>
              <a:rPr lang="en-US" sz="2800" b="1" dirty="0">
                <a:solidFill>
                  <a:srgbClr val="FFFF00"/>
                </a:solidFill>
              </a:rPr>
              <a:t>Solar Flares:</a:t>
            </a:r>
          </a:p>
          <a:p>
            <a:pPr algn="ctr"/>
            <a:r>
              <a:rPr lang="en-US" sz="2800" dirty="0">
                <a:solidFill>
                  <a:schemeClr val="bg1"/>
                </a:solidFill>
              </a:rPr>
              <a:t>Their X-ray energy strength correlates to the likelihood of </a:t>
            </a:r>
            <a:r>
              <a:rPr lang="en-US" sz="2800" dirty="0" smtClean="0">
                <a:solidFill>
                  <a:schemeClr val="bg1"/>
                </a:solidFill>
              </a:rPr>
              <a:t>radio </a:t>
            </a:r>
            <a:r>
              <a:rPr lang="en-US" sz="2800" dirty="0">
                <a:solidFill>
                  <a:schemeClr val="bg1"/>
                </a:solidFill>
              </a:rPr>
              <a:t>interference </a:t>
            </a:r>
            <a:r>
              <a:rPr lang="en-US" sz="2800" dirty="0" smtClean="0">
                <a:solidFill>
                  <a:schemeClr val="bg1"/>
                </a:solidFill>
              </a:rPr>
              <a:t>on </a:t>
            </a:r>
            <a:r>
              <a:rPr lang="en-US" sz="2800" dirty="0">
                <a:solidFill>
                  <a:schemeClr val="bg1"/>
                </a:solidFill>
              </a:rPr>
              <a:t>the sunlit side of </a:t>
            </a:r>
            <a:r>
              <a:rPr lang="en-US" sz="2800" dirty="0" smtClean="0">
                <a:solidFill>
                  <a:schemeClr val="bg1"/>
                </a:solidFill>
              </a:rPr>
              <a:t>Earth</a:t>
            </a:r>
            <a:endParaRPr lang="en-US" sz="2800" dirty="0">
              <a:solidFill>
                <a:schemeClr val="bg1"/>
              </a:solidFill>
            </a:endParaRPr>
          </a:p>
        </p:txBody>
      </p:sp>
      <p:pic>
        <p:nvPicPr>
          <p:cNvPr id="12" name="Google Shape;105;p2"/>
          <p:cNvPicPr preferRelativeResize="0"/>
          <p:nvPr/>
        </p:nvPicPr>
        <p:blipFill rotWithShape="1">
          <a:blip r:embed="rId6">
            <a:alphaModFix/>
          </a:blip>
          <a:srcRect/>
          <a:stretch/>
        </p:blipFill>
        <p:spPr>
          <a:xfrm>
            <a:off x="0" y="-764"/>
            <a:ext cx="997528" cy="997528"/>
          </a:xfrm>
          <a:prstGeom prst="rect">
            <a:avLst/>
          </a:prstGeom>
          <a:noFill/>
          <a:ln>
            <a:noFill/>
          </a:ln>
        </p:spPr>
      </p:pic>
      <p:pic>
        <p:nvPicPr>
          <p:cNvPr id="13" name="Google Shape;106;p2"/>
          <p:cNvPicPr preferRelativeResize="0"/>
          <p:nvPr/>
        </p:nvPicPr>
        <p:blipFill rotWithShape="1">
          <a:blip r:embed="rId7">
            <a:alphaModFix/>
          </a:blip>
          <a:srcRect/>
          <a:stretch/>
        </p:blipFill>
        <p:spPr>
          <a:xfrm>
            <a:off x="11194473" y="-763"/>
            <a:ext cx="997529" cy="997529"/>
          </a:xfrm>
          <a:prstGeom prst="rect">
            <a:avLst/>
          </a:prstGeom>
          <a:noFill/>
          <a:ln>
            <a:noFill/>
          </a:ln>
        </p:spPr>
      </p:pic>
      <p:sp>
        <p:nvSpPr>
          <p:cNvPr id="11" name="Google Shape;382;p18"/>
          <p:cNvSpPr txBox="1"/>
          <p:nvPr/>
        </p:nvSpPr>
        <p:spPr>
          <a:xfrm>
            <a:off x="4893420" y="4826483"/>
            <a:ext cx="6929120" cy="1200288"/>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algn="r"/>
            <a:r>
              <a:rPr lang="en-US" sz="2400" dirty="0" smtClean="0">
                <a:solidFill>
                  <a:srgbClr val="FFC000"/>
                </a:solidFill>
                <a:latin typeface="Calibri"/>
                <a:ea typeface="Calibri"/>
                <a:cs typeface="Calibri"/>
                <a:sym typeface="Calibri"/>
              </a:rPr>
              <a:t>Strong radio bursts on specific, discreet frequencies</a:t>
            </a:r>
          </a:p>
          <a:p>
            <a:pPr algn="r"/>
            <a:r>
              <a:rPr lang="en-US" sz="2400" dirty="0" smtClean="0">
                <a:solidFill>
                  <a:srgbClr val="FFC000"/>
                </a:solidFill>
                <a:latin typeface="Calibri"/>
                <a:ea typeface="Calibri"/>
                <a:cs typeface="Calibri"/>
                <a:sym typeface="Calibri"/>
              </a:rPr>
              <a:t>of use may be temporarily impactful to</a:t>
            </a:r>
          </a:p>
          <a:p>
            <a:pPr algn="r"/>
            <a:r>
              <a:rPr lang="en-US" sz="2400" dirty="0" smtClean="0">
                <a:solidFill>
                  <a:srgbClr val="FFC000"/>
                </a:solidFill>
                <a:latin typeface="Calibri"/>
                <a:ea typeface="Calibri"/>
                <a:cs typeface="Calibri"/>
                <a:sym typeface="Calibri"/>
              </a:rPr>
              <a:t>GNSS and satellite communications</a:t>
            </a:r>
            <a:endParaRPr sz="2400" b="1" dirty="0">
              <a:solidFill>
                <a:srgbClr val="FFC000"/>
              </a:solidFill>
              <a:latin typeface="Calibri"/>
              <a:ea typeface="Calibri"/>
              <a:cs typeface="Calibri"/>
              <a:sym typeface="Calibri"/>
            </a:endParaRPr>
          </a:p>
        </p:txBody>
      </p:sp>
    </p:spTree>
    <p:extLst>
      <p:ext uri="{BB962C8B-B14F-4D97-AF65-F5344CB8AC3E}">
        <p14:creationId xmlns:p14="http://schemas.microsoft.com/office/powerpoint/2010/main" val="194937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3"/>
        <p:cNvGrpSpPr/>
        <p:nvPr/>
      </p:nvGrpSpPr>
      <p:grpSpPr>
        <a:xfrm>
          <a:off x="0" y="0"/>
          <a:ext cx="0" cy="0"/>
          <a:chOff x="0" y="0"/>
          <a:chExt cx="0" cy="0"/>
        </a:xfrm>
      </p:grpSpPr>
      <p:sp>
        <p:nvSpPr>
          <p:cNvPr id="374" name="Google Shape;374;p18"/>
          <p:cNvSpPr txBox="1"/>
          <p:nvPr/>
        </p:nvSpPr>
        <p:spPr>
          <a:xfrm>
            <a:off x="1669594" y="159661"/>
            <a:ext cx="8879097" cy="23083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FF00"/>
                </a:solidFill>
                <a:latin typeface="Calibri"/>
                <a:ea typeface="Calibri"/>
                <a:cs typeface="Calibri"/>
                <a:sym typeface="Calibri"/>
              </a:rPr>
              <a:t>Solar Flares</a:t>
            </a:r>
            <a:r>
              <a:rPr lang="en-US" sz="2400" dirty="0">
                <a:solidFill>
                  <a:schemeClr val="lt1"/>
                </a:solidFill>
                <a:latin typeface="Calibri"/>
                <a:ea typeface="Calibri"/>
                <a:cs typeface="Calibri"/>
                <a:sym typeface="Calibri"/>
              </a:rPr>
              <a:t>: intensity measured by X-ray flux as observed by</a:t>
            </a:r>
            <a:endParaRPr dirty="0"/>
          </a:p>
          <a:p>
            <a:pPr algn="ctr"/>
            <a:r>
              <a:rPr lang="en-US" sz="2400" dirty="0">
                <a:solidFill>
                  <a:schemeClr val="lt1"/>
                </a:solidFill>
                <a:latin typeface="Calibri"/>
                <a:ea typeface="Calibri"/>
                <a:cs typeface="Calibri"/>
                <a:sym typeface="Calibri"/>
              </a:rPr>
              <a:t>t</a:t>
            </a:r>
            <a:r>
              <a:rPr lang="en-US" sz="2400" dirty="0" smtClean="0">
                <a:solidFill>
                  <a:schemeClr val="lt1"/>
                </a:solidFill>
                <a:latin typeface="Calibri"/>
                <a:ea typeface="Calibri"/>
                <a:cs typeface="Calibri"/>
                <a:sym typeface="Calibri"/>
              </a:rPr>
              <a:t>he </a:t>
            </a:r>
            <a:r>
              <a:rPr lang="en-US" sz="2400" b="1" dirty="0" smtClean="0">
                <a:solidFill>
                  <a:schemeClr val="lt1"/>
                </a:solidFill>
                <a:latin typeface="Calibri"/>
                <a:ea typeface="Calibri"/>
                <a:cs typeface="Calibri"/>
                <a:sym typeface="Calibri"/>
              </a:rPr>
              <a:t>NOAA GOES </a:t>
            </a:r>
            <a:r>
              <a:rPr lang="en-US" sz="2400" b="1" dirty="0">
                <a:solidFill>
                  <a:schemeClr val="lt1"/>
                </a:solidFill>
                <a:latin typeface="Calibri"/>
                <a:ea typeface="Calibri"/>
                <a:cs typeface="Calibri"/>
                <a:sym typeface="Calibri"/>
              </a:rPr>
              <a:t>satellites</a:t>
            </a:r>
            <a:r>
              <a:rPr lang="en-US" sz="2400" dirty="0">
                <a:solidFill>
                  <a:schemeClr val="lt1"/>
                </a:solidFill>
                <a:latin typeface="Calibri"/>
                <a:ea typeface="Calibri"/>
                <a:cs typeface="Calibri"/>
                <a:sym typeface="Calibri"/>
              </a:rPr>
              <a:t>. Probabilities forecasted for:</a:t>
            </a:r>
            <a:endParaRPr dirty="0"/>
          </a:p>
          <a:p>
            <a:pPr algn="ctr"/>
            <a:endParaRPr sz="2000" dirty="0">
              <a:solidFill>
                <a:schemeClr val="lt1"/>
              </a:solidFill>
              <a:latin typeface="Calibri"/>
              <a:ea typeface="Calibri"/>
              <a:cs typeface="Calibri"/>
              <a:sym typeface="Calibri"/>
            </a:endParaRPr>
          </a:p>
          <a:p>
            <a:pPr algn="ctr"/>
            <a:r>
              <a:rPr lang="en-US" sz="2400" dirty="0">
                <a:solidFill>
                  <a:schemeClr val="lt1"/>
                </a:solidFill>
                <a:latin typeface="Calibri"/>
                <a:ea typeface="Calibri"/>
                <a:cs typeface="Calibri"/>
                <a:sym typeface="Calibri"/>
              </a:rPr>
              <a:t> “</a:t>
            </a:r>
            <a:r>
              <a:rPr lang="en-US" sz="2400" b="1" dirty="0">
                <a:solidFill>
                  <a:srgbClr val="FFC000"/>
                </a:solidFill>
                <a:latin typeface="Calibri"/>
                <a:ea typeface="Calibri"/>
                <a:cs typeface="Calibri"/>
                <a:sym typeface="Calibri"/>
              </a:rPr>
              <a:t>C</a:t>
            </a:r>
            <a:r>
              <a:rPr lang="en-US" sz="2400" dirty="0">
                <a:solidFill>
                  <a:schemeClr val="lt1"/>
                </a:solidFill>
                <a:latin typeface="Calibri"/>
                <a:ea typeface="Calibri"/>
                <a:cs typeface="Calibri"/>
                <a:sym typeface="Calibri"/>
              </a:rPr>
              <a:t>”: first notable flare level </a:t>
            </a:r>
            <a:endParaRPr dirty="0"/>
          </a:p>
          <a:p>
            <a:pPr algn="ctr"/>
            <a:r>
              <a:rPr lang="en-US" sz="2400" dirty="0">
                <a:solidFill>
                  <a:schemeClr val="lt1"/>
                </a:solidFill>
                <a:latin typeface="Calibri"/>
                <a:ea typeface="Calibri"/>
                <a:cs typeface="Calibri"/>
                <a:sym typeface="Calibri"/>
              </a:rPr>
              <a:t>“</a:t>
            </a:r>
            <a:r>
              <a:rPr lang="en-US" sz="2400" b="1" dirty="0">
                <a:solidFill>
                  <a:srgbClr val="FFC000"/>
                </a:solidFill>
                <a:latin typeface="Calibri"/>
                <a:ea typeface="Calibri"/>
                <a:cs typeface="Calibri"/>
                <a:sym typeface="Calibri"/>
              </a:rPr>
              <a:t>M</a:t>
            </a:r>
            <a:r>
              <a:rPr lang="en-US" sz="2400" dirty="0">
                <a:solidFill>
                  <a:schemeClr val="lt1"/>
                </a:solidFill>
                <a:latin typeface="Calibri"/>
                <a:ea typeface="Calibri"/>
                <a:cs typeface="Calibri"/>
                <a:sym typeface="Calibri"/>
              </a:rPr>
              <a:t>”: minor to mod flares</a:t>
            </a:r>
            <a:r>
              <a:rPr lang="en-US" sz="2400" dirty="0" smtClean="0">
                <a:solidFill>
                  <a:schemeClr val="lt1"/>
                </a:solidFill>
                <a:latin typeface="Calibri"/>
                <a:ea typeface="Calibri"/>
                <a:cs typeface="Calibri"/>
                <a:sym typeface="Calibri"/>
              </a:rPr>
              <a:t>; </a:t>
            </a:r>
            <a:r>
              <a:rPr lang="en-US" sz="2400" dirty="0">
                <a:solidFill>
                  <a:schemeClr val="lt1"/>
                </a:solidFill>
                <a:latin typeface="Calibri"/>
                <a:ea typeface="Calibri"/>
                <a:cs typeface="Calibri"/>
                <a:sym typeface="Calibri"/>
              </a:rPr>
              <a:t>(</a:t>
            </a:r>
            <a:r>
              <a:rPr lang="en-US" sz="2400" b="1" dirty="0">
                <a:solidFill>
                  <a:srgbClr val="FFFF00"/>
                </a:solidFill>
                <a:latin typeface="Calibri"/>
                <a:ea typeface="Calibri"/>
                <a:cs typeface="Calibri"/>
                <a:sym typeface="Calibri"/>
              </a:rPr>
              <a:t>R1</a:t>
            </a:r>
            <a:r>
              <a:rPr lang="en-US" sz="2400" dirty="0">
                <a:solidFill>
                  <a:schemeClr val="lt1"/>
                </a:solidFill>
                <a:latin typeface="Calibri"/>
                <a:ea typeface="Calibri"/>
                <a:cs typeface="Calibri"/>
                <a:sym typeface="Calibri"/>
              </a:rPr>
              <a:t> - </a:t>
            </a:r>
            <a:r>
              <a:rPr lang="en-US" sz="2400" b="1" dirty="0">
                <a:solidFill>
                  <a:srgbClr val="FFC000"/>
                </a:solidFill>
                <a:latin typeface="Calibri"/>
                <a:ea typeface="Calibri"/>
                <a:cs typeface="Calibri"/>
                <a:sym typeface="Calibri"/>
              </a:rPr>
              <a:t>R2</a:t>
            </a:r>
            <a:r>
              <a:rPr lang="en-US" sz="2400" dirty="0">
                <a:solidFill>
                  <a:schemeClr val="lt1"/>
                </a:solidFill>
                <a:latin typeface="Calibri"/>
                <a:ea typeface="Calibri"/>
                <a:cs typeface="Calibri"/>
                <a:sym typeface="Calibri"/>
              </a:rPr>
              <a:t> on NOAA scale)</a:t>
            </a:r>
            <a:endParaRPr dirty="0"/>
          </a:p>
          <a:p>
            <a:pPr algn="ctr"/>
            <a:r>
              <a:rPr lang="en-US" sz="2400" dirty="0">
                <a:solidFill>
                  <a:schemeClr val="lt1"/>
                </a:solidFill>
                <a:latin typeface="Calibri"/>
                <a:ea typeface="Calibri"/>
                <a:cs typeface="Calibri"/>
                <a:sym typeface="Calibri"/>
              </a:rPr>
              <a:t>“</a:t>
            </a:r>
            <a:r>
              <a:rPr lang="en-US" sz="2400" b="1" dirty="0">
                <a:solidFill>
                  <a:srgbClr val="FFC000"/>
                </a:solidFill>
                <a:latin typeface="Calibri"/>
                <a:ea typeface="Calibri"/>
                <a:cs typeface="Calibri"/>
                <a:sym typeface="Calibri"/>
              </a:rPr>
              <a:t>X</a:t>
            </a:r>
            <a:r>
              <a:rPr lang="en-US" sz="2400" dirty="0">
                <a:solidFill>
                  <a:schemeClr val="lt1"/>
                </a:solidFill>
                <a:latin typeface="Calibri"/>
                <a:ea typeface="Calibri"/>
                <a:cs typeface="Calibri"/>
                <a:sym typeface="Calibri"/>
              </a:rPr>
              <a:t>”: strong to extreme flares</a:t>
            </a:r>
            <a:r>
              <a:rPr lang="en-US" sz="2400" dirty="0" smtClean="0">
                <a:solidFill>
                  <a:schemeClr val="lt1"/>
                </a:solidFill>
                <a:latin typeface="Calibri"/>
                <a:ea typeface="Calibri"/>
                <a:cs typeface="Calibri"/>
                <a:sym typeface="Calibri"/>
              </a:rPr>
              <a:t>; </a:t>
            </a:r>
            <a:r>
              <a:rPr lang="en-US" sz="2400" dirty="0">
                <a:solidFill>
                  <a:schemeClr val="lt1"/>
                </a:solidFill>
                <a:latin typeface="Calibri"/>
                <a:ea typeface="Calibri"/>
                <a:cs typeface="Calibri"/>
                <a:sym typeface="Calibri"/>
              </a:rPr>
              <a:t>(</a:t>
            </a:r>
            <a:r>
              <a:rPr lang="en-US" sz="2400" b="1" dirty="0">
                <a:solidFill>
                  <a:srgbClr val="F77509"/>
                </a:solidFill>
                <a:latin typeface="Calibri"/>
                <a:ea typeface="Calibri"/>
                <a:cs typeface="Calibri"/>
                <a:sym typeface="Calibri"/>
              </a:rPr>
              <a:t>R3</a:t>
            </a:r>
            <a:r>
              <a:rPr lang="en-US" sz="2400" dirty="0">
                <a:solidFill>
                  <a:schemeClr val="lt1"/>
                </a:solidFill>
                <a:latin typeface="Calibri"/>
                <a:ea typeface="Calibri"/>
                <a:cs typeface="Calibri"/>
                <a:sym typeface="Calibri"/>
              </a:rPr>
              <a:t> to </a:t>
            </a:r>
            <a:r>
              <a:rPr lang="en-US" sz="2400" b="1" dirty="0">
                <a:solidFill>
                  <a:srgbClr val="C00000"/>
                </a:solidFill>
                <a:latin typeface="Calibri"/>
                <a:ea typeface="Calibri"/>
                <a:cs typeface="Calibri"/>
                <a:sym typeface="Calibri"/>
              </a:rPr>
              <a:t>R5</a:t>
            </a:r>
            <a:r>
              <a:rPr lang="en-US" sz="2400" dirty="0">
                <a:solidFill>
                  <a:schemeClr val="lt1"/>
                </a:solidFill>
                <a:latin typeface="Calibri"/>
                <a:ea typeface="Calibri"/>
                <a:cs typeface="Calibri"/>
                <a:sym typeface="Calibri"/>
              </a:rPr>
              <a:t> on NOAA scale)</a:t>
            </a:r>
            <a:endParaRPr dirty="0"/>
          </a:p>
        </p:txBody>
      </p:sp>
      <p:pic>
        <p:nvPicPr>
          <p:cNvPr id="375" name="Google Shape;375;p18"/>
          <p:cNvPicPr preferRelativeResize="0"/>
          <p:nvPr/>
        </p:nvPicPr>
        <p:blipFill rotWithShape="1">
          <a:blip r:embed="rId3">
            <a:alphaModFix/>
          </a:blip>
          <a:srcRect/>
          <a:stretch/>
        </p:blipFill>
        <p:spPr>
          <a:xfrm>
            <a:off x="3257550" y="2734176"/>
            <a:ext cx="5391149" cy="3934931"/>
          </a:xfrm>
          <a:prstGeom prst="rect">
            <a:avLst/>
          </a:prstGeom>
          <a:noFill/>
          <a:ln>
            <a:noFill/>
          </a:ln>
        </p:spPr>
      </p:pic>
      <p:sp>
        <p:nvSpPr>
          <p:cNvPr id="376" name="Google Shape;376;p18"/>
          <p:cNvSpPr txBox="1"/>
          <p:nvPr/>
        </p:nvSpPr>
        <p:spPr>
          <a:xfrm>
            <a:off x="9130566" y="2642342"/>
            <a:ext cx="2169184" cy="369291"/>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r>
              <a:rPr lang="en-US" sz="1800" dirty="0">
                <a:solidFill>
                  <a:schemeClr val="lt1"/>
                </a:solidFill>
                <a:latin typeface="Calibri"/>
                <a:cs typeface="Calibri"/>
                <a:sym typeface="Calibri"/>
              </a:rPr>
              <a:t>X20 and higher </a:t>
            </a:r>
            <a:r>
              <a:rPr lang="en-US" sz="1800" b="1" dirty="0">
                <a:solidFill>
                  <a:srgbClr val="C00000"/>
                </a:solidFill>
                <a:latin typeface="Calibri"/>
                <a:cs typeface="Calibri"/>
                <a:sym typeface="Calibri"/>
              </a:rPr>
              <a:t>(</a:t>
            </a:r>
            <a:r>
              <a:rPr lang="en-US" sz="1800" b="1" dirty="0" smtClean="0">
                <a:solidFill>
                  <a:srgbClr val="C00000"/>
                </a:solidFill>
                <a:latin typeface="Calibri"/>
                <a:cs typeface="Calibri"/>
                <a:sym typeface="Calibri"/>
              </a:rPr>
              <a:t>R5</a:t>
            </a:r>
            <a:r>
              <a:rPr lang="en-US" sz="1800" b="1" dirty="0">
                <a:solidFill>
                  <a:srgbClr val="C00000"/>
                </a:solidFill>
                <a:latin typeface="Calibri"/>
                <a:cs typeface="Calibri"/>
                <a:sym typeface="Calibri"/>
              </a:rPr>
              <a:t>)</a:t>
            </a:r>
          </a:p>
        </p:txBody>
      </p:sp>
      <p:cxnSp>
        <p:nvCxnSpPr>
          <p:cNvPr id="377" name="Google Shape;377;p18"/>
          <p:cNvCxnSpPr>
            <a:stCxn id="376" idx="1"/>
          </p:cNvCxnSpPr>
          <p:nvPr/>
        </p:nvCxnSpPr>
        <p:spPr>
          <a:xfrm flipH="1">
            <a:off x="7935686" y="2826988"/>
            <a:ext cx="1194880" cy="166583"/>
          </a:xfrm>
          <a:prstGeom prst="straightConnector1">
            <a:avLst/>
          </a:prstGeom>
          <a:noFill/>
          <a:ln w="28575" cap="flat" cmpd="sng">
            <a:solidFill>
              <a:schemeClr val="accent1"/>
            </a:solidFill>
            <a:prstDash val="solid"/>
            <a:miter lim="800000"/>
            <a:headEnd type="none" w="sm" len="sm"/>
            <a:tailEnd type="triangle" w="med" len="med"/>
          </a:ln>
        </p:spPr>
      </p:cxnSp>
      <p:sp>
        <p:nvSpPr>
          <p:cNvPr id="378" name="Google Shape;378;p18"/>
          <p:cNvSpPr txBox="1"/>
          <p:nvPr/>
        </p:nvSpPr>
        <p:spPr>
          <a:xfrm>
            <a:off x="1374322" y="5459330"/>
            <a:ext cx="1600579" cy="369291"/>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algn="r"/>
            <a:r>
              <a:rPr lang="en-US" sz="1800" dirty="0">
                <a:solidFill>
                  <a:schemeClr val="lt1"/>
                </a:solidFill>
                <a:latin typeface="Calibri"/>
                <a:ea typeface="Calibri"/>
                <a:cs typeface="Calibri"/>
                <a:sym typeface="Calibri"/>
              </a:rPr>
              <a:t>“A” Quiet Sun</a:t>
            </a:r>
            <a:endParaRPr dirty="0"/>
          </a:p>
        </p:txBody>
      </p:sp>
      <p:cxnSp>
        <p:nvCxnSpPr>
          <p:cNvPr id="379" name="Google Shape;379;p18"/>
          <p:cNvCxnSpPr>
            <a:stCxn id="378" idx="3"/>
          </p:cNvCxnSpPr>
          <p:nvPr/>
        </p:nvCxnSpPr>
        <p:spPr>
          <a:xfrm flipV="1">
            <a:off x="2974901" y="5630781"/>
            <a:ext cx="891215" cy="13195"/>
          </a:xfrm>
          <a:prstGeom prst="straightConnector1">
            <a:avLst/>
          </a:prstGeom>
          <a:noFill/>
          <a:ln w="9525" cap="flat" cmpd="sng">
            <a:solidFill>
              <a:schemeClr val="accent1"/>
            </a:solidFill>
            <a:prstDash val="solid"/>
            <a:miter lim="800000"/>
            <a:headEnd type="none" w="sm" len="sm"/>
            <a:tailEnd type="triangle" w="med" len="med"/>
          </a:ln>
        </p:spPr>
      </p:cxnSp>
      <p:sp>
        <p:nvSpPr>
          <p:cNvPr id="380" name="Google Shape;380;p18"/>
          <p:cNvSpPr txBox="1"/>
          <p:nvPr/>
        </p:nvSpPr>
        <p:spPr>
          <a:xfrm>
            <a:off x="876698" y="4941690"/>
            <a:ext cx="2098203" cy="369291"/>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algn="r"/>
            <a:r>
              <a:rPr lang="en-US" sz="1800" dirty="0">
                <a:solidFill>
                  <a:schemeClr val="lt1"/>
                </a:solidFill>
                <a:latin typeface="Calibri"/>
                <a:ea typeface="Calibri"/>
                <a:cs typeface="Calibri"/>
                <a:sym typeface="Calibri"/>
              </a:rPr>
              <a:t>“B” Background Flux</a:t>
            </a:r>
            <a:endParaRPr dirty="0"/>
          </a:p>
        </p:txBody>
      </p:sp>
      <p:cxnSp>
        <p:nvCxnSpPr>
          <p:cNvPr id="381" name="Google Shape;381;p18"/>
          <p:cNvCxnSpPr/>
          <p:nvPr/>
        </p:nvCxnSpPr>
        <p:spPr>
          <a:xfrm>
            <a:off x="2974901" y="5048250"/>
            <a:ext cx="891215" cy="210109"/>
          </a:xfrm>
          <a:prstGeom prst="straightConnector1">
            <a:avLst/>
          </a:prstGeom>
          <a:noFill/>
          <a:ln w="9525" cap="flat" cmpd="sng">
            <a:solidFill>
              <a:schemeClr val="accent1"/>
            </a:solidFill>
            <a:prstDash val="solid"/>
            <a:miter lim="800000"/>
            <a:headEnd type="none" w="sm" len="sm"/>
            <a:tailEnd type="triangle" w="med" len="med"/>
          </a:ln>
        </p:spPr>
      </p:cxnSp>
      <p:cxnSp>
        <p:nvCxnSpPr>
          <p:cNvPr id="13" name="Google Shape;377;p18"/>
          <p:cNvCxnSpPr/>
          <p:nvPr/>
        </p:nvCxnSpPr>
        <p:spPr>
          <a:xfrm flipH="1" flipV="1">
            <a:off x="7997825" y="3462989"/>
            <a:ext cx="1132741" cy="91835"/>
          </a:xfrm>
          <a:prstGeom prst="straightConnector1">
            <a:avLst/>
          </a:prstGeom>
          <a:noFill/>
          <a:ln w="28575" cap="flat" cmpd="sng">
            <a:solidFill>
              <a:schemeClr val="accent1"/>
            </a:solidFill>
            <a:prstDash val="solid"/>
            <a:miter lim="800000"/>
            <a:headEnd type="none" w="sm" len="sm"/>
            <a:tailEnd type="triangle" w="med" len="med"/>
          </a:ln>
        </p:spPr>
      </p:cxnSp>
      <p:cxnSp>
        <p:nvCxnSpPr>
          <p:cNvPr id="14" name="Google Shape;377;p18"/>
          <p:cNvCxnSpPr>
            <a:stCxn id="28" idx="3"/>
          </p:cNvCxnSpPr>
          <p:nvPr/>
        </p:nvCxnSpPr>
        <p:spPr>
          <a:xfrm>
            <a:off x="3020976" y="3686789"/>
            <a:ext cx="817599" cy="145436"/>
          </a:xfrm>
          <a:prstGeom prst="straightConnector1">
            <a:avLst/>
          </a:prstGeom>
          <a:noFill/>
          <a:ln w="28575" cap="flat" cmpd="sng">
            <a:solidFill>
              <a:schemeClr val="accent1"/>
            </a:solidFill>
            <a:prstDash val="solid"/>
            <a:miter lim="800000"/>
            <a:headEnd type="none" w="sm" len="sm"/>
            <a:tailEnd type="triangle" w="med" len="med"/>
          </a:ln>
        </p:spPr>
      </p:cxnSp>
      <p:pic>
        <p:nvPicPr>
          <p:cNvPr id="18" name="Google Shape;105;p2"/>
          <p:cNvPicPr preferRelativeResize="0"/>
          <p:nvPr/>
        </p:nvPicPr>
        <p:blipFill rotWithShape="1">
          <a:blip r:embed="rId4">
            <a:alphaModFix/>
          </a:blip>
          <a:srcRect/>
          <a:stretch/>
        </p:blipFill>
        <p:spPr>
          <a:xfrm>
            <a:off x="0" y="-764"/>
            <a:ext cx="997528" cy="997528"/>
          </a:xfrm>
          <a:prstGeom prst="rect">
            <a:avLst/>
          </a:prstGeom>
          <a:noFill/>
          <a:ln>
            <a:noFill/>
          </a:ln>
        </p:spPr>
      </p:pic>
      <p:pic>
        <p:nvPicPr>
          <p:cNvPr id="19" name="Google Shape;106;p2"/>
          <p:cNvPicPr preferRelativeResize="0"/>
          <p:nvPr/>
        </p:nvPicPr>
        <p:blipFill rotWithShape="1">
          <a:blip r:embed="rId5">
            <a:alphaModFix/>
          </a:blip>
          <a:srcRect/>
          <a:stretch/>
        </p:blipFill>
        <p:spPr>
          <a:xfrm>
            <a:off x="11194473" y="-763"/>
            <a:ext cx="997529" cy="997529"/>
          </a:xfrm>
          <a:prstGeom prst="rect">
            <a:avLst/>
          </a:prstGeom>
          <a:noFill/>
          <a:ln>
            <a:noFill/>
          </a:ln>
        </p:spPr>
      </p:pic>
      <p:sp>
        <p:nvSpPr>
          <p:cNvPr id="28" name="Google Shape;376;p18"/>
          <p:cNvSpPr txBox="1"/>
          <p:nvPr/>
        </p:nvSpPr>
        <p:spPr>
          <a:xfrm>
            <a:off x="851792" y="3502143"/>
            <a:ext cx="2169184" cy="369291"/>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r>
              <a:rPr lang="en-US" sz="1800" dirty="0">
                <a:solidFill>
                  <a:schemeClr val="lt1"/>
                </a:solidFill>
                <a:latin typeface="Calibri"/>
                <a:cs typeface="Calibri"/>
                <a:sym typeface="Calibri"/>
              </a:rPr>
              <a:t>X1 to X9</a:t>
            </a:r>
            <a:r>
              <a:rPr lang="en-US" dirty="0"/>
              <a:t>X</a:t>
            </a:r>
            <a:r>
              <a:rPr lang="en-US" sz="1800" b="1" dirty="0">
                <a:solidFill>
                  <a:srgbClr val="F77509"/>
                </a:solidFill>
                <a:latin typeface="Calibri" panose="020F0502020204030204" pitchFamily="34" charset="0"/>
                <a:cs typeface="Calibri" panose="020F0502020204030204" pitchFamily="34" charset="0"/>
              </a:rPr>
              <a:t>(R3</a:t>
            </a:r>
            <a:r>
              <a:rPr lang="en-US" sz="1800" b="1" dirty="0" smtClean="0">
                <a:solidFill>
                  <a:srgbClr val="F77509"/>
                </a:solidFill>
                <a:latin typeface="Calibri" panose="020F0502020204030204" pitchFamily="34" charset="0"/>
                <a:cs typeface="Calibri" panose="020F0502020204030204" pitchFamily="34" charset="0"/>
              </a:rPr>
              <a:t>)</a:t>
            </a:r>
            <a:endParaRPr lang="en-US" sz="1800" b="1" dirty="0">
              <a:solidFill>
                <a:srgbClr val="F77509"/>
              </a:solidFill>
              <a:latin typeface="Calibri" panose="020F0502020204030204" pitchFamily="34" charset="0"/>
              <a:cs typeface="Calibri" panose="020F0502020204030204" pitchFamily="34" charset="0"/>
            </a:endParaRPr>
          </a:p>
        </p:txBody>
      </p:sp>
      <p:sp>
        <p:nvSpPr>
          <p:cNvPr id="29" name="Google Shape;376;p18"/>
          <p:cNvSpPr txBox="1"/>
          <p:nvPr/>
        </p:nvSpPr>
        <p:spPr>
          <a:xfrm>
            <a:off x="9130566" y="3418484"/>
            <a:ext cx="2169184" cy="369291"/>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r>
              <a:rPr lang="en-US" sz="1800" dirty="0">
                <a:solidFill>
                  <a:schemeClr val="lt1"/>
                </a:solidFill>
                <a:latin typeface="Calibri"/>
                <a:cs typeface="Calibri"/>
                <a:sym typeface="Calibri"/>
              </a:rPr>
              <a:t>X10 to X19 </a:t>
            </a:r>
            <a:r>
              <a:rPr lang="en-US" sz="1800" b="1" dirty="0">
                <a:solidFill>
                  <a:srgbClr val="FF0000"/>
                </a:solidFill>
                <a:latin typeface="Calibri"/>
                <a:cs typeface="Calibri"/>
                <a:sym typeface="Calibri"/>
              </a:rPr>
              <a:t>(R4</a:t>
            </a:r>
            <a:r>
              <a:rPr lang="en-US" sz="1800" b="1" dirty="0" smtClean="0">
                <a:solidFill>
                  <a:srgbClr val="FF0000"/>
                </a:solidFill>
                <a:latin typeface="Calibri"/>
                <a:cs typeface="Calibri"/>
                <a:sym typeface="Calibri"/>
              </a:rPr>
              <a:t>)</a:t>
            </a:r>
            <a:endParaRPr lang="en-US" sz="1800" b="1" dirty="0">
              <a:solidFill>
                <a:srgbClr val="FF0000"/>
              </a:solidFill>
              <a:latin typeface="Calibri"/>
              <a:cs typeface="Calibri"/>
              <a:sym typeface="Calibri"/>
            </a:endParaRPr>
          </a:p>
        </p:txBody>
      </p:sp>
      <p:sp>
        <p:nvSpPr>
          <p:cNvPr id="7" name="Rounded Rectangle 6"/>
          <p:cNvSpPr/>
          <p:nvPr/>
        </p:nvSpPr>
        <p:spPr>
          <a:xfrm>
            <a:off x="3866116" y="3482976"/>
            <a:ext cx="236574" cy="435882"/>
          </a:xfrm>
          <a:prstGeom prst="roundRect">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730091" y="3037569"/>
            <a:ext cx="236574" cy="435882"/>
          </a:xfrm>
          <a:prstGeom prst="roundRect">
            <a:avLst/>
          </a:prstGeom>
          <a:solidFill>
            <a:srgbClr val="FF33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7730091" y="2734176"/>
            <a:ext cx="236574" cy="281394"/>
          </a:xfrm>
          <a:prstGeom prst="roundRect">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3984173" y="3531548"/>
            <a:ext cx="0" cy="323145"/>
          </a:xfrm>
          <a:prstGeom prst="straightConnector1">
            <a:avLst/>
          </a:prstGeom>
          <a:ln>
            <a:solidFill>
              <a:srgbClr val="1C1C1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837715" y="3085229"/>
            <a:ext cx="0" cy="323145"/>
          </a:xfrm>
          <a:prstGeom prst="straightConnector1">
            <a:avLst/>
          </a:prstGeom>
          <a:ln>
            <a:solidFill>
              <a:srgbClr val="1C1C1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992308" y="4341485"/>
            <a:ext cx="2612110" cy="2246769"/>
          </a:xfrm>
          <a:prstGeom prst="rect">
            <a:avLst/>
          </a:prstGeom>
          <a:noFill/>
        </p:spPr>
        <p:txBody>
          <a:bodyPr wrap="square" rtlCol="0">
            <a:spAutoFit/>
          </a:bodyPr>
          <a:lstStyle/>
          <a:p>
            <a:pPr algn="ctr"/>
            <a:r>
              <a:rPr lang="en-US" sz="2000" b="1" dirty="0" smtClean="0">
                <a:solidFill>
                  <a:srgbClr val="F77509"/>
                </a:solidFill>
              </a:rPr>
              <a:t>**Rule of Thumb**</a:t>
            </a:r>
          </a:p>
          <a:p>
            <a:pPr algn="ctr"/>
            <a:r>
              <a:rPr lang="en-US" sz="2000" dirty="0" smtClean="0">
                <a:solidFill>
                  <a:schemeClr val="bg1">
                    <a:lumMod val="65000"/>
                  </a:schemeClr>
                </a:solidFill>
              </a:rPr>
              <a:t>The higher the probability of M-class and X-class flares, the better chance for associated impactful events</a:t>
            </a:r>
            <a:endParaRPr lang="en-US" sz="20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81000" y="293011"/>
            <a:ext cx="11372850" cy="1569660"/>
          </a:xfrm>
          <a:prstGeom prst="rect">
            <a:avLst/>
          </a:prstGeom>
          <a:noFill/>
        </p:spPr>
        <p:txBody>
          <a:bodyPr wrap="square" rtlCol="0">
            <a:spAutoFit/>
          </a:bodyPr>
          <a:lstStyle/>
          <a:p>
            <a:pPr algn="ctr"/>
            <a:r>
              <a:rPr lang="en-US" sz="2400" b="1" dirty="0">
                <a:solidFill>
                  <a:srgbClr val="FFFF00"/>
                </a:solidFill>
              </a:rPr>
              <a:t>Solar Proton Events</a:t>
            </a:r>
            <a:r>
              <a:rPr lang="en-US" sz="2400" dirty="0">
                <a:solidFill>
                  <a:schemeClr val="bg1"/>
                </a:solidFill>
              </a:rPr>
              <a:t>: enhancement in energetic proton flux (&gt;10 MeV).  Sources</a:t>
            </a:r>
          </a:p>
          <a:p>
            <a:pPr algn="ctr"/>
            <a:r>
              <a:rPr lang="en-US" sz="2400" dirty="0">
                <a:solidFill>
                  <a:schemeClr val="bg1"/>
                </a:solidFill>
              </a:rPr>
              <a:t>are energetic solar eruptions; protons spiral out along magnetic field lines at near relativistic speeds. Can reach Earth in 10’s of minutes. SWPC forecasts probability of events at the 10 MeV levels and as it correlates to </a:t>
            </a:r>
            <a:r>
              <a:rPr lang="en-US" sz="2400" b="1" dirty="0">
                <a:solidFill>
                  <a:srgbClr val="FFC000"/>
                </a:solidFill>
              </a:rPr>
              <a:t>Solar Radiation Storms</a:t>
            </a:r>
          </a:p>
        </p:txBody>
      </p:sp>
      <p:sp>
        <p:nvSpPr>
          <p:cNvPr id="4" name="TextBox 3"/>
          <p:cNvSpPr txBox="1"/>
          <p:nvPr/>
        </p:nvSpPr>
        <p:spPr>
          <a:xfrm>
            <a:off x="9408299" y="6204404"/>
            <a:ext cx="1099981" cy="523220"/>
          </a:xfrm>
          <a:prstGeom prst="rect">
            <a:avLst/>
          </a:prstGeom>
          <a:noFill/>
        </p:spPr>
        <p:txBody>
          <a:bodyPr wrap="none" rtlCol="0">
            <a:spAutoFit/>
          </a:bodyPr>
          <a:lstStyle/>
          <a:p>
            <a:pPr algn="ctr"/>
            <a:r>
              <a:rPr lang="en-US" dirty="0"/>
              <a:t>X28</a:t>
            </a:r>
          </a:p>
          <a:p>
            <a:pPr algn="ctr"/>
            <a:r>
              <a:rPr lang="en-US" dirty="0"/>
              <a:t>4 Nov 2003</a:t>
            </a:r>
          </a:p>
        </p:txBody>
      </p:sp>
      <p:pic>
        <p:nvPicPr>
          <p:cNvPr id="11" name="Google Shape;105;p2"/>
          <p:cNvPicPr preferRelativeResize="0"/>
          <p:nvPr/>
        </p:nvPicPr>
        <p:blipFill rotWithShape="1">
          <a:blip r:embed="rId3">
            <a:alphaModFix/>
          </a:blip>
          <a:srcRect/>
          <a:stretch/>
        </p:blipFill>
        <p:spPr>
          <a:xfrm>
            <a:off x="0" y="5866636"/>
            <a:ext cx="997528" cy="997528"/>
          </a:xfrm>
          <a:prstGeom prst="rect">
            <a:avLst/>
          </a:prstGeom>
          <a:noFill/>
          <a:ln>
            <a:noFill/>
          </a:ln>
        </p:spPr>
      </p:pic>
      <p:pic>
        <p:nvPicPr>
          <p:cNvPr id="12" name="Google Shape;106;p2"/>
          <p:cNvPicPr preferRelativeResize="0"/>
          <p:nvPr/>
        </p:nvPicPr>
        <p:blipFill rotWithShape="1">
          <a:blip r:embed="rId4">
            <a:alphaModFix/>
          </a:blip>
          <a:srcRect/>
          <a:stretch/>
        </p:blipFill>
        <p:spPr>
          <a:xfrm>
            <a:off x="11194473" y="5866637"/>
            <a:ext cx="997529" cy="997529"/>
          </a:xfrm>
          <a:prstGeom prst="rect">
            <a:avLst/>
          </a:prstGeom>
          <a:noFill/>
          <a:ln>
            <a:noFill/>
          </a:ln>
        </p:spPr>
      </p:pic>
      <p:pic>
        <p:nvPicPr>
          <p:cNvPr id="9" name="Google Shape;283;p12"/>
          <p:cNvPicPr preferRelativeResize="0"/>
          <p:nvPr/>
        </p:nvPicPr>
        <p:blipFill rotWithShape="1">
          <a:blip r:embed="rId5">
            <a:alphaModFix/>
          </a:blip>
          <a:srcRect/>
          <a:stretch/>
        </p:blipFill>
        <p:spPr>
          <a:xfrm>
            <a:off x="781050" y="2131248"/>
            <a:ext cx="4895850" cy="3278952"/>
          </a:xfrm>
          <a:prstGeom prst="rect">
            <a:avLst/>
          </a:prstGeom>
          <a:noFill/>
          <a:ln>
            <a:noFill/>
          </a:ln>
        </p:spPr>
      </p:pic>
      <p:pic>
        <p:nvPicPr>
          <p:cNvPr id="1032" name="Picture 8" descr="Eyes on the ground: NOAA satellites focused on the ground during eclip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660" y="2300262"/>
            <a:ext cx="4462780" cy="293056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88;p12"/>
          <p:cNvSpPr txBox="1"/>
          <p:nvPr/>
        </p:nvSpPr>
        <p:spPr>
          <a:xfrm>
            <a:off x="76200" y="5750826"/>
            <a:ext cx="11982450" cy="830956"/>
          </a:xfrm>
          <a:prstGeom prst="rect">
            <a:avLst/>
          </a:prstGeom>
          <a:noFill/>
          <a:ln>
            <a:noFill/>
          </a:ln>
        </p:spPr>
        <p:txBody>
          <a:bodyPr spcFirstLastPara="1" wrap="square" lIns="91425" tIns="45700" rIns="91425" bIns="45700" anchor="t" anchorCtr="0">
            <a:spAutoFit/>
          </a:bodyPr>
          <a:lstStyle/>
          <a:p>
            <a:pPr algn="ctr"/>
            <a:r>
              <a:rPr lang="en-US" sz="2400" b="1" dirty="0" smtClean="0">
                <a:solidFill>
                  <a:srgbClr val="FFC000"/>
                </a:solidFill>
                <a:latin typeface="Calibri"/>
                <a:ea typeface="Calibri"/>
                <a:cs typeface="Calibri"/>
                <a:sym typeface="Calibri"/>
              </a:rPr>
              <a:t>May </a:t>
            </a:r>
            <a:r>
              <a:rPr lang="en-US" sz="2400" b="1" dirty="0">
                <a:solidFill>
                  <a:srgbClr val="FFC000"/>
                </a:solidFill>
                <a:latin typeface="Calibri"/>
                <a:ea typeface="Calibri"/>
                <a:cs typeface="Calibri"/>
                <a:sym typeface="Calibri"/>
              </a:rPr>
              <a:t>adversely affect </a:t>
            </a:r>
            <a:r>
              <a:rPr lang="en-US" sz="2400" b="1" dirty="0" smtClean="0">
                <a:solidFill>
                  <a:srgbClr val="FFC000"/>
                </a:solidFill>
                <a:latin typeface="Calibri"/>
                <a:ea typeface="Calibri"/>
                <a:cs typeface="Calibri"/>
                <a:sym typeface="Calibri"/>
              </a:rPr>
              <a:t>satellites; </a:t>
            </a:r>
          </a:p>
          <a:p>
            <a:pPr algn="ctr"/>
            <a:r>
              <a:rPr lang="en-US" sz="2400" b="1" dirty="0" smtClean="0">
                <a:solidFill>
                  <a:srgbClr val="FFC000"/>
                </a:solidFill>
                <a:latin typeface="Calibri"/>
                <a:ea typeface="Calibri"/>
                <a:cs typeface="Calibri"/>
                <a:sym typeface="Calibri"/>
              </a:rPr>
              <a:t>increased risk to single event upsets</a:t>
            </a:r>
            <a:endParaRPr lang="en-US" sz="2400" dirty="0" smtClean="0">
              <a:solidFill>
                <a:srgbClr val="FFC000"/>
              </a:solidFill>
              <a:latin typeface="Calibri"/>
              <a:ea typeface="Calibri"/>
              <a:cs typeface="Calibri"/>
              <a:sym typeface="Calibri"/>
            </a:endParaRPr>
          </a:p>
        </p:txBody>
      </p:sp>
    </p:spTree>
    <p:extLst>
      <p:ext uri="{BB962C8B-B14F-4D97-AF65-F5344CB8AC3E}">
        <p14:creationId xmlns:p14="http://schemas.microsoft.com/office/powerpoint/2010/main" val="2877297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81000" y="293011"/>
            <a:ext cx="11372850" cy="1569660"/>
          </a:xfrm>
          <a:prstGeom prst="rect">
            <a:avLst/>
          </a:prstGeom>
          <a:noFill/>
        </p:spPr>
        <p:txBody>
          <a:bodyPr wrap="square" rtlCol="0">
            <a:spAutoFit/>
          </a:bodyPr>
          <a:lstStyle/>
          <a:p>
            <a:pPr algn="ctr"/>
            <a:r>
              <a:rPr lang="en-US" sz="2400" b="1" dirty="0">
                <a:solidFill>
                  <a:srgbClr val="FFFF00"/>
                </a:solidFill>
              </a:rPr>
              <a:t>Solar Proton Events</a:t>
            </a:r>
            <a:r>
              <a:rPr lang="en-US" sz="2400" dirty="0">
                <a:solidFill>
                  <a:schemeClr val="bg1"/>
                </a:solidFill>
              </a:rPr>
              <a:t>: </a:t>
            </a:r>
            <a:r>
              <a:rPr lang="en-US" sz="2400" dirty="0">
                <a:solidFill>
                  <a:schemeClr val="lt1"/>
                </a:solidFill>
                <a:latin typeface="Calibri"/>
                <a:ea typeface="Calibri"/>
                <a:cs typeface="Calibri"/>
                <a:sym typeface="Calibri"/>
              </a:rPr>
              <a:t>intensity measured by the GOES </a:t>
            </a:r>
            <a:r>
              <a:rPr lang="en-US" sz="2400" dirty="0" smtClean="0">
                <a:solidFill>
                  <a:schemeClr val="lt1"/>
                </a:solidFill>
                <a:latin typeface="Calibri"/>
                <a:ea typeface="Calibri"/>
                <a:cs typeface="Calibri"/>
                <a:sym typeface="Calibri"/>
              </a:rPr>
              <a:t>satellites. </a:t>
            </a:r>
            <a:r>
              <a:rPr lang="en-US" sz="2400" dirty="0">
                <a:solidFill>
                  <a:schemeClr val="lt1"/>
                </a:solidFill>
                <a:latin typeface="Calibri"/>
                <a:ea typeface="Calibri"/>
                <a:cs typeface="Calibri"/>
                <a:sym typeface="Calibri"/>
              </a:rPr>
              <a:t>SWPC does not issue </a:t>
            </a:r>
            <a:r>
              <a:rPr lang="en-US" sz="2400" dirty="0">
                <a:solidFill>
                  <a:srgbClr val="FFC000"/>
                </a:solidFill>
                <a:latin typeface="Calibri"/>
                <a:ea typeface="Calibri"/>
                <a:cs typeface="Calibri"/>
                <a:sym typeface="Calibri"/>
              </a:rPr>
              <a:t>Watches</a:t>
            </a:r>
            <a:r>
              <a:rPr lang="en-US" sz="2400" dirty="0">
                <a:solidFill>
                  <a:schemeClr val="lt1"/>
                </a:solidFill>
                <a:latin typeface="Calibri"/>
                <a:ea typeface="Calibri"/>
                <a:cs typeface="Calibri"/>
                <a:sym typeface="Calibri"/>
              </a:rPr>
              <a:t> for these events. </a:t>
            </a:r>
            <a:r>
              <a:rPr lang="en-US" sz="2400" b="1" dirty="0">
                <a:solidFill>
                  <a:srgbClr val="FFC000"/>
                </a:solidFill>
                <a:latin typeface="Calibri"/>
                <a:ea typeface="Calibri"/>
                <a:cs typeface="Calibri"/>
                <a:sym typeface="Calibri"/>
              </a:rPr>
              <a:t>Warnings</a:t>
            </a:r>
            <a:r>
              <a:rPr lang="en-US" sz="2400" dirty="0">
                <a:solidFill>
                  <a:schemeClr val="lt1"/>
                </a:solidFill>
                <a:latin typeface="Calibri"/>
                <a:ea typeface="Calibri"/>
                <a:cs typeface="Calibri"/>
                <a:sym typeface="Calibri"/>
              </a:rPr>
              <a:t> are issued, however, only for the 10 MeV at 10 particle flux units (</a:t>
            </a:r>
            <a:r>
              <a:rPr lang="en-US" sz="2400" dirty="0" err="1">
                <a:solidFill>
                  <a:schemeClr val="lt1"/>
                </a:solidFill>
                <a:latin typeface="Calibri"/>
                <a:ea typeface="Calibri"/>
                <a:cs typeface="Calibri"/>
                <a:sym typeface="Calibri"/>
              </a:rPr>
              <a:t>pfu</a:t>
            </a:r>
            <a:r>
              <a:rPr lang="en-US" sz="2400" dirty="0">
                <a:solidFill>
                  <a:schemeClr val="lt1"/>
                </a:solidFill>
                <a:latin typeface="Calibri"/>
                <a:ea typeface="Calibri"/>
                <a:cs typeface="Calibri"/>
                <a:sym typeface="Calibri"/>
              </a:rPr>
              <a:t>) and for 100 MeV at 1 </a:t>
            </a:r>
            <a:r>
              <a:rPr lang="en-US" sz="2400" dirty="0" err="1">
                <a:solidFill>
                  <a:schemeClr val="lt1"/>
                </a:solidFill>
                <a:latin typeface="Calibri"/>
                <a:ea typeface="Calibri"/>
                <a:cs typeface="Calibri"/>
                <a:sym typeface="Calibri"/>
              </a:rPr>
              <a:t>pfu</a:t>
            </a:r>
            <a:r>
              <a:rPr lang="en-US" sz="2400" dirty="0">
                <a:solidFill>
                  <a:schemeClr val="lt1"/>
                </a:solidFill>
                <a:latin typeface="Calibri"/>
                <a:ea typeface="Calibri"/>
                <a:cs typeface="Calibri"/>
                <a:sym typeface="Calibri"/>
              </a:rPr>
              <a:t>. Unfortunately, due to the potential speed of these events, warning time can be short.</a:t>
            </a:r>
          </a:p>
        </p:txBody>
      </p:sp>
      <p:sp>
        <p:nvSpPr>
          <p:cNvPr id="4" name="TextBox 3"/>
          <p:cNvSpPr txBox="1"/>
          <p:nvPr/>
        </p:nvSpPr>
        <p:spPr>
          <a:xfrm>
            <a:off x="9408299" y="6204404"/>
            <a:ext cx="1099981" cy="523220"/>
          </a:xfrm>
          <a:prstGeom prst="rect">
            <a:avLst/>
          </a:prstGeom>
          <a:noFill/>
        </p:spPr>
        <p:txBody>
          <a:bodyPr wrap="none" rtlCol="0">
            <a:spAutoFit/>
          </a:bodyPr>
          <a:lstStyle/>
          <a:p>
            <a:pPr algn="ctr"/>
            <a:r>
              <a:rPr lang="en-US" dirty="0"/>
              <a:t>X28</a:t>
            </a:r>
          </a:p>
          <a:p>
            <a:pPr algn="ctr"/>
            <a:r>
              <a:rPr lang="en-US" dirty="0"/>
              <a:t>4 Nov 2003</a:t>
            </a:r>
          </a:p>
        </p:txBody>
      </p:sp>
      <p:pic>
        <p:nvPicPr>
          <p:cNvPr id="11" name="Google Shape;105;p2"/>
          <p:cNvPicPr preferRelativeResize="0"/>
          <p:nvPr/>
        </p:nvPicPr>
        <p:blipFill rotWithShape="1">
          <a:blip r:embed="rId3">
            <a:alphaModFix/>
          </a:blip>
          <a:srcRect/>
          <a:stretch/>
        </p:blipFill>
        <p:spPr>
          <a:xfrm>
            <a:off x="0" y="5866636"/>
            <a:ext cx="997528" cy="997528"/>
          </a:xfrm>
          <a:prstGeom prst="rect">
            <a:avLst/>
          </a:prstGeom>
          <a:noFill/>
          <a:ln>
            <a:noFill/>
          </a:ln>
        </p:spPr>
      </p:pic>
      <p:pic>
        <p:nvPicPr>
          <p:cNvPr id="12" name="Google Shape;106;p2"/>
          <p:cNvPicPr preferRelativeResize="0"/>
          <p:nvPr/>
        </p:nvPicPr>
        <p:blipFill rotWithShape="1">
          <a:blip r:embed="rId4">
            <a:alphaModFix/>
          </a:blip>
          <a:srcRect/>
          <a:stretch/>
        </p:blipFill>
        <p:spPr>
          <a:xfrm>
            <a:off x="11194473" y="5866637"/>
            <a:ext cx="997529" cy="997529"/>
          </a:xfrm>
          <a:prstGeom prst="rect">
            <a:avLst/>
          </a:prstGeom>
          <a:noFill/>
          <a:ln>
            <a:noFill/>
          </a:ln>
        </p:spPr>
      </p:pic>
      <p:sp>
        <p:nvSpPr>
          <p:cNvPr id="9" name="Google Shape;376;p18"/>
          <p:cNvSpPr txBox="1"/>
          <p:nvPr/>
        </p:nvSpPr>
        <p:spPr>
          <a:xfrm>
            <a:off x="9046349" y="2421057"/>
            <a:ext cx="2760993" cy="369291"/>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algn="ctr"/>
            <a:r>
              <a:rPr lang="en-US" sz="1800" dirty="0">
                <a:solidFill>
                  <a:schemeClr val="lt1"/>
                </a:solidFill>
                <a:latin typeface="Calibri"/>
                <a:cs typeface="Calibri"/>
                <a:sym typeface="Calibri"/>
              </a:rPr>
              <a:t>10 MeV at 10,000 </a:t>
            </a:r>
            <a:r>
              <a:rPr lang="en-US" sz="1800" b="1" dirty="0">
                <a:solidFill>
                  <a:srgbClr val="FF0000"/>
                </a:solidFill>
                <a:latin typeface="Calibri"/>
                <a:cs typeface="Calibri"/>
                <a:sym typeface="Calibri"/>
              </a:rPr>
              <a:t>(S4)</a:t>
            </a:r>
          </a:p>
        </p:txBody>
      </p:sp>
      <p:pic>
        <p:nvPicPr>
          <p:cNvPr id="10" name="Google Shape;513;p14"/>
          <p:cNvPicPr preferRelativeResize="0"/>
          <p:nvPr/>
        </p:nvPicPr>
        <p:blipFill rotWithShape="1">
          <a:blip r:embed="rId5">
            <a:alphaModFix/>
          </a:blip>
          <a:srcRect b="11431"/>
          <a:stretch/>
        </p:blipFill>
        <p:spPr>
          <a:xfrm>
            <a:off x="3314700" y="2082800"/>
            <a:ext cx="5657851" cy="3585685"/>
          </a:xfrm>
          <a:prstGeom prst="rect">
            <a:avLst/>
          </a:prstGeom>
          <a:noFill/>
          <a:ln>
            <a:noFill/>
          </a:ln>
        </p:spPr>
      </p:pic>
      <p:sp>
        <p:nvSpPr>
          <p:cNvPr id="2" name="Rectangle 1"/>
          <p:cNvSpPr/>
          <p:nvPr/>
        </p:nvSpPr>
        <p:spPr>
          <a:xfrm>
            <a:off x="8566303" y="2661720"/>
            <a:ext cx="253847" cy="1021280"/>
          </a:xfrm>
          <a:prstGeom prst="rect">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376;p18"/>
          <p:cNvSpPr txBox="1"/>
          <p:nvPr/>
        </p:nvSpPr>
        <p:spPr>
          <a:xfrm>
            <a:off x="410204" y="3635443"/>
            <a:ext cx="2760993" cy="369291"/>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algn="ctr"/>
            <a:r>
              <a:rPr lang="en-US" sz="1800" dirty="0">
                <a:solidFill>
                  <a:schemeClr val="lt1"/>
                </a:solidFill>
                <a:latin typeface="Calibri"/>
                <a:cs typeface="Calibri"/>
                <a:sym typeface="Calibri"/>
              </a:rPr>
              <a:t>10 MeV at 10 </a:t>
            </a:r>
            <a:r>
              <a:rPr lang="en-US" sz="1800" b="1" dirty="0">
                <a:solidFill>
                  <a:srgbClr val="FFFF00"/>
                </a:solidFill>
                <a:latin typeface="Calibri" panose="020F0502020204030204" pitchFamily="34" charset="0"/>
                <a:cs typeface="Calibri" panose="020F0502020204030204" pitchFamily="34" charset="0"/>
              </a:rPr>
              <a:t>(S1)</a:t>
            </a:r>
          </a:p>
        </p:txBody>
      </p:sp>
      <p:sp>
        <p:nvSpPr>
          <p:cNvPr id="15" name="Google Shape;376;p18"/>
          <p:cNvSpPr txBox="1"/>
          <p:nvPr/>
        </p:nvSpPr>
        <p:spPr>
          <a:xfrm>
            <a:off x="9046348" y="2008228"/>
            <a:ext cx="2760993" cy="369293"/>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algn="ctr"/>
            <a:r>
              <a:rPr lang="en-US" sz="1800" dirty="0">
                <a:solidFill>
                  <a:schemeClr val="lt1"/>
                </a:solidFill>
                <a:latin typeface="Calibri"/>
                <a:cs typeface="Calibri"/>
                <a:sym typeface="Calibri"/>
              </a:rPr>
              <a:t>10 MeV at 100,000 </a:t>
            </a:r>
            <a:r>
              <a:rPr lang="en-US" sz="1800" b="1" dirty="0">
                <a:solidFill>
                  <a:srgbClr val="C00000"/>
                </a:solidFill>
                <a:latin typeface="Calibri"/>
                <a:cs typeface="Calibri"/>
                <a:sym typeface="Calibri"/>
              </a:rPr>
              <a:t>(S5)</a:t>
            </a:r>
          </a:p>
        </p:txBody>
      </p:sp>
      <p:cxnSp>
        <p:nvCxnSpPr>
          <p:cNvPr id="16" name="Straight Arrow Connector 15"/>
          <p:cNvCxnSpPr/>
          <p:nvPr/>
        </p:nvCxnSpPr>
        <p:spPr>
          <a:xfrm flipV="1">
            <a:off x="3171197" y="3820088"/>
            <a:ext cx="124840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Google Shape;376;p18"/>
          <p:cNvSpPr txBox="1"/>
          <p:nvPr/>
        </p:nvSpPr>
        <p:spPr>
          <a:xfrm>
            <a:off x="410204" y="3149326"/>
            <a:ext cx="2760993" cy="369291"/>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algn="ctr"/>
            <a:r>
              <a:rPr lang="en-US" sz="1800" dirty="0">
                <a:solidFill>
                  <a:schemeClr val="lt1"/>
                </a:solidFill>
                <a:latin typeface="Calibri"/>
                <a:cs typeface="Calibri"/>
                <a:sym typeface="Calibri"/>
              </a:rPr>
              <a:t>10 MeV at 100 </a:t>
            </a:r>
            <a:r>
              <a:rPr lang="en-US" sz="1800" b="1" dirty="0">
                <a:solidFill>
                  <a:srgbClr val="FFC000"/>
                </a:solidFill>
                <a:latin typeface="Calibri" panose="020F0502020204030204" pitchFamily="34" charset="0"/>
                <a:cs typeface="Calibri" panose="020F0502020204030204" pitchFamily="34" charset="0"/>
              </a:rPr>
              <a:t>(S2)</a:t>
            </a:r>
          </a:p>
        </p:txBody>
      </p:sp>
      <p:sp>
        <p:nvSpPr>
          <p:cNvPr id="19" name="Google Shape;376;p18"/>
          <p:cNvSpPr txBox="1"/>
          <p:nvPr/>
        </p:nvSpPr>
        <p:spPr>
          <a:xfrm>
            <a:off x="410204" y="2673076"/>
            <a:ext cx="2760993" cy="369291"/>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algn="ctr"/>
            <a:r>
              <a:rPr lang="en-US" sz="1800" dirty="0">
                <a:solidFill>
                  <a:schemeClr val="lt1"/>
                </a:solidFill>
                <a:latin typeface="Calibri"/>
                <a:cs typeface="Calibri"/>
                <a:sym typeface="Calibri"/>
              </a:rPr>
              <a:t>10 MeV at 1000 </a:t>
            </a:r>
            <a:r>
              <a:rPr lang="en-US" sz="1800" b="1" dirty="0">
                <a:solidFill>
                  <a:schemeClr val="accent2">
                    <a:lumMod val="75000"/>
                  </a:schemeClr>
                </a:solidFill>
                <a:latin typeface="Calibri" panose="020F0502020204030204" pitchFamily="34" charset="0"/>
                <a:cs typeface="Calibri" panose="020F0502020204030204" pitchFamily="34" charset="0"/>
              </a:rPr>
              <a:t>(S3)</a:t>
            </a:r>
          </a:p>
        </p:txBody>
      </p:sp>
      <p:sp>
        <p:nvSpPr>
          <p:cNvPr id="21" name="TextBox 20"/>
          <p:cNvSpPr txBox="1"/>
          <p:nvPr/>
        </p:nvSpPr>
        <p:spPr>
          <a:xfrm>
            <a:off x="9359084" y="3459511"/>
            <a:ext cx="2135521" cy="1200329"/>
          </a:xfrm>
          <a:prstGeom prst="rect">
            <a:avLst/>
          </a:prstGeom>
          <a:noFill/>
          <a:ln>
            <a:noFill/>
          </a:ln>
        </p:spPr>
        <p:txBody>
          <a:bodyPr wrap="none" rtlCol="0">
            <a:spAutoFit/>
          </a:bodyPr>
          <a:lstStyle/>
          <a:p>
            <a:pPr algn="ctr"/>
            <a:r>
              <a:rPr lang="en-US" sz="2400" dirty="0">
                <a:solidFill>
                  <a:srgbClr val="FFC000"/>
                </a:solidFill>
              </a:rPr>
              <a:t>Alert</a:t>
            </a:r>
            <a:r>
              <a:rPr lang="en-US" sz="2400" dirty="0">
                <a:solidFill>
                  <a:schemeClr val="bg1"/>
                </a:solidFill>
              </a:rPr>
              <a:t> issued at</a:t>
            </a:r>
          </a:p>
          <a:p>
            <a:pPr algn="ctr"/>
            <a:r>
              <a:rPr lang="en-US" sz="2400" dirty="0">
                <a:solidFill>
                  <a:schemeClr val="bg1"/>
                </a:solidFill>
              </a:rPr>
              <a:t>each </a:t>
            </a:r>
            <a:r>
              <a:rPr lang="en-US" sz="2400" dirty="0">
                <a:solidFill>
                  <a:srgbClr val="FFFF00"/>
                </a:solidFill>
              </a:rPr>
              <a:t>S1</a:t>
            </a:r>
            <a:r>
              <a:rPr lang="en-US" sz="2400" dirty="0">
                <a:solidFill>
                  <a:schemeClr val="bg1"/>
                </a:solidFill>
              </a:rPr>
              <a:t> – </a:t>
            </a:r>
            <a:r>
              <a:rPr lang="en-US" sz="2400" dirty="0">
                <a:solidFill>
                  <a:srgbClr val="C00000"/>
                </a:solidFill>
              </a:rPr>
              <a:t>S5</a:t>
            </a:r>
          </a:p>
          <a:p>
            <a:pPr algn="ctr"/>
            <a:r>
              <a:rPr lang="en-US" sz="2400" dirty="0">
                <a:solidFill>
                  <a:schemeClr val="bg1"/>
                </a:solidFill>
              </a:rPr>
              <a:t>level:</a:t>
            </a:r>
          </a:p>
        </p:txBody>
      </p:sp>
      <p:sp>
        <p:nvSpPr>
          <p:cNvPr id="5" name="Rectangle 4"/>
          <p:cNvSpPr/>
          <p:nvPr/>
        </p:nvSpPr>
        <p:spPr>
          <a:xfrm>
            <a:off x="4025900" y="2222500"/>
            <a:ext cx="203200" cy="198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828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81000" y="293011"/>
            <a:ext cx="11372850" cy="1569660"/>
          </a:xfrm>
          <a:prstGeom prst="rect">
            <a:avLst/>
          </a:prstGeom>
          <a:noFill/>
        </p:spPr>
        <p:txBody>
          <a:bodyPr wrap="square" rtlCol="0">
            <a:spAutoFit/>
          </a:bodyPr>
          <a:lstStyle/>
          <a:p>
            <a:pPr algn="ctr"/>
            <a:r>
              <a:rPr lang="en-US" sz="2400" b="1" dirty="0">
                <a:solidFill>
                  <a:srgbClr val="FFFF00"/>
                </a:solidFill>
              </a:rPr>
              <a:t>Solar Proton Events</a:t>
            </a:r>
            <a:r>
              <a:rPr lang="en-US" sz="2400" dirty="0">
                <a:solidFill>
                  <a:schemeClr val="bg1"/>
                </a:solidFill>
              </a:rPr>
              <a:t> and relationship to </a:t>
            </a:r>
            <a:r>
              <a:rPr lang="en-US" sz="2400" b="1" dirty="0">
                <a:solidFill>
                  <a:srgbClr val="FFC000"/>
                </a:solidFill>
              </a:rPr>
              <a:t>Solar Radiation Storms </a:t>
            </a:r>
            <a:r>
              <a:rPr lang="en-US" sz="2400" dirty="0">
                <a:solidFill>
                  <a:schemeClr val="bg1"/>
                </a:solidFill>
              </a:rPr>
              <a:t>as correlated to </a:t>
            </a:r>
            <a:r>
              <a:rPr lang="en-US" sz="2400" dirty="0" smtClean="0">
                <a:solidFill>
                  <a:schemeClr val="bg1"/>
                </a:solidFill>
              </a:rPr>
              <a:t>Earth’s </a:t>
            </a:r>
            <a:r>
              <a:rPr lang="en-US" sz="2400" dirty="0">
                <a:solidFill>
                  <a:schemeClr val="bg1"/>
                </a:solidFill>
              </a:rPr>
              <a:t>magnetic field total intensity.</a:t>
            </a:r>
          </a:p>
          <a:p>
            <a:pPr algn="ctr"/>
            <a:r>
              <a:rPr lang="en-US" sz="2400" dirty="0" smtClean="0">
                <a:solidFill>
                  <a:schemeClr val="bg1"/>
                </a:solidFill>
              </a:rPr>
              <a:t>There is an offset of the geomagnetic and geographic pole. The impact of these events are restricted to the higher North/South latitudes.</a:t>
            </a:r>
            <a:endParaRPr lang="en-US" sz="2400" dirty="0">
              <a:solidFill>
                <a:schemeClr val="bg1"/>
              </a:solidFill>
            </a:endParaRPr>
          </a:p>
        </p:txBody>
      </p:sp>
      <p:sp>
        <p:nvSpPr>
          <p:cNvPr id="4" name="TextBox 3"/>
          <p:cNvSpPr txBox="1"/>
          <p:nvPr/>
        </p:nvSpPr>
        <p:spPr>
          <a:xfrm>
            <a:off x="9408299" y="6204404"/>
            <a:ext cx="1099981" cy="523220"/>
          </a:xfrm>
          <a:prstGeom prst="rect">
            <a:avLst/>
          </a:prstGeom>
          <a:noFill/>
        </p:spPr>
        <p:txBody>
          <a:bodyPr wrap="none" rtlCol="0">
            <a:spAutoFit/>
          </a:bodyPr>
          <a:lstStyle/>
          <a:p>
            <a:pPr algn="ctr"/>
            <a:r>
              <a:rPr lang="en-US" dirty="0"/>
              <a:t>X28</a:t>
            </a:r>
          </a:p>
          <a:p>
            <a:pPr algn="ctr"/>
            <a:r>
              <a:rPr lang="en-US" dirty="0"/>
              <a:t>4 Nov 2003</a:t>
            </a:r>
          </a:p>
        </p:txBody>
      </p:sp>
      <p:pic>
        <p:nvPicPr>
          <p:cNvPr id="11" name="Google Shape;105;p2"/>
          <p:cNvPicPr preferRelativeResize="0"/>
          <p:nvPr/>
        </p:nvPicPr>
        <p:blipFill rotWithShape="1">
          <a:blip r:embed="rId3">
            <a:alphaModFix/>
          </a:blip>
          <a:srcRect/>
          <a:stretch/>
        </p:blipFill>
        <p:spPr>
          <a:xfrm>
            <a:off x="0" y="5866636"/>
            <a:ext cx="997528" cy="997528"/>
          </a:xfrm>
          <a:prstGeom prst="rect">
            <a:avLst/>
          </a:prstGeom>
          <a:noFill/>
          <a:ln>
            <a:noFill/>
          </a:ln>
        </p:spPr>
      </p:pic>
      <p:pic>
        <p:nvPicPr>
          <p:cNvPr id="12" name="Google Shape;106;p2"/>
          <p:cNvPicPr preferRelativeResize="0"/>
          <p:nvPr/>
        </p:nvPicPr>
        <p:blipFill rotWithShape="1">
          <a:blip r:embed="rId4">
            <a:alphaModFix/>
          </a:blip>
          <a:srcRect/>
          <a:stretch/>
        </p:blipFill>
        <p:spPr>
          <a:xfrm>
            <a:off x="11194473" y="5866637"/>
            <a:ext cx="997529" cy="997529"/>
          </a:xfrm>
          <a:prstGeom prst="rect">
            <a:avLst/>
          </a:prstGeom>
          <a:noFill/>
          <a:ln>
            <a:noFill/>
          </a:ln>
        </p:spPr>
      </p:pic>
      <p:pic>
        <p:nvPicPr>
          <p:cNvPr id="2" name="Picture 2" descr="https://lh5.googleusercontent.com/BP3Vv6sZu0Vro3S47SPVapQL9XHht7YytzLNYYRtrk-UDLH8Piwbwqb1ZRMJp3va3yQhasbfayU1O96S-Y5SymaWo_QVmUhK1VCP0S1RZQ2SU38PjoejNxBGzVcTZoakEK2BQ8n87JzaAZh-vmwL12_v3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8840" y="2061389"/>
            <a:ext cx="6058387" cy="38634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007460" y="3489376"/>
            <a:ext cx="1152357" cy="738664"/>
          </a:xfrm>
          <a:prstGeom prst="rect">
            <a:avLst/>
          </a:prstGeom>
          <a:noFill/>
          <a:ln w="28575">
            <a:solidFill>
              <a:srgbClr val="FF0000"/>
            </a:solidFill>
          </a:ln>
        </p:spPr>
        <p:txBody>
          <a:bodyPr wrap="square" rtlCol="0">
            <a:spAutoFit/>
          </a:bodyPr>
          <a:lstStyle/>
          <a:p>
            <a:pPr algn="ctr"/>
            <a:r>
              <a:rPr lang="en-US" dirty="0"/>
              <a:t>Further South P</a:t>
            </a:r>
            <a:r>
              <a:rPr lang="en-US" dirty="0" smtClean="0"/>
              <a:t>rogression</a:t>
            </a:r>
            <a:endParaRPr lang="en-US" dirty="0"/>
          </a:p>
        </p:txBody>
      </p:sp>
      <p:cxnSp>
        <p:nvCxnSpPr>
          <p:cNvPr id="14" name="Straight Arrow Connector 13"/>
          <p:cNvCxnSpPr/>
          <p:nvPr/>
        </p:nvCxnSpPr>
        <p:spPr>
          <a:xfrm flipV="1">
            <a:off x="4615532" y="3173685"/>
            <a:ext cx="304800" cy="3156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687839" y="5924806"/>
            <a:ext cx="1338943" cy="307777"/>
          </a:xfrm>
          <a:prstGeom prst="rect">
            <a:avLst/>
          </a:prstGeom>
          <a:noFill/>
        </p:spPr>
        <p:txBody>
          <a:bodyPr wrap="square" rtlCol="0">
            <a:spAutoFit/>
          </a:bodyPr>
          <a:lstStyle/>
          <a:p>
            <a:r>
              <a:rPr lang="en-US" dirty="0" smtClean="0">
                <a:solidFill>
                  <a:schemeClr val="bg1"/>
                </a:solidFill>
              </a:rPr>
              <a:t>CARI-7 model</a:t>
            </a:r>
            <a:endParaRPr lang="en-US" dirty="0">
              <a:solidFill>
                <a:schemeClr val="bg1"/>
              </a:solidFill>
            </a:endParaRPr>
          </a:p>
        </p:txBody>
      </p:sp>
    </p:spTree>
    <p:extLst>
      <p:ext uri="{BB962C8B-B14F-4D97-AF65-F5344CB8AC3E}">
        <p14:creationId xmlns:p14="http://schemas.microsoft.com/office/powerpoint/2010/main" val="4263224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28468" y="1546641"/>
            <a:ext cx="5635986" cy="5034360"/>
          </a:xfrm>
          <a:prstGeom prst="rect">
            <a:avLst/>
          </a:prstGeom>
        </p:spPr>
      </p:pic>
      <p:sp>
        <p:nvSpPr>
          <p:cNvPr id="8" name="TextBox 7"/>
          <p:cNvSpPr txBox="1"/>
          <p:nvPr/>
        </p:nvSpPr>
        <p:spPr>
          <a:xfrm>
            <a:off x="9040110" y="3058918"/>
            <a:ext cx="1653017" cy="400110"/>
          </a:xfrm>
          <a:prstGeom prst="rect">
            <a:avLst/>
          </a:prstGeom>
          <a:noFill/>
        </p:spPr>
        <p:txBody>
          <a:bodyPr wrap="none" rtlCol="0">
            <a:spAutoFit/>
          </a:bodyPr>
          <a:lstStyle/>
          <a:p>
            <a:r>
              <a:rPr lang="en-US" sz="2000" b="1" dirty="0">
                <a:solidFill>
                  <a:schemeClr val="bg1"/>
                </a:solidFill>
              </a:rPr>
              <a:t>Prominence</a:t>
            </a:r>
          </a:p>
        </p:txBody>
      </p:sp>
      <p:sp>
        <p:nvSpPr>
          <p:cNvPr id="9" name="TextBox 8"/>
          <p:cNvSpPr txBox="1"/>
          <p:nvPr/>
        </p:nvSpPr>
        <p:spPr>
          <a:xfrm>
            <a:off x="6557700" y="2479767"/>
            <a:ext cx="1237839" cy="400110"/>
          </a:xfrm>
          <a:prstGeom prst="rect">
            <a:avLst/>
          </a:prstGeom>
          <a:noFill/>
        </p:spPr>
        <p:txBody>
          <a:bodyPr wrap="none" rtlCol="0">
            <a:spAutoFit/>
          </a:bodyPr>
          <a:lstStyle/>
          <a:p>
            <a:r>
              <a:rPr lang="en-US" sz="2000" b="1" dirty="0">
                <a:solidFill>
                  <a:schemeClr val="bg1"/>
                </a:solidFill>
              </a:rPr>
              <a:t>Filament</a:t>
            </a:r>
          </a:p>
        </p:txBody>
      </p:sp>
      <p:cxnSp>
        <p:nvCxnSpPr>
          <p:cNvPr id="12" name="Straight Arrow Connector 11"/>
          <p:cNvCxnSpPr>
            <a:stCxn id="9" idx="2"/>
          </p:cNvCxnSpPr>
          <p:nvPr/>
        </p:nvCxnSpPr>
        <p:spPr>
          <a:xfrm flipH="1">
            <a:off x="6763717" y="2879878"/>
            <a:ext cx="412903" cy="17904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0"/>
          </p:cNvCxnSpPr>
          <p:nvPr/>
        </p:nvCxnSpPr>
        <p:spPr>
          <a:xfrm flipH="1" flipV="1">
            <a:off x="9391292" y="2879878"/>
            <a:ext cx="475326" cy="1790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33283" y="94973"/>
            <a:ext cx="8326159" cy="2246769"/>
          </a:xfrm>
          <a:prstGeom prst="rect">
            <a:avLst/>
          </a:prstGeom>
          <a:noFill/>
        </p:spPr>
        <p:txBody>
          <a:bodyPr wrap="square" rtlCol="0">
            <a:spAutoFit/>
          </a:bodyPr>
          <a:lstStyle/>
          <a:p>
            <a:pPr algn="ctr"/>
            <a:r>
              <a:rPr lang="en-US" sz="2800" dirty="0">
                <a:solidFill>
                  <a:schemeClr val="bg1"/>
                </a:solidFill>
              </a:rPr>
              <a:t>Solar plasma can be suspended</a:t>
            </a:r>
          </a:p>
          <a:p>
            <a:pPr algn="ctr"/>
            <a:r>
              <a:rPr lang="en-US" sz="2800" dirty="0">
                <a:solidFill>
                  <a:schemeClr val="bg1"/>
                </a:solidFill>
              </a:rPr>
              <a:t>and held in place by magnetic field lines. </a:t>
            </a:r>
            <a:r>
              <a:rPr lang="en-US" sz="2800" b="1" dirty="0">
                <a:solidFill>
                  <a:srgbClr val="FFFF00"/>
                </a:solidFill>
              </a:rPr>
              <a:t>Prominences</a:t>
            </a:r>
            <a:r>
              <a:rPr lang="en-US" sz="2800" dirty="0">
                <a:solidFill>
                  <a:schemeClr val="bg1"/>
                </a:solidFill>
              </a:rPr>
              <a:t> are seen along the limb of Sun; </a:t>
            </a:r>
            <a:r>
              <a:rPr lang="en-US" sz="2800" b="1" dirty="0">
                <a:solidFill>
                  <a:srgbClr val="FFFF00"/>
                </a:solidFill>
              </a:rPr>
              <a:t>Filaments</a:t>
            </a:r>
            <a:r>
              <a:rPr lang="en-US" sz="2800" dirty="0">
                <a:solidFill>
                  <a:schemeClr val="bg1"/>
                </a:solidFill>
              </a:rPr>
              <a:t> are same thing but seen on the disk.</a:t>
            </a:r>
          </a:p>
          <a:p>
            <a:pPr algn="ctr"/>
            <a:r>
              <a:rPr lang="en-US" sz="2800" dirty="0">
                <a:solidFill>
                  <a:schemeClr val="bg1"/>
                </a:solidFill>
              </a:rPr>
              <a:t> </a:t>
            </a:r>
          </a:p>
        </p:txBody>
      </p:sp>
      <p:pic>
        <p:nvPicPr>
          <p:cNvPr id="11" name="Google Shape;105;p2"/>
          <p:cNvPicPr preferRelativeResize="0"/>
          <p:nvPr/>
        </p:nvPicPr>
        <p:blipFill rotWithShape="1">
          <a:blip r:embed="rId4">
            <a:alphaModFix/>
          </a:blip>
          <a:srcRect/>
          <a:stretch/>
        </p:blipFill>
        <p:spPr>
          <a:xfrm>
            <a:off x="0" y="5866636"/>
            <a:ext cx="997528" cy="997528"/>
          </a:xfrm>
          <a:prstGeom prst="rect">
            <a:avLst/>
          </a:prstGeom>
          <a:noFill/>
          <a:ln>
            <a:noFill/>
          </a:ln>
        </p:spPr>
      </p:pic>
      <p:pic>
        <p:nvPicPr>
          <p:cNvPr id="13" name="Google Shape;106;p2"/>
          <p:cNvPicPr preferRelativeResize="0"/>
          <p:nvPr/>
        </p:nvPicPr>
        <p:blipFill rotWithShape="1">
          <a:blip r:embed="rId5">
            <a:alphaModFix/>
          </a:blip>
          <a:srcRect/>
          <a:stretch/>
        </p:blipFill>
        <p:spPr>
          <a:xfrm>
            <a:off x="11194473" y="5866637"/>
            <a:ext cx="997529" cy="997529"/>
          </a:xfrm>
          <a:prstGeom prst="rect">
            <a:avLst/>
          </a:prstGeom>
          <a:noFill/>
          <a:ln>
            <a:noFill/>
          </a:ln>
        </p:spPr>
      </p:pic>
    </p:spTree>
    <p:extLst>
      <p:ext uri="{BB962C8B-B14F-4D97-AF65-F5344CB8AC3E}">
        <p14:creationId xmlns:p14="http://schemas.microsoft.com/office/powerpoint/2010/main" val="1257960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304Whip_bes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1406" y="0"/>
            <a:ext cx="6858000" cy="6858000"/>
          </a:xfrm>
          <a:prstGeom prst="rect">
            <a:avLst/>
          </a:prstGeom>
        </p:spPr>
      </p:pic>
      <p:sp>
        <p:nvSpPr>
          <p:cNvPr id="3" name="TextBox 2"/>
          <p:cNvSpPr txBox="1"/>
          <p:nvPr/>
        </p:nvSpPr>
        <p:spPr>
          <a:xfrm>
            <a:off x="6758247" y="6550224"/>
            <a:ext cx="1114408" cy="307777"/>
          </a:xfrm>
          <a:prstGeom prst="rect">
            <a:avLst/>
          </a:prstGeom>
          <a:noFill/>
        </p:spPr>
        <p:txBody>
          <a:bodyPr wrap="none" rtlCol="0">
            <a:spAutoFit/>
          </a:bodyPr>
          <a:lstStyle/>
          <a:p>
            <a:r>
              <a:rPr lang="en-US" dirty="0">
                <a:solidFill>
                  <a:schemeClr val="bg1"/>
                </a:solidFill>
              </a:rPr>
              <a:t>NASA SDO</a:t>
            </a:r>
          </a:p>
        </p:txBody>
      </p:sp>
      <p:sp>
        <p:nvSpPr>
          <p:cNvPr id="4" name="TextBox 3"/>
          <p:cNvSpPr txBox="1"/>
          <p:nvPr/>
        </p:nvSpPr>
        <p:spPr>
          <a:xfrm>
            <a:off x="737266" y="588675"/>
            <a:ext cx="3256990" cy="4893647"/>
          </a:xfrm>
          <a:prstGeom prst="rect">
            <a:avLst/>
          </a:prstGeom>
          <a:noFill/>
        </p:spPr>
        <p:txBody>
          <a:bodyPr wrap="square" rtlCol="0">
            <a:spAutoFit/>
          </a:bodyPr>
          <a:lstStyle/>
          <a:p>
            <a:pPr algn="ctr"/>
            <a:r>
              <a:rPr lang="en-US" sz="2400" b="1" dirty="0">
                <a:solidFill>
                  <a:srgbClr val="FFFF00"/>
                </a:solidFill>
              </a:rPr>
              <a:t>Filament Prominence Eruptions:</a:t>
            </a:r>
          </a:p>
          <a:p>
            <a:pPr algn="ctr"/>
            <a:r>
              <a:rPr lang="en-US" sz="2400" dirty="0">
                <a:solidFill>
                  <a:schemeClr val="bg1"/>
                </a:solidFill>
              </a:rPr>
              <a:t>carry solar plasma and a strong magnetic field along with it.</a:t>
            </a:r>
          </a:p>
          <a:p>
            <a:pPr algn="ctr"/>
            <a:r>
              <a:rPr lang="en-US" sz="2400" dirty="0">
                <a:solidFill>
                  <a:schemeClr val="bg1"/>
                </a:solidFill>
              </a:rPr>
              <a:t>Not often correlated with solar radiation </a:t>
            </a:r>
            <a:r>
              <a:rPr lang="en-US" sz="2400" dirty="0" smtClean="0">
                <a:solidFill>
                  <a:schemeClr val="bg1"/>
                </a:solidFill>
              </a:rPr>
              <a:t>storms and usually not associated with most severe or extreme geomagnetic storms</a:t>
            </a:r>
            <a:endParaRPr lang="en-US" sz="2400" dirty="0">
              <a:solidFill>
                <a:schemeClr val="bg1"/>
              </a:solidFill>
            </a:endParaRPr>
          </a:p>
          <a:p>
            <a:pPr algn="ctr"/>
            <a:endParaRPr lang="en-US" sz="2400" dirty="0">
              <a:solidFill>
                <a:schemeClr val="bg1"/>
              </a:solidFill>
            </a:endParaRPr>
          </a:p>
        </p:txBody>
      </p:sp>
      <p:pic>
        <p:nvPicPr>
          <p:cNvPr id="7" name="Google Shape;105;p2"/>
          <p:cNvPicPr preferRelativeResize="0"/>
          <p:nvPr/>
        </p:nvPicPr>
        <p:blipFill rotWithShape="1">
          <a:blip r:embed="rId6">
            <a:alphaModFix/>
          </a:blip>
          <a:srcRect/>
          <a:stretch/>
        </p:blipFill>
        <p:spPr>
          <a:xfrm>
            <a:off x="0" y="5866636"/>
            <a:ext cx="997528" cy="997528"/>
          </a:xfrm>
          <a:prstGeom prst="rect">
            <a:avLst/>
          </a:prstGeom>
          <a:noFill/>
          <a:ln>
            <a:noFill/>
          </a:ln>
        </p:spPr>
      </p:pic>
      <p:pic>
        <p:nvPicPr>
          <p:cNvPr id="8" name="Google Shape;106;p2"/>
          <p:cNvPicPr preferRelativeResize="0"/>
          <p:nvPr/>
        </p:nvPicPr>
        <p:blipFill rotWithShape="1">
          <a:blip r:embed="rId7">
            <a:alphaModFix/>
          </a:blip>
          <a:srcRect/>
          <a:stretch/>
        </p:blipFill>
        <p:spPr>
          <a:xfrm>
            <a:off x="11194473" y="5866637"/>
            <a:ext cx="997529" cy="997529"/>
          </a:xfrm>
          <a:prstGeom prst="rect">
            <a:avLst/>
          </a:prstGeom>
          <a:noFill/>
          <a:ln>
            <a:noFill/>
          </a:ln>
        </p:spPr>
      </p:pic>
      <p:sp>
        <p:nvSpPr>
          <p:cNvPr id="5" name="Rectangle 4"/>
          <p:cNvSpPr/>
          <p:nvPr/>
        </p:nvSpPr>
        <p:spPr>
          <a:xfrm>
            <a:off x="6758247" y="6550224"/>
            <a:ext cx="1114408" cy="3077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9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me_anim_4jan2002_soho_512x5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39668" y="1"/>
            <a:ext cx="6858000" cy="6858000"/>
          </a:xfrm>
          <a:prstGeom prst="rect">
            <a:avLst/>
          </a:prstGeom>
        </p:spPr>
      </p:pic>
      <p:sp>
        <p:nvSpPr>
          <p:cNvPr id="3" name="TextBox 2"/>
          <p:cNvSpPr txBox="1"/>
          <p:nvPr/>
        </p:nvSpPr>
        <p:spPr>
          <a:xfrm>
            <a:off x="8856783" y="6550224"/>
            <a:ext cx="1253869" cy="307777"/>
          </a:xfrm>
          <a:prstGeom prst="rect">
            <a:avLst/>
          </a:prstGeom>
          <a:noFill/>
        </p:spPr>
        <p:txBody>
          <a:bodyPr wrap="none" rtlCol="0">
            <a:spAutoFit/>
          </a:bodyPr>
          <a:lstStyle/>
          <a:p>
            <a:r>
              <a:rPr lang="en-US" dirty="0">
                <a:solidFill>
                  <a:schemeClr val="bg1"/>
                </a:solidFill>
              </a:rPr>
              <a:t>NASA SOHO</a:t>
            </a:r>
          </a:p>
        </p:txBody>
      </p:sp>
      <p:sp>
        <p:nvSpPr>
          <p:cNvPr id="6" name="TextBox 5"/>
          <p:cNvSpPr txBox="1"/>
          <p:nvPr/>
        </p:nvSpPr>
        <p:spPr>
          <a:xfrm>
            <a:off x="552450" y="320894"/>
            <a:ext cx="2952750" cy="5632311"/>
          </a:xfrm>
          <a:prstGeom prst="rect">
            <a:avLst/>
          </a:prstGeom>
          <a:noFill/>
        </p:spPr>
        <p:txBody>
          <a:bodyPr wrap="square" rtlCol="0">
            <a:spAutoFit/>
          </a:bodyPr>
          <a:lstStyle/>
          <a:p>
            <a:pPr algn="ctr"/>
            <a:r>
              <a:rPr lang="en-US" sz="2400" b="1" dirty="0">
                <a:solidFill>
                  <a:srgbClr val="FFFF00"/>
                </a:solidFill>
              </a:rPr>
              <a:t>Coronal Mass Ejection (CME): </a:t>
            </a:r>
          </a:p>
          <a:p>
            <a:pPr algn="ctr"/>
            <a:r>
              <a:rPr lang="en-US" sz="2400" dirty="0">
                <a:solidFill>
                  <a:schemeClr val="bg1"/>
                </a:solidFill>
              </a:rPr>
              <a:t>tremendous expulsions of solar material from or</a:t>
            </a:r>
          </a:p>
          <a:p>
            <a:pPr algn="ctr"/>
            <a:r>
              <a:rPr lang="en-US" sz="2400" dirty="0">
                <a:solidFill>
                  <a:schemeClr val="bg1"/>
                </a:solidFill>
              </a:rPr>
              <a:t>through the solar corona, carrying embedded magnetic fields.</a:t>
            </a:r>
          </a:p>
          <a:p>
            <a:pPr algn="ctr"/>
            <a:r>
              <a:rPr lang="en-US" sz="2400" dirty="0">
                <a:solidFill>
                  <a:schemeClr val="bg1"/>
                </a:solidFill>
              </a:rPr>
              <a:t>Their impact to our magnetosphere can cause major</a:t>
            </a:r>
          </a:p>
          <a:p>
            <a:pPr algn="ctr"/>
            <a:r>
              <a:rPr lang="en-US" sz="2400" dirty="0">
                <a:solidFill>
                  <a:schemeClr val="bg1"/>
                </a:solidFill>
              </a:rPr>
              <a:t>changes resulting in </a:t>
            </a:r>
            <a:r>
              <a:rPr lang="en-US" sz="2400" b="1" dirty="0">
                <a:solidFill>
                  <a:srgbClr val="FFC000"/>
                </a:solidFill>
              </a:rPr>
              <a:t>Geomagnetic Storms</a:t>
            </a:r>
            <a:endParaRPr lang="en-US" sz="2400" dirty="0">
              <a:solidFill>
                <a:schemeClr val="bg1"/>
              </a:solidFill>
            </a:endParaRPr>
          </a:p>
        </p:txBody>
      </p:sp>
      <p:pic>
        <p:nvPicPr>
          <p:cNvPr id="8" name="Google Shape;105;p2"/>
          <p:cNvPicPr preferRelativeResize="0"/>
          <p:nvPr/>
        </p:nvPicPr>
        <p:blipFill rotWithShape="1">
          <a:blip r:embed="rId6">
            <a:alphaModFix/>
          </a:blip>
          <a:srcRect/>
          <a:stretch/>
        </p:blipFill>
        <p:spPr>
          <a:xfrm>
            <a:off x="0" y="5866636"/>
            <a:ext cx="997528" cy="997528"/>
          </a:xfrm>
          <a:prstGeom prst="rect">
            <a:avLst/>
          </a:prstGeom>
          <a:noFill/>
          <a:ln>
            <a:noFill/>
          </a:ln>
        </p:spPr>
      </p:pic>
      <p:pic>
        <p:nvPicPr>
          <p:cNvPr id="9" name="Google Shape;106;p2"/>
          <p:cNvPicPr preferRelativeResize="0"/>
          <p:nvPr/>
        </p:nvPicPr>
        <p:blipFill rotWithShape="1">
          <a:blip r:embed="rId7">
            <a:alphaModFix/>
          </a:blip>
          <a:srcRect/>
          <a:stretch/>
        </p:blipFill>
        <p:spPr>
          <a:xfrm>
            <a:off x="11194473" y="5866637"/>
            <a:ext cx="997529" cy="997529"/>
          </a:xfrm>
          <a:prstGeom prst="rect">
            <a:avLst/>
          </a:prstGeom>
          <a:noFill/>
          <a:ln>
            <a:noFill/>
          </a:ln>
        </p:spPr>
      </p:pic>
      <p:sp>
        <p:nvSpPr>
          <p:cNvPr id="4" name="Rectangle 3"/>
          <p:cNvSpPr/>
          <p:nvPr/>
        </p:nvSpPr>
        <p:spPr>
          <a:xfrm>
            <a:off x="3848100" y="6400800"/>
            <a:ext cx="2514600" cy="368300"/>
          </a:xfrm>
          <a:prstGeom prst="rect">
            <a:avLst/>
          </a:prstGeom>
          <a:solidFill>
            <a:srgbClr val="CC330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56783" y="6550224"/>
            <a:ext cx="1163517" cy="218876"/>
          </a:xfrm>
          <a:prstGeom prst="rect">
            <a:avLst/>
          </a:prstGeom>
          <a:solidFill>
            <a:srgbClr val="CC330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48100" y="6400800"/>
            <a:ext cx="6629400" cy="457200"/>
          </a:xfrm>
          <a:prstGeom prst="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710215" y="2002165"/>
            <a:ext cx="1359865" cy="1938992"/>
          </a:xfrm>
          <a:prstGeom prst="rect">
            <a:avLst/>
          </a:prstGeom>
          <a:noFill/>
        </p:spPr>
        <p:txBody>
          <a:bodyPr wrap="square" rtlCol="0">
            <a:spAutoFit/>
          </a:bodyPr>
          <a:lstStyle/>
          <a:p>
            <a:pPr algn="ctr"/>
            <a:r>
              <a:rPr lang="en-US" sz="2400" dirty="0" smtClean="0">
                <a:solidFill>
                  <a:schemeClr val="bg1"/>
                </a:solidFill>
              </a:rPr>
              <a:t>Located at the L1 orbital location</a:t>
            </a:r>
            <a:endParaRPr lang="en-US" sz="2400" dirty="0">
              <a:solidFill>
                <a:schemeClr val="bg1"/>
              </a:solidFill>
            </a:endParaRPr>
          </a:p>
        </p:txBody>
      </p:sp>
    </p:spTree>
    <p:extLst>
      <p:ext uri="{BB962C8B-B14F-4D97-AF65-F5344CB8AC3E}">
        <p14:creationId xmlns:p14="http://schemas.microsoft.com/office/powerpoint/2010/main" val="410648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2diffcs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00860" y="353719"/>
            <a:ext cx="5558972" cy="5558972"/>
          </a:xfrm>
          <a:prstGeom prst="rect">
            <a:avLst/>
          </a:prstGeom>
        </p:spPr>
      </p:pic>
      <p:sp>
        <p:nvSpPr>
          <p:cNvPr id="3" name="TextBox 2"/>
          <p:cNvSpPr txBox="1"/>
          <p:nvPr/>
        </p:nvSpPr>
        <p:spPr>
          <a:xfrm>
            <a:off x="1524000" y="6596390"/>
            <a:ext cx="1609736" cy="261610"/>
          </a:xfrm>
          <a:prstGeom prst="rect">
            <a:avLst/>
          </a:prstGeom>
          <a:noFill/>
        </p:spPr>
        <p:txBody>
          <a:bodyPr wrap="none" rtlCol="0">
            <a:spAutoFit/>
          </a:bodyPr>
          <a:lstStyle/>
          <a:p>
            <a:r>
              <a:rPr lang="en-US" sz="1100" dirty="0">
                <a:solidFill>
                  <a:schemeClr val="bg1"/>
                </a:solidFill>
              </a:rPr>
              <a:t>Imagery: NASA/SOHO</a:t>
            </a:r>
          </a:p>
        </p:txBody>
      </p:sp>
      <p:sp>
        <p:nvSpPr>
          <p:cNvPr id="6" name="TextBox 5"/>
          <p:cNvSpPr txBox="1"/>
          <p:nvPr/>
        </p:nvSpPr>
        <p:spPr>
          <a:xfrm>
            <a:off x="800100" y="1130345"/>
            <a:ext cx="2333636" cy="3785652"/>
          </a:xfrm>
          <a:prstGeom prst="rect">
            <a:avLst/>
          </a:prstGeom>
          <a:noFill/>
        </p:spPr>
        <p:txBody>
          <a:bodyPr wrap="square" rtlCol="0">
            <a:spAutoFit/>
          </a:bodyPr>
          <a:lstStyle/>
          <a:p>
            <a:pPr algn="ctr"/>
            <a:r>
              <a:rPr lang="en-US" sz="2400" b="1" dirty="0">
                <a:solidFill>
                  <a:srgbClr val="FFFF00"/>
                </a:solidFill>
              </a:rPr>
              <a:t>Full Halo CME</a:t>
            </a:r>
          </a:p>
          <a:p>
            <a:pPr algn="ctr"/>
            <a:r>
              <a:rPr lang="en-US" sz="2400" dirty="0" smtClean="0">
                <a:solidFill>
                  <a:schemeClr val="bg1"/>
                </a:solidFill>
              </a:rPr>
              <a:t>Fastest</a:t>
            </a:r>
          </a:p>
          <a:p>
            <a:pPr algn="ctr"/>
            <a:r>
              <a:rPr lang="en-US" sz="2400" dirty="0" smtClean="0">
                <a:solidFill>
                  <a:schemeClr val="bg1"/>
                </a:solidFill>
              </a:rPr>
              <a:t>Earth-directed </a:t>
            </a:r>
            <a:r>
              <a:rPr lang="en-US" sz="2400" dirty="0">
                <a:solidFill>
                  <a:schemeClr val="bg1"/>
                </a:solidFill>
              </a:rPr>
              <a:t>CMEs can get here in 15 hours. Usually, they are slower and take 2 to 4 days.</a:t>
            </a:r>
          </a:p>
          <a:p>
            <a:pPr algn="ctr"/>
            <a:endParaRPr lang="en-US" sz="2400" dirty="0">
              <a:solidFill>
                <a:schemeClr val="bg1"/>
              </a:solidFill>
            </a:endParaRPr>
          </a:p>
        </p:txBody>
      </p:sp>
      <p:pic>
        <p:nvPicPr>
          <p:cNvPr id="8" name="Google Shape;105;p2"/>
          <p:cNvPicPr preferRelativeResize="0"/>
          <p:nvPr/>
        </p:nvPicPr>
        <p:blipFill rotWithShape="1">
          <a:blip r:embed="rId6">
            <a:alphaModFix/>
          </a:blip>
          <a:srcRect/>
          <a:stretch/>
        </p:blipFill>
        <p:spPr>
          <a:xfrm>
            <a:off x="0" y="5866636"/>
            <a:ext cx="997528" cy="997528"/>
          </a:xfrm>
          <a:prstGeom prst="rect">
            <a:avLst/>
          </a:prstGeom>
          <a:noFill/>
          <a:ln>
            <a:noFill/>
          </a:ln>
        </p:spPr>
      </p:pic>
      <p:pic>
        <p:nvPicPr>
          <p:cNvPr id="9" name="Google Shape;106;p2"/>
          <p:cNvPicPr preferRelativeResize="0"/>
          <p:nvPr/>
        </p:nvPicPr>
        <p:blipFill rotWithShape="1">
          <a:blip r:embed="rId7">
            <a:alphaModFix/>
          </a:blip>
          <a:srcRect/>
          <a:stretch/>
        </p:blipFill>
        <p:spPr>
          <a:xfrm>
            <a:off x="11194473" y="5866637"/>
            <a:ext cx="997529" cy="997529"/>
          </a:xfrm>
          <a:prstGeom prst="rect">
            <a:avLst/>
          </a:prstGeom>
          <a:noFill/>
          <a:ln>
            <a:noFill/>
          </a:ln>
        </p:spPr>
      </p:pic>
      <p:sp>
        <p:nvSpPr>
          <p:cNvPr id="4" name="Rectangle 3"/>
          <p:cNvSpPr/>
          <p:nvPr/>
        </p:nvSpPr>
        <p:spPr>
          <a:xfrm>
            <a:off x="3300860" y="5537200"/>
            <a:ext cx="5558972" cy="375491"/>
          </a:xfrm>
          <a:prstGeom prst="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54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71500" y="159661"/>
            <a:ext cx="11010899" cy="1384995"/>
          </a:xfrm>
          <a:prstGeom prst="rect">
            <a:avLst/>
          </a:prstGeom>
          <a:noFill/>
        </p:spPr>
        <p:txBody>
          <a:bodyPr wrap="square" rtlCol="0">
            <a:spAutoFit/>
          </a:bodyPr>
          <a:lstStyle/>
          <a:p>
            <a:pPr algn="ctr"/>
            <a:r>
              <a:rPr lang="en-US" sz="2800" b="1" dirty="0">
                <a:solidFill>
                  <a:srgbClr val="FFFF00"/>
                </a:solidFill>
              </a:rPr>
              <a:t>Satellites (DSCOVR &amp; ACE) in orbits between</a:t>
            </a:r>
          </a:p>
          <a:p>
            <a:pPr algn="ctr"/>
            <a:r>
              <a:rPr lang="en-US" sz="2800" b="1" dirty="0">
                <a:solidFill>
                  <a:srgbClr val="FFFF00"/>
                </a:solidFill>
              </a:rPr>
              <a:t>the Earth and Sun </a:t>
            </a:r>
            <a:r>
              <a:rPr lang="en-US" sz="2800" b="1" dirty="0" smtClean="0">
                <a:solidFill>
                  <a:srgbClr val="FFFF00"/>
                </a:solidFill>
              </a:rPr>
              <a:t>at L1, are monitored </a:t>
            </a:r>
            <a:r>
              <a:rPr lang="en-US" sz="2800" b="1" dirty="0">
                <a:solidFill>
                  <a:srgbClr val="FFFF00"/>
                </a:solidFill>
              </a:rPr>
              <a:t>for </a:t>
            </a:r>
            <a:endParaRPr lang="en-US" sz="2800" b="1" dirty="0" smtClean="0">
              <a:solidFill>
                <a:srgbClr val="FFFF00"/>
              </a:solidFill>
            </a:endParaRPr>
          </a:p>
          <a:p>
            <a:pPr algn="ctr"/>
            <a:r>
              <a:rPr lang="en-US" sz="2800" b="1" dirty="0" smtClean="0">
                <a:solidFill>
                  <a:srgbClr val="FFFF00"/>
                </a:solidFill>
              </a:rPr>
              <a:t>solar </a:t>
            </a:r>
            <a:r>
              <a:rPr lang="en-US" sz="2800" b="1" dirty="0">
                <a:solidFill>
                  <a:srgbClr val="FFFF00"/>
                </a:solidFill>
              </a:rPr>
              <a:t>wind changes that indicate CME arrival</a:t>
            </a:r>
            <a:endParaRPr lang="en-US" sz="2800" b="1" dirty="0">
              <a:solidFill>
                <a:srgbClr val="FFC000"/>
              </a:solidFill>
            </a:endParaRPr>
          </a:p>
        </p:txBody>
      </p:sp>
      <p:pic>
        <p:nvPicPr>
          <p:cNvPr id="7" name="Picture 6"/>
          <p:cNvPicPr>
            <a:picLocks noChangeAspect="1"/>
          </p:cNvPicPr>
          <p:nvPr/>
        </p:nvPicPr>
        <p:blipFill>
          <a:blip r:embed="rId3"/>
          <a:stretch>
            <a:fillRect/>
          </a:stretch>
        </p:blipFill>
        <p:spPr>
          <a:xfrm>
            <a:off x="1259417" y="1533218"/>
            <a:ext cx="7427383" cy="5248582"/>
          </a:xfrm>
          <a:prstGeom prst="rect">
            <a:avLst/>
          </a:prstGeom>
        </p:spPr>
      </p:pic>
      <p:pic>
        <p:nvPicPr>
          <p:cNvPr id="13" name="Google Shape;105;p2"/>
          <p:cNvPicPr preferRelativeResize="0"/>
          <p:nvPr/>
        </p:nvPicPr>
        <p:blipFill rotWithShape="1">
          <a:blip r:embed="rId4">
            <a:alphaModFix/>
          </a:blip>
          <a:srcRect/>
          <a:stretch/>
        </p:blipFill>
        <p:spPr>
          <a:xfrm>
            <a:off x="0" y="5866636"/>
            <a:ext cx="997528" cy="997528"/>
          </a:xfrm>
          <a:prstGeom prst="rect">
            <a:avLst/>
          </a:prstGeom>
          <a:noFill/>
          <a:ln>
            <a:noFill/>
          </a:ln>
        </p:spPr>
      </p:pic>
      <p:pic>
        <p:nvPicPr>
          <p:cNvPr id="14" name="Google Shape;106;p2"/>
          <p:cNvPicPr preferRelativeResize="0"/>
          <p:nvPr/>
        </p:nvPicPr>
        <p:blipFill rotWithShape="1">
          <a:blip r:embed="rId5">
            <a:alphaModFix/>
          </a:blip>
          <a:srcRect/>
          <a:stretch/>
        </p:blipFill>
        <p:spPr>
          <a:xfrm>
            <a:off x="11194473" y="5866637"/>
            <a:ext cx="997529" cy="997529"/>
          </a:xfrm>
          <a:prstGeom prst="rect">
            <a:avLst/>
          </a:prstGeom>
          <a:noFill/>
          <a:ln>
            <a:noFill/>
          </a:ln>
        </p:spPr>
      </p:pic>
      <p:sp>
        <p:nvSpPr>
          <p:cNvPr id="15" name="TextBox 14"/>
          <p:cNvSpPr txBox="1"/>
          <p:nvPr/>
        </p:nvSpPr>
        <p:spPr>
          <a:xfrm>
            <a:off x="8872497" y="2024277"/>
            <a:ext cx="2386051" cy="4154984"/>
          </a:xfrm>
          <a:prstGeom prst="rect">
            <a:avLst/>
          </a:prstGeom>
          <a:noFill/>
        </p:spPr>
        <p:txBody>
          <a:bodyPr wrap="square" rtlCol="0">
            <a:spAutoFit/>
          </a:bodyPr>
          <a:lstStyle/>
          <a:p>
            <a:pPr algn="ctr"/>
            <a:r>
              <a:rPr lang="en-US" sz="2400" dirty="0">
                <a:solidFill>
                  <a:schemeClr val="bg1"/>
                </a:solidFill>
              </a:rPr>
              <a:t>Any appropriate </a:t>
            </a:r>
            <a:r>
              <a:rPr lang="en-US" sz="2400" b="1" dirty="0">
                <a:solidFill>
                  <a:srgbClr val="FFC000"/>
                </a:solidFill>
              </a:rPr>
              <a:t>Warnings</a:t>
            </a:r>
            <a:r>
              <a:rPr lang="en-US" sz="2400" dirty="0">
                <a:solidFill>
                  <a:schemeClr val="bg1"/>
                </a:solidFill>
              </a:rPr>
              <a:t> are issued upon CME arrival – sometimes beginning with shock arrival and </a:t>
            </a:r>
            <a:r>
              <a:rPr lang="en-US" sz="2400" dirty="0">
                <a:solidFill>
                  <a:srgbClr val="FFC000"/>
                </a:solidFill>
              </a:rPr>
              <a:t>Sudden Impulse Warning</a:t>
            </a:r>
            <a:r>
              <a:rPr lang="en-US" sz="2400" dirty="0">
                <a:solidFill>
                  <a:schemeClr val="bg1"/>
                </a:solidFill>
              </a:rPr>
              <a:t>.</a:t>
            </a:r>
          </a:p>
          <a:p>
            <a:pPr algn="ctr"/>
            <a:endParaRPr lang="en-US" sz="2400" dirty="0">
              <a:solidFill>
                <a:schemeClr val="bg1"/>
              </a:solidFill>
            </a:endParaRPr>
          </a:p>
        </p:txBody>
      </p:sp>
      <p:sp>
        <p:nvSpPr>
          <p:cNvPr id="2" name="Rounded Rectangle 1"/>
          <p:cNvSpPr/>
          <p:nvPr/>
        </p:nvSpPr>
        <p:spPr>
          <a:xfrm>
            <a:off x="6153150" y="1866900"/>
            <a:ext cx="304800" cy="468630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457950" y="1866900"/>
            <a:ext cx="1481093" cy="46863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76949" y="1573428"/>
            <a:ext cx="2609851" cy="2363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734368" y="1960661"/>
            <a:ext cx="806631" cy="461665"/>
          </a:xfrm>
          <a:prstGeom prst="rect">
            <a:avLst/>
          </a:prstGeom>
          <a:noFill/>
          <a:ln>
            <a:noFill/>
          </a:ln>
        </p:spPr>
        <p:txBody>
          <a:bodyPr wrap="none" rtlCol="0">
            <a:spAutoFit/>
          </a:bodyPr>
          <a:lstStyle/>
          <a:p>
            <a:pPr algn="ctr"/>
            <a:r>
              <a:rPr lang="en-US" sz="1200" dirty="0">
                <a:solidFill>
                  <a:schemeClr val="bg1"/>
                </a:solidFill>
              </a:rPr>
              <a:t>Magnetic</a:t>
            </a:r>
          </a:p>
          <a:p>
            <a:pPr algn="ctr"/>
            <a:r>
              <a:rPr lang="en-US" sz="1200" dirty="0">
                <a:solidFill>
                  <a:schemeClr val="bg1"/>
                </a:solidFill>
              </a:rPr>
              <a:t>Cloud</a:t>
            </a:r>
          </a:p>
        </p:txBody>
      </p:sp>
      <p:sp>
        <p:nvSpPr>
          <p:cNvPr id="21" name="Rectangle 20"/>
          <p:cNvSpPr/>
          <p:nvPr/>
        </p:nvSpPr>
        <p:spPr>
          <a:xfrm>
            <a:off x="1981200" y="1533218"/>
            <a:ext cx="3182409" cy="2765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973108" y="1573428"/>
            <a:ext cx="2419345" cy="276999"/>
          </a:xfrm>
          <a:prstGeom prst="rect">
            <a:avLst/>
          </a:prstGeom>
          <a:noFill/>
          <a:ln>
            <a:noFill/>
          </a:ln>
        </p:spPr>
        <p:txBody>
          <a:bodyPr wrap="square" rtlCol="0">
            <a:spAutoFit/>
          </a:bodyPr>
          <a:lstStyle/>
          <a:p>
            <a:pPr algn="ctr"/>
            <a:r>
              <a:rPr lang="en-US" sz="1200" dirty="0">
                <a:solidFill>
                  <a:schemeClr val="bg1"/>
                </a:solidFill>
              </a:rPr>
              <a:t>Interplanetary Shock Arrival</a:t>
            </a:r>
          </a:p>
        </p:txBody>
      </p:sp>
    </p:spTree>
    <p:extLst>
      <p:ext uri="{BB962C8B-B14F-4D97-AF65-F5344CB8AC3E}">
        <p14:creationId xmlns:p14="http://schemas.microsoft.com/office/powerpoint/2010/main" val="3479193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32aae9462a_0_427"/>
          <p:cNvSpPr/>
          <p:nvPr/>
        </p:nvSpPr>
        <p:spPr>
          <a:xfrm>
            <a:off x="7518400" y="3911600"/>
            <a:ext cx="381300" cy="381300"/>
          </a:xfrm>
          <a:prstGeom prst="ellipse">
            <a:avLst/>
          </a:prstGeom>
          <a:noFill/>
          <a:ln w="158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pic>
        <p:nvPicPr>
          <p:cNvPr id="197" name="Google Shape;197;g232aae9462a_0_427" descr="sunearth01"/>
          <p:cNvPicPr preferRelativeResize="0"/>
          <p:nvPr/>
        </p:nvPicPr>
        <p:blipFill rotWithShape="1">
          <a:blip r:embed="rId3">
            <a:alphaModFix/>
          </a:blip>
          <a:srcRect t="5200" b="14786"/>
          <a:stretch/>
        </p:blipFill>
        <p:spPr>
          <a:xfrm>
            <a:off x="-13600" y="0"/>
            <a:ext cx="12191999" cy="6858002"/>
          </a:xfrm>
          <a:prstGeom prst="rect">
            <a:avLst/>
          </a:prstGeom>
          <a:noFill/>
          <a:ln>
            <a:noFill/>
          </a:ln>
        </p:spPr>
      </p:pic>
      <p:sp>
        <p:nvSpPr>
          <p:cNvPr id="198" name="Google Shape;198;g232aae9462a_0_427"/>
          <p:cNvSpPr/>
          <p:nvPr/>
        </p:nvSpPr>
        <p:spPr>
          <a:xfrm>
            <a:off x="8729668" y="5613407"/>
            <a:ext cx="2460900" cy="462000"/>
          </a:xfrm>
          <a:prstGeom prst="rect">
            <a:avLst/>
          </a:prstGeom>
          <a:noFill/>
          <a:ln>
            <a:noFill/>
          </a:ln>
        </p:spPr>
        <p:txBody>
          <a:bodyPr spcFirstLastPara="1" wrap="square" lIns="92075" tIns="46025" rIns="92075" bIns="46025"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Magnetosphere</a:t>
            </a:r>
            <a:endParaRPr sz="2400" b="0" i="0" u="none" strike="noStrike" cap="none">
              <a:solidFill>
                <a:srgbClr val="000000"/>
              </a:solidFill>
              <a:latin typeface="Arial"/>
              <a:ea typeface="Arial"/>
              <a:cs typeface="Arial"/>
              <a:sym typeface="Arial"/>
            </a:endParaRPr>
          </a:p>
        </p:txBody>
      </p:sp>
      <p:cxnSp>
        <p:nvCxnSpPr>
          <p:cNvPr id="199" name="Google Shape;199;g232aae9462a_0_427"/>
          <p:cNvCxnSpPr/>
          <p:nvPr/>
        </p:nvCxnSpPr>
        <p:spPr>
          <a:xfrm>
            <a:off x="8395523" y="2925809"/>
            <a:ext cx="926100" cy="630000"/>
          </a:xfrm>
          <a:prstGeom prst="straightConnector1">
            <a:avLst/>
          </a:prstGeom>
          <a:noFill/>
          <a:ln w="25400" cap="flat" cmpd="sng">
            <a:solidFill>
              <a:schemeClr val="lt1"/>
            </a:solidFill>
            <a:prstDash val="solid"/>
            <a:round/>
            <a:headEnd type="none" w="sm" len="sm"/>
            <a:tailEnd type="stealth" w="med" len="med"/>
          </a:ln>
        </p:spPr>
      </p:cxnSp>
      <p:sp>
        <p:nvSpPr>
          <p:cNvPr id="200" name="Google Shape;200;g232aae9462a_0_427"/>
          <p:cNvSpPr/>
          <p:nvPr/>
        </p:nvSpPr>
        <p:spPr>
          <a:xfrm>
            <a:off x="4299708" y="3399745"/>
            <a:ext cx="2430300" cy="1047300"/>
          </a:xfrm>
          <a:prstGeom prst="rect">
            <a:avLst/>
          </a:prstGeom>
          <a:noFill/>
          <a:ln>
            <a:noFill/>
          </a:ln>
        </p:spPr>
        <p:txBody>
          <a:bodyPr spcFirstLastPara="1" wrap="square" lIns="92075" tIns="46025" rIns="92075" bIns="46025" anchor="t" anchorCtr="0">
            <a:noAutofit/>
          </a:bodyPr>
          <a:lstStyle/>
          <a:p>
            <a:pPr marL="0" marR="0" lvl="0" indent="0" algn="ctr" rtl="0">
              <a:lnSpc>
                <a:spcPct val="100000"/>
              </a:lnSpc>
              <a:spcBef>
                <a:spcPts val="0"/>
              </a:spcBef>
              <a:spcAft>
                <a:spcPts val="0"/>
              </a:spcAft>
              <a:buClr>
                <a:srgbClr val="FFFFFF"/>
              </a:buClr>
              <a:buSzPts val="2300"/>
              <a:buFont typeface="Helvetica Neue"/>
              <a:buNone/>
            </a:pPr>
            <a:endParaRPr sz="1500" b="0" i="0" u="none" strike="noStrike" cap="none">
              <a:solidFill>
                <a:srgbClr val="000000"/>
              </a:solidFill>
              <a:latin typeface="Arial"/>
              <a:ea typeface="Arial"/>
              <a:cs typeface="Arial"/>
              <a:sym typeface="Arial"/>
            </a:endParaRPr>
          </a:p>
        </p:txBody>
      </p:sp>
      <p:sp>
        <p:nvSpPr>
          <p:cNvPr id="201" name="Google Shape;201;g232aae9462a_0_427"/>
          <p:cNvSpPr/>
          <p:nvPr/>
        </p:nvSpPr>
        <p:spPr>
          <a:xfrm>
            <a:off x="1747000" y="738442"/>
            <a:ext cx="8697900" cy="1154100"/>
          </a:xfrm>
          <a:prstGeom prst="rect">
            <a:avLst/>
          </a:prstGeom>
          <a:solidFill>
            <a:schemeClr val="dk1"/>
          </a:solidFill>
          <a:ln w="28575" cap="flat" cmpd="sng">
            <a:solidFill>
              <a:srgbClr val="FFD7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i="0" u="none" strike="noStrike" cap="none">
                <a:solidFill>
                  <a:schemeClr val="lt1"/>
                </a:solidFill>
              </a:rPr>
              <a:t>Space weather refers to the variable conditions on the Sun and in space that can influence performance and reliability of space and ground­-based technological systems, and endanger life or health.</a:t>
            </a:r>
            <a:endParaRPr sz="2300" i="0" u="none" strike="noStrike" cap="none">
              <a:solidFill>
                <a:schemeClr val="lt1"/>
              </a:solidFill>
            </a:endParaRPr>
          </a:p>
        </p:txBody>
      </p:sp>
      <p:sp>
        <p:nvSpPr>
          <p:cNvPr id="202" name="Google Shape;202;g232aae9462a_0_427"/>
          <p:cNvSpPr/>
          <p:nvPr/>
        </p:nvSpPr>
        <p:spPr>
          <a:xfrm>
            <a:off x="7655742" y="2536871"/>
            <a:ext cx="1843200" cy="462000"/>
          </a:xfrm>
          <a:prstGeom prst="rect">
            <a:avLst/>
          </a:prstGeom>
          <a:noFill/>
          <a:ln>
            <a:noFill/>
          </a:ln>
        </p:spPr>
        <p:txBody>
          <a:bodyPr spcFirstLastPara="1" wrap="square" lIns="92075" tIns="46025" rIns="92075" bIns="46025" anchor="t" anchorCtr="0">
            <a:noAutofit/>
          </a:bodyPr>
          <a:lstStyle/>
          <a:p>
            <a:pPr marL="0" marR="0" lvl="0" indent="0" algn="ctr" rtl="0">
              <a:lnSpc>
                <a:spcPct val="100000"/>
              </a:lnSpc>
              <a:spcBef>
                <a:spcPts val="0"/>
              </a:spcBef>
              <a:spcAft>
                <a:spcPts val="0"/>
              </a:spcAft>
              <a:buClr>
                <a:srgbClr val="FFFFFF"/>
              </a:buClr>
              <a:buSzPts val="2400"/>
              <a:buFont typeface="Helvetica Neue"/>
              <a:buNone/>
            </a:pPr>
            <a:r>
              <a:rPr lang="en-US" sz="2400" b="1" i="0" u="none" strike="noStrike" cap="none">
                <a:solidFill>
                  <a:srgbClr val="FFFFFF"/>
                </a:solidFill>
              </a:rPr>
              <a:t>Ionosphere</a:t>
            </a:r>
            <a:endParaRPr sz="2400" i="0" u="none" strike="noStrike" cap="none">
              <a:solidFill>
                <a:srgbClr val="000000"/>
              </a:solidFill>
            </a:endParaRPr>
          </a:p>
        </p:txBody>
      </p:sp>
      <p:cxnSp>
        <p:nvCxnSpPr>
          <p:cNvPr id="203" name="Google Shape;203;g232aae9462a_0_427"/>
          <p:cNvCxnSpPr/>
          <p:nvPr/>
        </p:nvCxnSpPr>
        <p:spPr>
          <a:xfrm rot="10800000">
            <a:off x="8904610" y="4671692"/>
            <a:ext cx="783900" cy="1044900"/>
          </a:xfrm>
          <a:prstGeom prst="straightConnector1">
            <a:avLst/>
          </a:prstGeom>
          <a:noFill/>
          <a:ln w="25400" cap="flat" cmpd="sng">
            <a:solidFill>
              <a:schemeClr val="lt1"/>
            </a:solidFill>
            <a:prstDash val="solid"/>
            <a:round/>
            <a:headEnd type="none" w="sm" len="sm"/>
            <a:tailEnd type="stealth" w="med" len="med"/>
          </a:ln>
        </p:spPr>
      </p:cxnSp>
      <p:sp>
        <p:nvSpPr>
          <p:cNvPr id="204" name="Google Shape;204;g232aae9462a_0_427"/>
          <p:cNvSpPr/>
          <p:nvPr/>
        </p:nvSpPr>
        <p:spPr>
          <a:xfrm>
            <a:off x="9348680" y="3468631"/>
            <a:ext cx="393300" cy="396900"/>
          </a:xfrm>
          <a:prstGeom prst="ellipse">
            <a:avLst/>
          </a:prstGeom>
          <a:noFill/>
          <a:ln w="19050" cap="flat" cmpd="sng">
            <a:solidFill>
              <a:schemeClr val="lt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205" name="Google Shape;205;g232aae9462a_0_427"/>
          <p:cNvSpPr/>
          <p:nvPr/>
        </p:nvSpPr>
        <p:spPr>
          <a:xfrm>
            <a:off x="4025433" y="4662567"/>
            <a:ext cx="2853600" cy="104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00"/>
              </a:buClr>
              <a:buSzPts val="1900"/>
              <a:buFont typeface="Helvetica Neue"/>
              <a:buNone/>
            </a:pPr>
            <a:endParaRPr sz="1500" b="0" i="0" u="none" strike="noStrike" cap="none">
              <a:solidFill>
                <a:srgbClr val="000000"/>
              </a:solidFill>
              <a:latin typeface="Arial"/>
              <a:ea typeface="Arial"/>
              <a:cs typeface="Arial"/>
              <a:sym typeface="Arial"/>
            </a:endParaRPr>
          </a:p>
        </p:txBody>
      </p:sp>
      <p:sp>
        <p:nvSpPr>
          <p:cNvPr id="206" name="Google Shape;206;g232aae9462a_0_427"/>
          <p:cNvSpPr txBox="1"/>
          <p:nvPr/>
        </p:nvSpPr>
        <p:spPr>
          <a:xfrm>
            <a:off x="2545200" y="6315467"/>
            <a:ext cx="5568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ial"/>
              <a:buNone/>
            </a:pPr>
            <a:r>
              <a:rPr lang="en-US" sz="2400" b="1" i="0" u="none" strike="noStrike" cap="none">
                <a:solidFill>
                  <a:srgbClr val="FFFFFF"/>
                </a:solidFill>
                <a:latin typeface="Arial"/>
                <a:ea typeface="Arial"/>
                <a:cs typeface="Arial"/>
                <a:sym typeface="Arial"/>
              </a:rPr>
              <a:t>93 Million Miles from Sun to Earth</a:t>
            </a:r>
            <a:endParaRPr sz="2400" b="0" i="0" u="none" strike="noStrike" cap="none">
              <a:solidFill>
                <a:srgbClr val="000000"/>
              </a:solidFill>
              <a:latin typeface="Arial"/>
              <a:ea typeface="Arial"/>
              <a:cs typeface="Arial"/>
              <a:sym typeface="Arial"/>
            </a:endParaRPr>
          </a:p>
        </p:txBody>
      </p:sp>
      <p:cxnSp>
        <p:nvCxnSpPr>
          <p:cNvPr id="207" name="Google Shape;207;g232aae9462a_0_427"/>
          <p:cNvCxnSpPr/>
          <p:nvPr/>
        </p:nvCxnSpPr>
        <p:spPr>
          <a:xfrm rot="10800000" flipH="1">
            <a:off x="9688511" y="5228492"/>
            <a:ext cx="151200" cy="488100"/>
          </a:xfrm>
          <a:prstGeom prst="straightConnector1">
            <a:avLst/>
          </a:prstGeom>
          <a:noFill/>
          <a:ln w="25400" cap="flat" cmpd="sng">
            <a:solidFill>
              <a:schemeClr val="lt1"/>
            </a:solidFill>
            <a:prstDash val="solid"/>
            <a:round/>
            <a:headEnd type="none" w="sm" len="sm"/>
            <a:tailEnd type="stealth" w="med" len="med"/>
          </a:ln>
        </p:spPr>
      </p:cxnSp>
      <p:sp>
        <p:nvSpPr>
          <p:cNvPr id="208" name="Google Shape;208;g232aae9462a_0_427"/>
          <p:cNvSpPr txBox="1"/>
          <p:nvPr/>
        </p:nvSpPr>
        <p:spPr>
          <a:xfrm>
            <a:off x="1747000" y="33333"/>
            <a:ext cx="8697900" cy="7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4100" b="1">
                <a:solidFill>
                  <a:srgbClr val="FFD700"/>
                </a:solidFill>
              </a:rPr>
              <a:t>What is S</a:t>
            </a:r>
            <a:r>
              <a:rPr lang="en-US" sz="4100" b="1" i="0" u="none" strike="noStrike" cap="none">
                <a:solidFill>
                  <a:srgbClr val="FFD700"/>
                </a:solidFill>
                <a:latin typeface="Arial"/>
                <a:ea typeface="Arial"/>
                <a:cs typeface="Arial"/>
                <a:sym typeface="Arial"/>
              </a:rPr>
              <a:t>pace </a:t>
            </a:r>
            <a:r>
              <a:rPr lang="en-US" sz="4100" b="1">
                <a:solidFill>
                  <a:srgbClr val="FFD700"/>
                </a:solidFill>
              </a:rPr>
              <a:t>W</a:t>
            </a:r>
            <a:r>
              <a:rPr lang="en-US" sz="4100" b="1" i="0" u="none" strike="noStrike" cap="none">
                <a:solidFill>
                  <a:srgbClr val="FFD700"/>
                </a:solidFill>
                <a:latin typeface="Arial"/>
                <a:ea typeface="Arial"/>
                <a:cs typeface="Arial"/>
                <a:sym typeface="Arial"/>
              </a:rPr>
              <a:t>eather?</a:t>
            </a:r>
            <a:endParaRPr sz="4100" b="0" i="0" u="none" strike="noStrike" cap="none">
              <a:solidFill>
                <a:srgbClr val="FFD700"/>
              </a:solidFill>
              <a:latin typeface="Arial"/>
              <a:ea typeface="Arial"/>
              <a:cs typeface="Arial"/>
              <a:sym typeface="Arial"/>
            </a:endParaRPr>
          </a:p>
        </p:txBody>
      </p:sp>
      <p:sp>
        <p:nvSpPr>
          <p:cNvPr id="209" name="Google Shape;209;g232aae9462a_0_427"/>
          <p:cNvSpPr txBox="1"/>
          <p:nvPr/>
        </p:nvSpPr>
        <p:spPr>
          <a:xfrm>
            <a:off x="2085333" y="5613400"/>
            <a:ext cx="6170400" cy="6156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400">
                <a:solidFill>
                  <a:schemeClr val="lt1"/>
                </a:solidFill>
              </a:rPr>
              <a:t>Various emissions from the Sun affect Earth </a:t>
            </a:r>
            <a:endParaRPr sz="2400">
              <a:solidFill>
                <a:schemeClr val="lt1"/>
              </a:solidFill>
            </a:endParaRPr>
          </a:p>
        </p:txBody>
      </p:sp>
      <p:cxnSp>
        <p:nvCxnSpPr>
          <p:cNvPr id="210" name="Google Shape;210;g232aae9462a_0_427"/>
          <p:cNvCxnSpPr>
            <a:stCxn id="206" idx="1"/>
          </p:cNvCxnSpPr>
          <p:nvPr/>
        </p:nvCxnSpPr>
        <p:spPr>
          <a:xfrm rot="10800000">
            <a:off x="314400" y="6197417"/>
            <a:ext cx="2230800" cy="348900"/>
          </a:xfrm>
          <a:prstGeom prst="bentConnector3">
            <a:avLst>
              <a:gd name="adj1" fmla="val 99544"/>
            </a:avLst>
          </a:prstGeom>
          <a:noFill/>
          <a:ln w="28575" cap="flat" cmpd="sng">
            <a:solidFill>
              <a:schemeClr val="accent3"/>
            </a:solidFill>
            <a:prstDash val="solid"/>
            <a:round/>
            <a:headEnd type="none" w="med" len="med"/>
            <a:tailEnd type="triangle" w="med" len="med"/>
          </a:ln>
        </p:spPr>
      </p:cxnSp>
      <p:cxnSp>
        <p:nvCxnSpPr>
          <p:cNvPr id="211" name="Google Shape;211;g232aae9462a_0_427"/>
          <p:cNvCxnSpPr>
            <a:stCxn id="206" idx="3"/>
          </p:cNvCxnSpPr>
          <p:nvPr/>
        </p:nvCxnSpPr>
        <p:spPr>
          <a:xfrm rot="10800000" flipH="1">
            <a:off x="8113500" y="6197417"/>
            <a:ext cx="1512000" cy="348900"/>
          </a:xfrm>
          <a:prstGeom prst="bentConnector3">
            <a:avLst>
              <a:gd name="adj1" fmla="val 100013"/>
            </a:avLst>
          </a:prstGeom>
          <a:noFill/>
          <a:ln w="28575" cap="flat" cmpd="sng">
            <a:solidFill>
              <a:schemeClr val="accent3"/>
            </a:solidFill>
            <a:prstDash val="solid"/>
            <a:round/>
            <a:headEnd type="none" w="med" len="med"/>
            <a:tailEnd type="triangle" w="med" len="med"/>
          </a:ln>
        </p:spPr>
      </p:cxnSp>
      <p:sp>
        <p:nvSpPr>
          <p:cNvPr id="212" name="Google Shape;212;g232aae9462a_0_427"/>
          <p:cNvSpPr/>
          <p:nvPr/>
        </p:nvSpPr>
        <p:spPr>
          <a:xfrm>
            <a:off x="4644000" y="3276933"/>
            <a:ext cx="1370700" cy="1292700"/>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FFFFFF"/>
              </a:buClr>
              <a:buSzPts val="2400"/>
              <a:buFont typeface="Helvetica Neue"/>
              <a:buNone/>
            </a:pPr>
            <a:r>
              <a:rPr lang="en-US" sz="2400" b="1">
                <a:solidFill>
                  <a:srgbClr val="FFFFFF"/>
                </a:solidFill>
              </a:rPr>
              <a:t>Coronal</a:t>
            </a:r>
            <a:endParaRPr sz="2400" b="1">
              <a:solidFill>
                <a:srgbClr val="FFFFFF"/>
              </a:solidFill>
            </a:endParaRPr>
          </a:p>
          <a:p>
            <a:pPr marL="0" marR="0" lvl="0" indent="0" algn="l" rtl="0">
              <a:lnSpc>
                <a:spcPct val="100000"/>
              </a:lnSpc>
              <a:spcBef>
                <a:spcPts val="0"/>
              </a:spcBef>
              <a:spcAft>
                <a:spcPts val="0"/>
              </a:spcAft>
              <a:buClr>
                <a:srgbClr val="FFFFFF"/>
              </a:buClr>
              <a:buSzPts val="2400"/>
              <a:buFont typeface="Helvetica Neue"/>
              <a:buNone/>
            </a:pPr>
            <a:r>
              <a:rPr lang="en-US" sz="2400" b="1">
                <a:solidFill>
                  <a:srgbClr val="FFFFFF"/>
                </a:solidFill>
              </a:rPr>
              <a:t>Mass</a:t>
            </a:r>
            <a:endParaRPr sz="2400" b="1">
              <a:solidFill>
                <a:srgbClr val="FFFFFF"/>
              </a:solidFill>
            </a:endParaRPr>
          </a:p>
          <a:p>
            <a:pPr marL="0" marR="0" lvl="0" indent="0" algn="l" rtl="0">
              <a:lnSpc>
                <a:spcPct val="100000"/>
              </a:lnSpc>
              <a:spcBef>
                <a:spcPts val="0"/>
              </a:spcBef>
              <a:spcAft>
                <a:spcPts val="0"/>
              </a:spcAft>
              <a:buClr>
                <a:srgbClr val="FFFFFF"/>
              </a:buClr>
              <a:buSzPts val="2400"/>
              <a:buFont typeface="Helvetica Neue"/>
              <a:buNone/>
            </a:pPr>
            <a:r>
              <a:rPr lang="en-US" sz="2400" b="1">
                <a:solidFill>
                  <a:srgbClr val="FFFFFF"/>
                </a:solidFill>
              </a:rPr>
              <a:t>Ejection</a:t>
            </a:r>
            <a:endParaRPr sz="2400" i="0" u="none" strike="noStrike" cap="none">
              <a:solidFill>
                <a:srgbClr val="000000"/>
              </a:solidFill>
            </a:endParaRPr>
          </a:p>
        </p:txBody>
      </p:sp>
      <p:cxnSp>
        <p:nvCxnSpPr>
          <p:cNvPr id="213" name="Google Shape;213;g232aae9462a_0_427"/>
          <p:cNvCxnSpPr>
            <a:stCxn id="212" idx="1"/>
          </p:cNvCxnSpPr>
          <p:nvPr/>
        </p:nvCxnSpPr>
        <p:spPr>
          <a:xfrm flipH="1">
            <a:off x="3905100" y="3923283"/>
            <a:ext cx="738900" cy="783300"/>
          </a:xfrm>
          <a:prstGeom prst="straightConnector1">
            <a:avLst/>
          </a:prstGeom>
          <a:noFill/>
          <a:ln w="25400" cap="flat" cmpd="sng">
            <a:solidFill>
              <a:schemeClr val="lt1"/>
            </a:solidFill>
            <a:prstDash val="solid"/>
            <a:round/>
            <a:headEnd type="none" w="sm" len="sm"/>
            <a:tailEnd type="stealth" w="med" len="med"/>
          </a:ln>
        </p:spPr>
      </p:cxnSp>
      <p:cxnSp>
        <p:nvCxnSpPr>
          <p:cNvPr id="214" name="Google Shape;214;g232aae9462a_0_427"/>
          <p:cNvCxnSpPr>
            <a:stCxn id="212" idx="1"/>
          </p:cNvCxnSpPr>
          <p:nvPr/>
        </p:nvCxnSpPr>
        <p:spPr>
          <a:xfrm rot="10800000">
            <a:off x="4260000" y="2830083"/>
            <a:ext cx="384000" cy="1093200"/>
          </a:xfrm>
          <a:prstGeom prst="straightConnector1">
            <a:avLst/>
          </a:prstGeom>
          <a:noFill/>
          <a:ln w="25400" cap="flat" cmpd="sng">
            <a:solidFill>
              <a:schemeClr val="lt1"/>
            </a:solidFill>
            <a:prstDash val="solid"/>
            <a:round/>
            <a:headEnd type="none" w="sm" len="sm"/>
            <a:tailEnd type="stealth" w="med" len="med"/>
          </a:ln>
        </p:spPr>
      </p:cxnSp>
      <p:sp>
        <p:nvSpPr>
          <p:cNvPr id="215" name="Google Shape;215;g232aae9462a_0_427"/>
          <p:cNvSpPr txBox="1">
            <a:spLocks noGrp="1"/>
          </p:cNvSpPr>
          <p:nvPr>
            <p:ph type="sldNum" idx="12"/>
          </p:nvPr>
        </p:nvSpPr>
        <p:spPr>
          <a:xfrm>
            <a:off x="9498933" y="6317667"/>
            <a:ext cx="2540100" cy="457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solidFill>
                  <a:srgbClr val="000080"/>
                </a:solidFill>
                <a:latin typeface="Calibri"/>
                <a:ea typeface="Calibri"/>
                <a:cs typeface="Calibri"/>
                <a:sym typeface="Calibri"/>
              </a:rPr>
              <a:t>2</a:t>
            </a:fld>
            <a:endParaRPr>
              <a:solidFill>
                <a:srgbClr val="000080"/>
              </a:solidFill>
              <a:latin typeface="Calibri"/>
              <a:ea typeface="Calibri"/>
              <a:cs typeface="Calibri"/>
              <a:sym typeface="Calibri"/>
            </a:endParaRPr>
          </a:p>
        </p:txBody>
      </p:sp>
    </p:spTree>
    <p:extLst>
      <p:ext uri="{BB962C8B-B14F-4D97-AF65-F5344CB8AC3E}">
        <p14:creationId xmlns:p14="http://schemas.microsoft.com/office/powerpoint/2010/main" val="1784023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5"/>
        <p:cNvGrpSpPr/>
        <p:nvPr/>
      </p:nvGrpSpPr>
      <p:grpSpPr>
        <a:xfrm>
          <a:off x="0" y="0"/>
          <a:ext cx="0" cy="0"/>
          <a:chOff x="0" y="0"/>
          <a:chExt cx="0" cy="0"/>
        </a:xfrm>
      </p:grpSpPr>
      <p:sp>
        <p:nvSpPr>
          <p:cNvPr id="436" name="Google Shape;436;p23"/>
          <p:cNvSpPr txBox="1"/>
          <p:nvPr/>
        </p:nvSpPr>
        <p:spPr>
          <a:xfrm>
            <a:off x="4202612" y="128456"/>
            <a:ext cx="7512908" cy="889237"/>
          </a:xfrm>
          <a:prstGeom prst="rect">
            <a:avLst/>
          </a:prstGeom>
          <a:noFill/>
          <a:ln>
            <a:noFill/>
          </a:ln>
        </p:spPr>
        <p:txBody>
          <a:bodyPr spcFirstLastPara="1" wrap="square" lIns="91425" tIns="45700" rIns="91425" bIns="45700" anchor="t" anchorCtr="0">
            <a:normAutofit/>
          </a:bodyPr>
          <a:lstStyle/>
          <a:p>
            <a:pPr>
              <a:lnSpc>
                <a:spcPct val="90000"/>
              </a:lnSpc>
              <a:buClr>
                <a:srgbClr val="FFFF00"/>
              </a:buClr>
              <a:buSzPts val="4400"/>
            </a:pPr>
            <a:r>
              <a:rPr lang="en-US" sz="4400" b="1">
                <a:solidFill>
                  <a:srgbClr val="FFFF00"/>
                </a:solidFill>
                <a:latin typeface="Calibri"/>
                <a:ea typeface="Calibri"/>
                <a:cs typeface="Calibri"/>
                <a:sym typeface="Calibri"/>
              </a:rPr>
              <a:t>GEOMAGNETIC STORMS</a:t>
            </a:r>
            <a:endParaRPr sz="4400" b="1">
              <a:solidFill>
                <a:srgbClr val="FFFF00"/>
              </a:solidFill>
              <a:latin typeface="Calibri"/>
              <a:ea typeface="Calibri"/>
              <a:cs typeface="Calibri"/>
              <a:sym typeface="Calibri"/>
            </a:endParaRPr>
          </a:p>
        </p:txBody>
      </p:sp>
      <p:pic>
        <p:nvPicPr>
          <p:cNvPr id="437" name="Google Shape;437;p23"/>
          <p:cNvPicPr preferRelativeResize="0"/>
          <p:nvPr/>
        </p:nvPicPr>
        <p:blipFill rotWithShape="1">
          <a:blip r:embed="rId3">
            <a:alphaModFix/>
          </a:blip>
          <a:srcRect/>
          <a:stretch/>
        </p:blipFill>
        <p:spPr>
          <a:xfrm>
            <a:off x="3279606" y="912279"/>
            <a:ext cx="7573993" cy="5682313"/>
          </a:xfrm>
          <a:prstGeom prst="rect">
            <a:avLst/>
          </a:prstGeom>
          <a:noFill/>
          <a:ln>
            <a:noFill/>
          </a:ln>
        </p:spPr>
      </p:pic>
      <p:sp>
        <p:nvSpPr>
          <p:cNvPr id="440" name="Google Shape;440;p23"/>
          <p:cNvSpPr txBox="1"/>
          <p:nvPr/>
        </p:nvSpPr>
        <p:spPr>
          <a:xfrm>
            <a:off x="2598187" y="6613642"/>
            <a:ext cx="7914539" cy="276999"/>
          </a:xfrm>
          <a:prstGeom prst="rect">
            <a:avLst/>
          </a:prstGeom>
          <a:noFill/>
          <a:ln>
            <a:noFill/>
          </a:ln>
        </p:spPr>
        <p:txBody>
          <a:bodyPr spcFirstLastPara="1" wrap="square" lIns="91425" tIns="45700" rIns="91425" bIns="45700" anchor="t" anchorCtr="0">
            <a:spAutoFit/>
          </a:bodyPr>
          <a:lstStyle/>
          <a:p>
            <a:r>
              <a:rPr lang="en-US" sz="1200">
                <a:solidFill>
                  <a:schemeClr val="lt1"/>
                </a:solidFill>
                <a:latin typeface="Calibri"/>
                <a:ea typeface="Calibri"/>
                <a:cs typeface="Calibri"/>
                <a:sym typeface="Calibri"/>
              </a:rPr>
              <a:t>Image Credit: NASA/Goddard/Aaron Kaasse  https://www.nasa.gov/mission_pages/sunearth/science/magnetosphere2.html</a:t>
            </a:r>
            <a:endParaRPr/>
          </a:p>
        </p:txBody>
      </p:sp>
      <p:sp>
        <p:nvSpPr>
          <p:cNvPr id="441" name="Google Shape;441;p23"/>
          <p:cNvSpPr txBox="1"/>
          <p:nvPr/>
        </p:nvSpPr>
        <p:spPr>
          <a:xfrm>
            <a:off x="909079" y="1123875"/>
            <a:ext cx="1790700" cy="4524275"/>
          </a:xfrm>
          <a:prstGeom prst="rect">
            <a:avLst/>
          </a:prstGeom>
          <a:noFill/>
          <a:ln>
            <a:noFill/>
          </a:ln>
        </p:spPr>
        <p:txBody>
          <a:bodyPr spcFirstLastPara="1" wrap="square" lIns="91425" tIns="45700" rIns="91425" bIns="45700" anchor="t" anchorCtr="0">
            <a:spAutoFit/>
          </a:bodyPr>
          <a:lstStyle/>
          <a:p>
            <a:pPr algn="ctr"/>
            <a:r>
              <a:rPr lang="en-US" sz="2400" dirty="0">
                <a:solidFill>
                  <a:schemeClr val="lt1"/>
                </a:solidFill>
                <a:latin typeface="Calibri"/>
                <a:ea typeface="Calibri"/>
                <a:cs typeface="Calibri"/>
                <a:sym typeface="Calibri"/>
              </a:rPr>
              <a:t>When a CME strikes and envelopes Earth’s  magnetic field, storms may begin. In particular, if the CME mag field connects with Earth’s. </a:t>
            </a:r>
            <a:endParaRPr dirty="0"/>
          </a:p>
        </p:txBody>
      </p:sp>
      <p:pic>
        <p:nvPicPr>
          <p:cNvPr id="8" name="Google Shape;105;p2"/>
          <p:cNvPicPr preferRelativeResize="0"/>
          <p:nvPr/>
        </p:nvPicPr>
        <p:blipFill rotWithShape="1">
          <a:blip r:embed="rId4">
            <a:alphaModFix/>
          </a:blip>
          <a:srcRect/>
          <a:stretch/>
        </p:blipFill>
        <p:spPr>
          <a:xfrm>
            <a:off x="0" y="5866636"/>
            <a:ext cx="997528" cy="997528"/>
          </a:xfrm>
          <a:prstGeom prst="rect">
            <a:avLst/>
          </a:prstGeom>
          <a:noFill/>
          <a:ln>
            <a:noFill/>
          </a:ln>
        </p:spPr>
      </p:pic>
      <p:pic>
        <p:nvPicPr>
          <p:cNvPr id="9" name="Google Shape;106;p2"/>
          <p:cNvPicPr preferRelativeResize="0"/>
          <p:nvPr/>
        </p:nvPicPr>
        <p:blipFill rotWithShape="1">
          <a:blip r:embed="rId5">
            <a:alphaModFix/>
          </a:blip>
          <a:srcRect/>
          <a:stretch/>
        </p:blipFill>
        <p:spPr>
          <a:xfrm>
            <a:off x="11194473" y="5866637"/>
            <a:ext cx="997529" cy="99752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2"/>
        <p:cNvGrpSpPr/>
        <p:nvPr/>
      </p:nvGrpSpPr>
      <p:grpSpPr>
        <a:xfrm>
          <a:off x="0" y="0"/>
          <a:ext cx="0" cy="0"/>
          <a:chOff x="0" y="0"/>
          <a:chExt cx="0" cy="0"/>
        </a:xfrm>
      </p:grpSpPr>
      <p:sp>
        <p:nvSpPr>
          <p:cNvPr id="322" name="Google Shape;322;p14"/>
          <p:cNvSpPr txBox="1"/>
          <p:nvPr/>
        </p:nvSpPr>
        <p:spPr>
          <a:xfrm>
            <a:off x="2256996" y="66126"/>
            <a:ext cx="7512908" cy="889237"/>
          </a:xfrm>
          <a:prstGeom prst="rect">
            <a:avLst/>
          </a:prstGeom>
          <a:noFill/>
          <a:ln>
            <a:noFill/>
          </a:ln>
        </p:spPr>
        <p:txBody>
          <a:bodyPr spcFirstLastPara="1" wrap="square" lIns="91425" tIns="45700" rIns="91425" bIns="45700" anchor="t" anchorCtr="0">
            <a:normAutofit/>
          </a:bodyPr>
          <a:lstStyle/>
          <a:p>
            <a:pPr algn="ctr">
              <a:lnSpc>
                <a:spcPct val="90000"/>
              </a:lnSpc>
              <a:buClr>
                <a:srgbClr val="FFFF00"/>
              </a:buClr>
              <a:buSzPts val="4400"/>
            </a:pPr>
            <a:r>
              <a:rPr lang="en-US" sz="4400" b="1" dirty="0">
                <a:solidFill>
                  <a:srgbClr val="FFFF00"/>
                </a:solidFill>
                <a:latin typeface="Calibri"/>
                <a:ea typeface="Calibri"/>
                <a:cs typeface="Calibri"/>
                <a:sym typeface="Calibri"/>
              </a:rPr>
              <a:t>GEOMAGNETIC STORMS</a:t>
            </a:r>
            <a:endParaRPr sz="4400" b="1" dirty="0">
              <a:solidFill>
                <a:srgbClr val="FFFF00"/>
              </a:solidFill>
              <a:latin typeface="Calibri"/>
              <a:ea typeface="Calibri"/>
              <a:cs typeface="Calibri"/>
              <a:sym typeface="Calibri"/>
            </a:endParaRPr>
          </a:p>
        </p:txBody>
      </p:sp>
      <p:pic>
        <p:nvPicPr>
          <p:cNvPr id="328" name="Google Shape;328;p14"/>
          <p:cNvPicPr preferRelativeResize="0"/>
          <p:nvPr/>
        </p:nvPicPr>
        <p:blipFill rotWithShape="1">
          <a:blip r:embed="rId3">
            <a:alphaModFix/>
          </a:blip>
          <a:srcRect t="12428" b="12239"/>
          <a:stretch/>
        </p:blipFill>
        <p:spPr>
          <a:xfrm>
            <a:off x="1342666" y="1138079"/>
            <a:ext cx="4067093" cy="1030521"/>
          </a:xfrm>
          <a:prstGeom prst="rect">
            <a:avLst/>
          </a:prstGeom>
          <a:noFill/>
          <a:ln>
            <a:noFill/>
          </a:ln>
        </p:spPr>
      </p:pic>
      <p:sp>
        <p:nvSpPr>
          <p:cNvPr id="16" name="Google Shape;336;p15"/>
          <p:cNvSpPr txBox="1"/>
          <p:nvPr/>
        </p:nvSpPr>
        <p:spPr>
          <a:xfrm>
            <a:off x="1047750" y="4858332"/>
            <a:ext cx="9963150" cy="2396248"/>
          </a:xfrm>
          <a:prstGeom prst="rect">
            <a:avLst/>
          </a:prstGeom>
          <a:noFill/>
          <a:ln>
            <a:noFill/>
          </a:ln>
        </p:spPr>
        <p:txBody>
          <a:bodyPr spcFirstLastPara="1" wrap="square" lIns="91425" tIns="45700" rIns="91425" bIns="45700" anchor="ctr" anchorCtr="0">
            <a:noAutofit/>
          </a:bodyPr>
          <a:lstStyle/>
          <a:p>
            <a:pPr algn="ctr">
              <a:lnSpc>
                <a:spcPct val="90000"/>
              </a:lnSpc>
              <a:buClr>
                <a:srgbClr val="FFFF00"/>
              </a:buClr>
              <a:buSzPts val="3600"/>
            </a:pPr>
            <a:r>
              <a:rPr lang="en-US" sz="2400" b="1" dirty="0">
                <a:solidFill>
                  <a:srgbClr val="FFC000"/>
                </a:solidFill>
                <a:latin typeface="Calibri"/>
                <a:cs typeface="Calibri"/>
                <a:sym typeface="Calibri"/>
              </a:rPr>
              <a:t>… and can lead to </a:t>
            </a:r>
            <a:r>
              <a:rPr lang="en-US" sz="2400" b="1" dirty="0" smtClean="0">
                <a:solidFill>
                  <a:srgbClr val="FFC000"/>
                </a:solidFill>
                <a:latin typeface="Calibri"/>
                <a:cs typeface="Calibri"/>
                <a:sym typeface="Calibri"/>
              </a:rPr>
              <a:t>ionosphere and </a:t>
            </a:r>
            <a:r>
              <a:rPr lang="en-US" sz="2400" b="1" dirty="0" err="1" smtClean="0">
                <a:solidFill>
                  <a:srgbClr val="FFC000"/>
                </a:solidFill>
                <a:latin typeface="Calibri"/>
                <a:cs typeface="Calibri"/>
                <a:sym typeface="Calibri"/>
              </a:rPr>
              <a:t>thermospheric</a:t>
            </a:r>
            <a:r>
              <a:rPr lang="en-US" sz="2400" b="1" dirty="0" smtClean="0">
                <a:solidFill>
                  <a:srgbClr val="FFC000"/>
                </a:solidFill>
                <a:latin typeface="Calibri"/>
                <a:cs typeface="Calibri"/>
                <a:sym typeface="Calibri"/>
              </a:rPr>
              <a:t> storms that may </a:t>
            </a:r>
            <a:r>
              <a:rPr lang="en-US" sz="2400" b="1" dirty="0">
                <a:solidFill>
                  <a:srgbClr val="FFC000"/>
                </a:solidFill>
                <a:latin typeface="Calibri"/>
                <a:cs typeface="Calibri"/>
                <a:sym typeface="Calibri"/>
              </a:rPr>
              <a:t>impact SATCOM, </a:t>
            </a:r>
            <a:r>
              <a:rPr lang="en-US" sz="2400" b="1" dirty="0" smtClean="0">
                <a:solidFill>
                  <a:srgbClr val="FFC000"/>
                </a:solidFill>
                <a:latin typeface="Calibri"/>
                <a:cs typeface="Calibri"/>
                <a:sym typeface="Calibri"/>
              </a:rPr>
              <a:t>GNSS, satellite </a:t>
            </a:r>
            <a:r>
              <a:rPr lang="en-US" sz="2400" b="1" dirty="0">
                <a:solidFill>
                  <a:srgbClr val="FFC000"/>
                </a:solidFill>
                <a:latin typeface="Calibri"/>
                <a:cs typeface="Calibri"/>
                <a:sym typeface="Calibri"/>
              </a:rPr>
              <a:t>drag, and more</a:t>
            </a:r>
            <a:endParaRPr sz="2400" b="1" dirty="0">
              <a:solidFill>
                <a:srgbClr val="FFC000"/>
              </a:solidFill>
            </a:endParaRPr>
          </a:p>
        </p:txBody>
      </p:sp>
      <p:pic>
        <p:nvPicPr>
          <p:cNvPr id="13" name="Google Shape;105;p2"/>
          <p:cNvPicPr preferRelativeResize="0"/>
          <p:nvPr/>
        </p:nvPicPr>
        <p:blipFill rotWithShape="1">
          <a:blip r:embed="rId4">
            <a:alphaModFix/>
          </a:blip>
          <a:srcRect/>
          <a:stretch/>
        </p:blipFill>
        <p:spPr>
          <a:xfrm>
            <a:off x="0" y="-764"/>
            <a:ext cx="997528" cy="997528"/>
          </a:xfrm>
          <a:prstGeom prst="rect">
            <a:avLst/>
          </a:prstGeom>
          <a:noFill/>
          <a:ln>
            <a:noFill/>
          </a:ln>
        </p:spPr>
      </p:pic>
      <p:pic>
        <p:nvPicPr>
          <p:cNvPr id="14" name="Google Shape;106;p2"/>
          <p:cNvPicPr preferRelativeResize="0"/>
          <p:nvPr/>
        </p:nvPicPr>
        <p:blipFill rotWithShape="1">
          <a:blip r:embed="rId5">
            <a:alphaModFix/>
          </a:blip>
          <a:srcRect/>
          <a:stretch/>
        </p:blipFill>
        <p:spPr>
          <a:xfrm>
            <a:off x="11194473" y="-763"/>
            <a:ext cx="997529" cy="997529"/>
          </a:xfrm>
          <a:prstGeom prst="rect">
            <a:avLst/>
          </a:prstGeom>
          <a:noFill/>
          <a:ln>
            <a:noFill/>
          </a:ln>
        </p:spPr>
      </p:pic>
      <p:pic>
        <p:nvPicPr>
          <p:cNvPr id="3" name="Picture 2"/>
          <p:cNvPicPr>
            <a:picLocks noChangeAspect="1"/>
          </p:cNvPicPr>
          <p:nvPr/>
        </p:nvPicPr>
        <p:blipFill rotWithShape="1">
          <a:blip r:embed="rId6"/>
          <a:srcRect t="12156"/>
          <a:stretch/>
        </p:blipFill>
        <p:spPr>
          <a:xfrm>
            <a:off x="189701" y="2168600"/>
            <a:ext cx="6755652" cy="2893188"/>
          </a:xfrm>
          <a:prstGeom prst="rect">
            <a:avLst/>
          </a:prstGeom>
        </p:spPr>
      </p:pic>
      <p:pic>
        <p:nvPicPr>
          <p:cNvPr id="3074" name="Picture 2" descr="AFSCN: Linking with space &gt; Air Force Space Command (Archived) &gt; Displ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9903" y="1588851"/>
            <a:ext cx="4490997" cy="29882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18"/>
        <p:cNvGrpSpPr/>
        <p:nvPr/>
      </p:nvGrpSpPr>
      <p:grpSpPr>
        <a:xfrm>
          <a:off x="0" y="0"/>
          <a:ext cx="0" cy="0"/>
          <a:chOff x="0" y="0"/>
          <a:chExt cx="0" cy="0"/>
        </a:xfrm>
      </p:grpSpPr>
      <p:pic>
        <p:nvPicPr>
          <p:cNvPr id="419" name="Google Shape;419;p34"/>
          <p:cNvPicPr preferRelativeResize="0"/>
          <p:nvPr/>
        </p:nvPicPr>
        <p:blipFill rotWithShape="1">
          <a:blip r:embed="rId3">
            <a:alphaModFix/>
          </a:blip>
          <a:srcRect/>
          <a:stretch/>
        </p:blipFill>
        <p:spPr>
          <a:xfrm>
            <a:off x="986032" y="1139483"/>
            <a:ext cx="8022522" cy="4347400"/>
          </a:xfrm>
          <a:prstGeom prst="rect">
            <a:avLst/>
          </a:prstGeom>
          <a:noFill/>
          <a:ln>
            <a:noFill/>
          </a:ln>
        </p:spPr>
      </p:pic>
      <p:sp>
        <p:nvSpPr>
          <p:cNvPr id="420" name="Google Shape;420;p34"/>
          <p:cNvSpPr txBox="1"/>
          <p:nvPr/>
        </p:nvSpPr>
        <p:spPr>
          <a:xfrm>
            <a:off x="9256541" y="3923796"/>
            <a:ext cx="2274476"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chemeClr val="accent2"/>
                </a:solidFill>
                <a:latin typeface="Arial"/>
                <a:ea typeface="Arial"/>
                <a:cs typeface="Arial"/>
                <a:sym typeface="Arial"/>
              </a:rPr>
              <a:t>Alerts</a:t>
            </a:r>
            <a:r>
              <a:rPr lang="en-US" sz="2400" b="0" i="0" u="none" strike="noStrike" cap="none">
                <a:solidFill>
                  <a:schemeClr val="lt1"/>
                </a:solidFill>
                <a:latin typeface="Arial"/>
                <a:ea typeface="Arial"/>
                <a:cs typeface="Arial"/>
                <a:sym typeface="Arial"/>
              </a:rPr>
              <a:t> issued at</a:t>
            </a:r>
            <a:endParaRPr/>
          </a:p>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each Kp level</a:t>
            </a:r>
            <a:endParaRPr sz="2400" b="0" i="0" u="none" strike="noStrike" cap="none">
              <a:solidFill>
                <a:schemeClr val="lt1"/>
              </a:solidFill>
              <a:latin typeface="Arial"/>
              <a:ea typeface="Arial"/>
              <a:cs typeface="Arial"/>
              <a:sym typeface="Arial"/>
            </a:endParaRPr>
          </a:p>
        </p:txBody>
      </p:sp>
      <p:sp>
        <p:nvSpPr>
          <p:cNvPr id="421" name="Google Shape;421;p34"/>
          <p:cNvSpPr txBox="1">
            <a:spLocks noGrp="1"/>
          </p:cNvSpPr>
          <p:nvPr>
            <p:ph type="title"/>
          </p:nvPr>
        </p:nvSpPr>
        <p:spPr>
          <a:xfrm>
            <a:off x="1637971" y="-77608"/>
            <a:ext cx="904486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00"/>
              </a:buClr>
              <a:buSzPts val="4400"/>
              <a:buNone/>
            </a:pPr>
            <a:r>
              <a:rPr lang="en-US" b="1" dirty="0">
                <a:solidFill>
                  <a:srgbClr val="FFFF00"/>
                </a:solidFill>
              </a:rPr>
              <a:t>Geomagnetic Storms:</a:t>
            </a:r>
            <a:br>
              <a:rPr lang="en-US" b="1" dirty="0">
                <a:solidFill>
                  <a:srgbClr val="FFFF00"/>
                </a:solidFill>
              </a:rPr>
            </a:br>
            <a:r>
              <a:rPr lang="en-US" sz="3200" b="1" dirty="0">
                <a:solidFill>
                  <a:schemeClr val="lt1"/>
                </a:solidFill>
              </a:rPr>
              <a:t>Forecast probabilities and intensities out 3 days</a:t>
            </a:r>
            <a:endParaRPr b="1" dirty="0">
              <a:solidFill>
                <a:srgbClr val="FFFF00"/>
              </a:solidFill>
            </a:endParaRPr>
          </a:p>
        </p:txBody>
      </p:sp>
      <p:sp>
        <p:nvSpPr>
          <p:cNvPr id="422" name="Google Shape;422;p34"/>
          <p:cNvSpPr txBox="1"/>
          <p:nvPr/>
        </p:nvSpPr>
        <p:spPr>
          <a:xfrm>
            <a:off x="2550769" y="5443273"/>
            <a:ext cx="8940524"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Calibri"/>
                <a:ea typeface="Calibri"/>
                <a:cs typeface="Calibri"/>
                <a:sym typeface="Calibri"/>
              </a:rPr>
              <a:t>Based on Estimated Planetary K-index (8 magnetometer stations).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0" u="none" strike="noStrike" cap="none" dirty="0" smtClean="0">
                <a:solidFill>
                  <a:srgbClr val="FFFF00"/>
                </a:solidFill>
                <a:latin typeface="Calibri"/>
                <a:ea typeface="Calibri"/>
                <a:cs typeface="Calibri"/>
                <a:sym typeface="Calibri"/>
              </a:rPr>
              <a:t>Kp5 </a:t>
            </a:r>
            <a:r>
              <a:rPr lang="en-US" sz="2400" b="0" i="0" u="none" strike="noStrike" cap="none" dirty="0">
                <a:solidFill>
                  <a:schemeClr val="lt1"/>
                </a:solidFill>
                <a:latin typeface="Calibri"/>
                <a:ea typeface="Calibri"/>
                <a:cs typeface="Calibri"/>
                <a:sym typeface="Calibri"/>
              </a:rPr>
              <a:t>=</a:t>
            </a:r>
            <a:r>
              <a:rPr lang="en-US" sz="2400" b="0" i="0" u="none" strike="noStrike" cap="none" dirty="0">
                <a:solidFill>
                  <a:srgbClr val="FFFF00"/>
                </a:solidFill>
                <a:latin typeface="Calibri"/>
                <a:ea typeface="Calibri"/>
                <a:cs typeface="Calibri"/>
                <a:sym typeface="Calibri"/>
              </a:rPr>
              <a:t> </a:t>
            </a:r>
            <a:r>
              <a:rPr lang="en-US" sz="2400" b="1" i="0" u="none" strike="noStrike" cap="none" dirty="0">
                <a:solidFill>
                  <a:srgbClr val="FFFF00"/>
                </a:solidFill>
                <a:latin typeface="Calibri"/>
                <a:ea typeface="Calibri"/>
                <a:cs typeface="Calibri"/>
                <a:sym typeface="Calibri"/>
              </a:rPr>
              <a:t>G1</a:t>
            </a:r>
            <a:r>
              <a:rPr lang="en-US" sz="2400" b="0" i="0" u="none" strike="noStrike" cap="none" dirty="0">
                <a:solidFill>
                  <a:schemeClr val="lt1"/>
                </a:solidFill>
                <a:latin typeface="Calibri"/>
                <a:ea typeface="Calibri"/>
                <a:cs typeface="Calibri"/>
                <a:sym typeface="Calibri"/>
              </a:rPr>
              <a:t>;   </a:t>
            </a:r>
            <a:r>
              <a:rPr lang="en-US" sz="2400" b="0" i="0" u="none" strike="noStrike" cap="none" dirty="0" smtClean="0">
                <a:solidFill>
                  <a:srgbClr val="FFC000"/>
                </a:solidFill>
                <a:latin typeface="Calibri"/>
                <a:ea typeface="Calibri"/>
                <a:cs typeface="Calibri"/>
                <a:sym typeface="Calibri"/>
              </a:rPr>
              <a:t>Kp6</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 </a:t>
            </a:r>
            <a:r>
              <a:rPr lang="en-US" sz="2400" b="1" i="0" u="none" strike="noStrike" cap="none" dirty="0">
                <a:solidFill>
                  <a:srgbClr val="FFC000"/>
                </a:solidFill>
                <a:latin typeface="Calibri"/>
                <a:ea typeface="Calibri"/>
                <a:cs typeface="Calibri"/>
                <a:sym typeface="Calibri"/>
              </a:rPr>
              <a:t>G2</a:t>
            </a:r>
            <a:r>
              <a:rPr lang="en-US" sz="2400" b="0" i="0" u="none" strike="noStrike" cap="none" dirty="0">
                <a:solidFill>
                  <a:schemeClr val="lt1"/>
                </a:solidFill>
                <a:latin typeface="Calibri"/>
                <a:ea typeface="Calibri"/>
                <a:cs typeface="Calibri"/>
                <a:sym typeface="Calibri"/>
              </a:rPr>
              <a:t>;   </a:t>
            </a:r>
            <a:r>
              <a:rPr lang="en-US" sz="2400" b="0" i="0" u="none" strike="noStrike" cap="none" dirty="0" smtClean="0">
                <a:solidFill>
                  <a:srgbClr val="F77509"/>
                </a:solidFill>
                <a:latin typeface="Calibri"/>
                <a:ea typeface="Calibri"/>
                <a:cs typeface="Calibri"/>
                <a:sym typeface="Calibri"/>
              </a:rPr>
              <a:t>Kp7</a:t>
            </a:r>
            <a:r>
              <a:rPr lang="en-US" sz="2400" b="0" i="0" u="none" strike="noStrike" cap="none" dirty="0" smtClean="0">
                <a:solidFill>
                  <a:srgbClr val="FF6600"/>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a:t>
            </a:r>
            <a:r>
              <a:rPr lang="en-US" sz="2400" b="0" i="0" u="none" strike="noStrike" cap="none" dirty="0">
                <a:solidFill>
                  <a:srgbClr val="FF6600"/>
                </a:solidFill>
                <a:latin typeface="Calibri"/>
                <a:ea typeface="Calibri"/>
                <a:cs typeface="Calibri"/>
                <a:sym typeface="Calibri"/>
              </a:rPr>
              <a:t> </a:t>
            </a:r>
            <a:r>
              <a:rPr lang="en-US" sz="2400" b="1" i="0" u="none" strike="noStrike" cap="none" dirty="0">
                <a:solidFill>
                  <a:srgbClr val="F77509"/>
                </a:solidFill>
                <a:latin typeface="Calibri"/>
                <a:ea typeface="Calibri"/>
                <a:cs typeface="Calibri"/>
                <a:sym typeface="Calibri"/>
              </a:rPr>
              <a:t>G3</a:t>
            </a:r>
            <a:r>
              <a:rPr lang="en-US" sz="2400" b="0" i="0" u="none" strike="noStrike" cap="none" dirty="0">
                <a:solidFill>
                  <a:schemeClr val="lt1"/>
                </a:solidFill>
                <a:latin typeface="Calibri"/>
                <a:ea typeface="Calibri"/>
                <a:cs typeface="Calibri"/>
                <a:sym typeface="Calibri"/>
              </a:rPr>
              <a:t>;   </a:t>
            </a:r>
            <a:r>
              <a:rPr lang="en-US" sz="2400" b="0" i="0" u="none" strike="noStrike" cap="none" dirty="0" smtClean="0">
                <a:solidFill>
                  <a:srgbClr val="FF0000"/>
                </a:solidFill>
                <a:latin typeface="Calibri"/>
                <a:ea typeface="Calibri"/>
                <a:cs typeface="Calibri"/>
                <a:sym typeface="Calibri"/>
              </a:rPr>
              <a:t>Kp8-K9m</a:t>
            </a:r>
            <a:r>
              <a:rPr lang="en-US" sz="2400" b="0" i="0" u="none" strike="noStrike" cap="none" dirty="0" smtClean="0">
                <a:solidFill>
                  <a:srgbClr val="FF5050"/>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a:t>
            </a:r>
            <a:r>
              <a:rPr lang="en-US" sz="2400" b="0" i="0" u="none" strike="noStrike" cap="none" dirty="0">
                <a:solidFill>
                  <a:srgbClr val="FF5050"/>
                </a:solidFill>
                <a:latin typeface="Calibri"/>
                <a:ea typeface="Calibri"/>
                <a:cs typeface="Calibri"/>
                <a:sym typeface="Calibri"/>
              </a:rPr>
              <a:t> </a:t>
            </a:r>
            <a:r>
              <a:rPr lang="en-US" sz="2400" b="1" i="0" u="none" strike="noStrike" cap="none" dirty="0">
                <a:solidFill>
                  <a:srgbClr val="FF0000"/>
                </a:solidFill>
                <a:latin typeface="Calibri"/>
                <a:ea typeface="Calibri"/>
                <a:cs typeface="Calibri"/>
                <a:sym typeface="Calibri"/>
              </a:rPr>
              <a:t>G4</a:t>
            </a:r>
            <a:r>
              <a:rPr lang="en-US" sz="2400" b="0" i="0" u="none" strike="noStrike" cap="none" dirty="0">
                <a:solidFill>
                  <a:schemeClr val="lt1"/>
                </a:solidFill>
                <a:latin typeface="Calibri"/>
                <a:ea typeface="Calibri"/>
                <a:cs typeface="Calibri"/>
                <a:sym typeface="Calibri"/>
              </a:rPr>
              <a:t>;   </a:t>
            </a:r>
            <a:r>
              <a:rPr lang="en-US" sz="2400" b="0" i="0" u="none" strike="noStrike" cap="none" dirty="0" smtClean="0">
                <a:solidFill>
                  <a:srgbClr val="CC0000"/>
                </a:solidFill>
                <a:latin typeface="Calibri"/>
                <a:ea typeface="Calibri"/>
                <a:cs typeface="Calibri"/>
                <a:sym typeface="Calibri"/>
              </a:rPr>
              <a:t>Kp9z</a:t>
            </a:r>
            <a:r>
              <a:rPr lang="en-US" sz="2400" b="0" i="0" u="none" strike="noStrike" cap="none" dirty="0" smtClean="0">
                <a:solidFill>
                  <a:srgbClr val="FF0000"/>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a:t>
            </a:r>
            <a:r>
              <a:rPr lang="en-US" sz="2400" b="0" i="0" u="none" strike="noStrike" cap="none" dirty="0">
                <a:solidFill>
                  <a:srgbClr val="FF0000"/>
                </a:solidFill>
                <a:latin typeface="Calibri"/>
                <a:ea typeface="Calibri"/>
                <a:cs typeface="Calibri"/>
                <a:sym typeface="Calibri"/>
              </a:rPr>
              <a:t> </a:t>
            </a:r>
            <a:r>
              <a:rPr lang="en-US" sz="2400" b="1" i="0" u="none" strike="noStrike" cap="none" dirty="0">
                <a:solidFill>
                  <a:srgbClr val="C00000"/>
                </a:solidFill>
                <a:latin typeface="Calibri"/>
                <a:ea typeface="Calibri"/>
                <a:cs typeface="Calibri"/>
                <a:sym typeface="Calibri"/>
              </a:rPr>
              <a:t>G5</a:t>
            </a:r>
            <a:endParaRPr sz="1400" b="0" i="0" u="none" strike="noStrike" cap="none" dirty="0">
              <a:solidFill>
                <a:srgbClr val="C00000"/>
              </a:solidFill>
              <a:latin typeface="Arial"/>
              <a:ea typeface="Arial"/>
              <a:cs typeface="Arial"/>
              <a:sym typeface="Arial"/>
            </a:endParaRPr>
          </a:p>
          <a:p>
            <a:pPr marL="0" marR="0" lvl="0" indent="0" algn="ctr" rtl="0">
              <a:lnSpc>
                <a:spcPct val="100000"/>
              </a:lnSpc>
              <a:spcBef>
                <a:spcPts val="0"/>
              </a:spcBef>
              <a:spcAft>
                <a:spcPts val="0"/>
              </a:spcAft>
              <a:buNone/>
            </a:pPr>
            <a:endParaRPr lang="en-US" sz="800" b="0" i="0" u="none" strike="noStrike" cap="none" dirty="0" smtClean="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b="0" i="0" u="none" strike="noStrike" cap="none" dirty="0" smtClean="0">
                <a:solidFill>
                  <a:schemeClr val="lt1"/>
                </a:solidFill>
                <a:latin typeface="Calibri"/>
                <a:ea typeface="Calibri"/>
                <a:cs typeface="Calibri"/>
                <a:sym typeface="Calibri"/>
              </a:rPr>
              <a:t>*each </a:t>
            </a:r>
            <a:r>
              <a:rPr lang="en-US" sz="2400" b="0" i="0" u="none" strike="noStrike" cap="none" dirty="0" err="1" smtClean="0">
                <a:solidFill>
                  <a:schemeClr val="lt1"/>
                </a:solidFill>
                <a:latin typeface="Calibri"/>
                <a:ea typeface="Calibri"/>
                <a:cs typeface="Calibri"/>
                <a:sym typeface="Calibri"/>
              </a:rPr>
              <a:t>Kp</a:t>
            </a:r>
            <a:r>
              <a:rPr lang="en-US" sz="2400" b="0" i="0" u="none" strike="noStrike" cap="none" dirty="0" smtClean="0">
                <a:solidFill>
                  <a:schemeClr val="lt1"/>
                </a:solidFill>
                <a:latin typeface="Calibri"/>
                <a:ea typeface="Calibri"/>
                <a:cs typeface="Calibri"/>
                <a:sym typeface="Calibri"/>
              </a:rPr>
              <a:t> level divided into three levels: m (</a:t>
            </a:r>
            <a:r>
              <a:rPr lang="en-US" sz="2800" b="0" i="0" u="none" strike="noStrike" cap="none" dirty="0" smtClean="0">
                <a:solidFill>
                  <a:schemeClr val="lt1"/>
                </a:solidFill>
                <a:latin typeface="Calibri"/>
                <a:ea typeface="Calibri"/>
                <a:cs typeface="Calibri"/>
                <a:sym typeface="Calibri"/>
              </a:rPr>
              <a:t>-</a:t>
            </a:r>
            <a:r>
              <a:rPr lang="en-US" sz="2400" b="0" i="0" u="none" strike="noStrike" cap="none" dirty="0" smtClean="0">
                <a:solidFill>
                  <a:schemeClr val="lt1"/>
                </a:solidFill>
                <a:latin typeface="Calibri"/>
                <a:ea typeface="Calibri"/>
                <a:cs typeface="Calibri"/>
                <a:sym typeface="Calibri"/>
              </a:rPr>
              <a:t>); z (0); and p (+)</a:t>
            </a:r>
            <a:endParaRPr sz="1400" b="0" i="0" u="none" strike="noStrike" cap="none" dirty="0">
              <a:solidFill>
                <a:srgbClr val="000000"/>
              </a:solidFill>
              <a:latin typeface="Arial"/>
              <a:ea typeface="Arial"/>
              <a:cs typeface="Arial"/>
              <a:sym typeface="Arial"/>
            </a:endParaRPr>
          </a:p>
        </p:txBody>
      </p:sp>
      <p:sp>
        <p:nvSpPr>
          <p:cNvPr id="423" name="Google Shape;423;p34"/>
          <p:cNvSpPr txBox="1"/>
          <p:nvPr/>
        </p:nvSpPr>
        <p:spPr>
          <a:xfrm>
            <a:off x="9148789" y="1595441"/>
            <a:ext cx="2489981"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chemeClr val="accent2"/>
                </a:solidFill>
                <a:latin typeface="Arial"/>
                <a:ea typeface="Arial"/>
                <a:cs typeface="Arial"/>
                <a:sym typeface="Arial"/>
              </a:rPr>
              <a:t>Warnings</a:t>
            </a:r>
            <a:r>
              <a:rPr lang="en-US" sz="2400" b="0" i="0" u="none" strike="noStrike" cap="none">
                <a:solidFill>
                  <a:schemeClr val="lt1"/>
                </a:solidFill>
                <a:latin typeface="Arial"/>
                <a:ea typeface="Arial"/>
                <a:cs typeface="Arial"/>
                <a:sym typeface="Arial"/>
              </a:rPr>
              <a:t> issued for</a:t>
            </a:r>
            <a:endParaRPr/>
          </a:p>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Kp 4 up to</a:t>
            </a:r>
            <a:endParaRPr/>
          </a:p>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Kp 7 and greater</a:t>
            </a:r>
            <a:endParaRPr sz="2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424" name="Google Shape;424;p34"/>
          <p:cNvPicPr preferRelativeResize="0"/>
          <p:nvPr/>
        </p:nvPicPr>
        <p:blipFill>
          <a:blip r:embed="rId4">
            <a:alphaModFix/>
          </a:blip>
          <a:stretch>
            <a:fillRect/>
          </a:stretch>
        </p:blipFill>
        <p:spPr>
          <a:xfrm>
            <a:off x="3988534" y="5832171"/>
            <a:ext cx="536323" cy="476750"/>
          </a:xfrm>
          <a:prstGeom prst="rect">
            <a:avLst/>
          </a:prstGeom>
          <a:noFill/>
          <a:ln>
            <a:noFill/>
          </a:ln>
        </p:spPr>
      </p:pic>
      <p:pic>
        <p:nvPicPr>
          <p:cNvPr id="425" name="Google Shape;425;p34"/>
          <p:cNvPicPr preferRelativeResize="0"/>
          <p:nvPr/>
        </p:nvPicPr>
        <p:blipFill>
          <a:blip r:embed="rId5">
            <a:alphaModFix/>
          </a:blip>
          <a:stretch>
            <a:fillRect/>
          </a:stretch>
        </p:blipFill>
        <p:spPr>
          <a:xfrm>
            <a:off x="5387674" y="5832169"/>
            <a:ext cx="536325" cy="476742"/>
          </a:xfrm>
          <a:prstGeom prst="rect">
            <a:avLst/>
          </a:prstGeom>
          <a:noFill/>
          <a:ln>
            <a:noFill/>
          </a:ln>
        </p:spPr>
      </p:pic>
      <p:pic>
        <p:nvPicPr>
          <p:cNvPr id="426" name="Google Shape;426;p34"/>
          <p:cNvPicPr preferRelativeResize="0"/>
          <p:nvPr/>
        </p:nvPicPr>
        <p:blipFill>
          <a:blip r:embed="rId6">
            <a:alphaModFix/>
          </a:blip>
          <a:stretch>
            <a:fillRect/>
          </a:stretch>
        </p:blipFill>
        <p:spPr>
          <a:xfrm>
            <a:off x="6741844" y="5832171"/>
            <a:ext cx="574757" cy="510900"/>
          </a:xfrm>
          <a:prstGeom prst="rect">
            <a:avLst/>
          </a:prstGeom>
          <a:noFill/>
          <a:ln>
            <a:noFill/>
          </a:ln>
        </p:spPr>
      </p:pic>
      <p:pic>
        <p:nvPicPr>
          <p:cNvPr id="427" name="Google Shape;427;p34"/>
          <p:cNvPicPr preferRelativeResize="0"/>
          <p:nvPr/>
        </p:nvPicPr>
        <p:blipFill>
          <a:blip r:embed="rId7">
            <a:alphaModFix/>
          </a:blip>
          <a:stretch>
            <a:fillRect/>
          </a:stretch>
        </p:blipFill>
        <p:spPr>
          <a:xfrm>
            <a:off x="8786784" y="5819120"/>
            <a:ext cx="604100" cy="537000"/>
          </a:xfrm>
          <a:prstGeom prst="rect">
            <a:avLst/>
          </a:prstGeom>
          <a:noFill/>
          <a:ln>
            <a:noFill/>
          </a:ln>
        </p:spPr>
      </p:pic>
      <p:pic>
        <p:nvPicPr>
          <p:cNvPr id="428" name="Google Shape;428;p34"/>
          <p:cNvPicPr preferRelativeResize="0"/>
          <p:nvPr/>
        </p:nvPicPr>
        <p:blipFill>
          <a:blip r:embed="rId8">
            <a:alphaModFix/>
          </a:blip>
          <a:stretch>
            <a:fillRect/>
          </a:stretch>
        </p:blipFill>
        <p:spPr>
          <a:xfrm>
            <a:off x="10312693" y="5810157"/>
            <a:ext cx="624282" cy="554925"/>
          </a:xfrm>
          <a:prstGeom prst="rect">
            <a:avLst/>
          </a:prstGeom>
          <a:noFill/>
          <a:ln>
            <a:noFill/>
          </a:ln>
        </p:spPr>
      </p:pic>
      <p:sp>
        <p:nvSpPr>
          <p:cNvPr id="2" name="Rectangle 1"/>
          <p:cNvSpPr/>
          <p:nvPr/>
        </p:nvSpPr>
        <p:spPr>
          <a:xfrm>
            <a:off x="299140" y="3911725"/>
            <a:ext cx="2511677" cy="2462213"/>
          </a:xfrm>
          <a:prstGeom prst="rect">
            <a:avLst/>
          </a:prstGeom>
          <a:ln>
            <a:solidFill>
              <a:srgbClr val="7030A0"/>
            </a:solidFill>
          </a:ln>
        </p:spPr>
        <p:txBody>
          <a:bodyPr wrap="square">
            <a:spAutoFit/>
          </a:bodyPr>
          <a:lstStyle/>
          <a:p>
            <a:pPr algn="ctr"/>
            <a:r>
              <a:rPr lang="en-US" dirty="0">
                <a:solidFill>
                  <a:srgbClr val="FFFF00"/>
                </a:solidFill>
                <a:latin typeface="Arial" panose="020B0604020202020204" pitchFamily="34" charset="0"/>
              </a:rPr>
              <a:t>Estimated in real-time; with a final value attributed at the end of each 3-hour period. This can cause confusion, because we </a:t>
            </a:r>
            <a:r>
              <a:rPr lang="en-US" dirty="0" smtClean="0">
                <a:solidFill>
                  <a:srgbClr val="FFFF00"/>
                </a:solidFill>
                <a:latin typeface="Arial" panose="020B0604020202020204" pitchFamily="34" charset="0"/>
              </a:rPr>
              <a:t>may </a:t>
            </a:r>
            <a:r>
              <a:rPr lang="en-US" dirty="0">
                <a:solidFill>
                  <a:srgbClr val="FFFF00"/>
                </a:solidFill>
                <a:latin typeface="Arial" panose="020B0604020202020204" pitchFamily="34" charset="0"/>
              </a:rPr>
              <a:t>not reach expected levels every 3 hours. Think of it like a rain gauge being emptied every 3 hours – but the heavy rain event continues, with varying amounts of precipitation </a:t>
            </a:r>
            <a:r>
              <a:rPr lang="en-US" dirty="0" smtClean="0">
                <a:solidFill>
                  <a:srgbClr val="FFFF00"/>
                </a:solidFill>
                <a:latin typeface="Arial" panose="020B0604020202020204" pitchFamily="34" charset="0"/>
              </a:rPr>
              <a:t>rates</a:t>
            </a:r>
            <a:endParaRPr lang="en-US" dirty="0"/>
          </a:p>
        </p:txBody>
      </p:sp>
      <p:sp>
        <p:nvSpPr>
          <p:cNvPr id="6" name="Rectangle 5"/>
          <p:cNvSpPr/>
          <p:nvPr/>
        </p:nvSpPr>
        <p:spPr>
          <a:xfrm>
            <a:off x="6805534" y="1595441"/>
            <a:ext cx="1633928" cy="218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141625" y="1858780"/>
            <a:ext cx="1663909" cy="3013023"/>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02589" y="1681488"/>
            <a:ext cx="1925361" cy="2677656"/>
          </a:xfrm>
          <a:prstGeom prst="rect">
            <a:avLst/>
          </a:prstGeom>
        </p:spPr>
        <p:txBody>
          <a:bodyPr wrap="square">
            <a:spAutoFit/>
          </a:bodyPr>
          <a:lstStyle/>
          <a:p>
            <a:r>
              <a:rPr lang="en-US" b="1" dirty="0">
                <a:latin typeface="Calibri" panose="020F0502020204030204" pitchFamily="34" charset="0"/>
              </a:rPr>
              <a:t>One geomagnetic storm event – but with varying levels of intensity throughout. There could be periods of very intense reaction at any point during the storm; regardless of the final 3-hr value estimate</a:t>
            </a:r>
            <a:endParaRPr lang="en-US" dirty="0"/>
          </a:p>
          <a:p>
            <a:r>
              <a:rPr lang="en-US" dirty="0"/>
              <a:t/>
            </a:r>
            <a:br>
              <a:rPr lang="en-US" dirty="0"/>
            </a:br>
            <a:endParaRPr lang="en-US" dirty="0"/>
          </a:p>
        </p:txBody>
      </p:sp>
    </p:spTree>
    <p:extLst>
      <p:ext uri="{BB962C8B-B14F-4D97-AF65-F5344CB8AC3E}">
        <p14:creationId xmlns:p14="http://schemas.microsoft.com/office/powerpoint/2010/main" val="100887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4" name="PlaceHolder 1"/>
          <p:cNvSpPr>
            <a:spLocks noGrp="1"/>
          </p:cNvSpPr>
          <p:nvPr>
            <p:ph type="title"/>
          </p:nvPr>
        </p:nvSpPr>
        <p:spPr>
          <a:xfrm>
            <a:off x="131040" y="21960"/>
            <a:ext cx="11768400" cy="803160"/>
          </a:xfrm>
          <a:prstGeom prst="rect">
            <a:avLst/>
          </a:prstGeom>
          <a:noFill/>
          <a:ln w="0">
            <a:noFill/>
          </a:ln>
        </p:spPr>
        <p:txBody>
          <a:bodyPr lIns="122040" tIns="122040" rIns="122040" bIns="122040" anchor="ctr">
            <a:noAutofit/>
          </a:bodyPr>
          <a:lstStyle/>
          <a:p>
            <a:pPr indent="0">
              <a:lnSpc>
                <a:spcPct val="90000"/>
              </a:lnSpc>
              <a:buNone/>
              <a:tabLst>
                <a:tab pos="0" algn="l"/>
              </a:tabLst>
            </a:pPr>
            <a:r>
              <a:rPr lang="en" sz="3600" b="0" strike="noStrike" spc="-1">
                <a:solidFill>
                  <a:srgbClr val="FFFFFF"/>
                </a:solidFill>
                <a:latin typeface="Calibri"/>
                <a:ea typeface="Calibri"/>
              </a:rPr>
              <a:t>Probabilistic Forecasts - the 3-day &amp; 3-day Geomagnetic</a:t>
            </a:r>
            <a:endParaRPr lang="en-US" sz="3600" b="0" strike="noStrike" spc="-1">
              <a:solidFill>
                <a:srgbClr val="000000"/>
              </a:solidFill>
              <a:latin typeface="Arial"/>
            </a:endParaRPr>
          </a:p>
        </p:txBody>
      </p:sp>
      <p:pic>
        <p:nvPicPr>
          <p:cNvPr id="385" name="Google Shape;94;p16"/>
          <p:cNvPicPr/>
          <p:nvPr/>
        </p:nvPicPr>
        <p:blipFill>
          <a:blip r:embed="rId2"/>
          <a:stretch/>
        </p:blipFill>
        <p:spPr>
          <a:xfrm>
            <a:off x="203040" y="1028520"/>
            <a:ext cx="7423920" cy="5625720"/>
          </a:xfrm>
          <a:prstGeom prst="rect">
            <a:avLst/>
          </a:prstGeom>
          <a:ln w="0">
            <a:noFill/>
          </a:ln>
        </p:spPr>
      </p:pic>
      <p:pic>
        <p:nvPicPr>
          <p:cNvPr id="386" name="Google Shape;95;p16"/>
          <p:cNvPicPr/>
          <p:nvPr/>
        </p:nvPicPr>
        <p:blipFill>
          <a:blip r:embed="rId3"/>
          <a:stretch/>
        </p:blipFill>
        <p:spPr>
          <a:xfrm>
            <a:off x="7830720" y="1028520"/>
            <a:ext cx="4157640" cy="2338560"/>
          </a:xfrm>
          <a:prstGeom prst="rect">
            <a:avLst/>
          </a:prstGeom>
          <a:ln w="0">
            <a:noFill/>
          </a:ln>
        </p:spPr>
      </p:pic>
      <p:pic>
        <p:nvPicPr>
          <p:cNvPr id="387" name="Google Shape;96;p16"/>
          <p:cNvPicPr/>
          <p:nvPr/>
        </p:nvPicPr>
        <p:blipFill>
          <a:blip r:embed="rId4"/>
          <a:stretch/>
        </p:blipFill>
        <p:spPr>
          <a:xfrm>
            <a:off x="7830720" y="3570840"/>
            <a:ext cx="4089600" cy="3083760"/>
          </a:xfrm>
          <a:prstGeom prst="rect">
            <a:avLst/>
          </a:prstGeom>
          <a:ln w="0">
            <a:noFill/>
          </a:ln>
        </p:spPr>
      </p:pic>
    </p:spTree>
    <p:extLst>
      <p:ext uri="{BB962C8B-B14F-4D97-AF65-F5344CB8AC3E}">
        <p14:creationId xmlns:p14="http://schemas.microsoft.com/office/powerpoint/2010/main" val="68567514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8" name="PlaceHolder 1"/>
          <p:cNvSpPr>
            <a:spLocks noGrp="1"/>
          </p:cNvSpPr>
          <p:nvPr>
            <p:ph type="title"/>
          </p:nvPr>
        </p:nvSpPr>
        <p:spPr>
          <a:xfrm>
            <a:off x="131040" y="21960"/>
            <a:ext cx="11768400" cy="803160"/>
          </a:xfrm>
          <a:prstGeom prst="rect">
            <a:avLst/>
          </a:prstGeom>
          <a:noFill/>
          <a:ln w="0">
            <a:noFill/>
          </a:ln>
        </p:spPr>
        <p:txBody>
          <a:bodyPr lIns="122040" tIns="122040" rIns="122040" bIns="122040" anchor="ctr">
            <a:noAutofit/>
          </a:bodyPr>
          <a:lstStyle/>
          <a:p>
            <a:pPr indent="0">
              <a:lnSpc>
                <a:spcPct val="90000"/>
              </a:lnSpc>
              <a:buNone/>
              <a:tabLst>
                <a:tab pos="0" algn="l"/>
              </a:tabLst>
            </a:pPr>
            <a:r>
              <a:rPr lang="en" sz="3600" b="0" strike="noStrike" spc="-1">
                <a:solidFill>
                  <a:srgbClr val="FFFFFF"/>
                </a:solidFill>
                <a:latin typeface="Calibri"/>
                <a:ea typeface="Calibri"/>
              </a:rPr>
              <a:t>Probabilistic Forecasts - the SGARF (RSGA) and the 3-day</a:t>
            </a:r>
            <a:endParaRPr lang="en-US" sz="3600" b="0" strike="noStrike" spc="-1">
              <a:solidFill>
                <a:srgbClr val="000000"/>
              </a:solidFill>
              <a:latin typeface="Arial"/>
            </a:endParaRPr>
          </a:p>
        </p:txBody>
      </p:sp>
      <p:pic>
        <p:nvPicPr>
          <p:cNvPr id="389" name="Google Shape;102;p17"/>
          <p:cNvPicPr/>
          <p:nvPr/>
        </p:nvPicPr>
        <p:blipFill>
          <a:blip r:embed="rId2"/>
          <a:stretch/>
        </p:blipFill>
        <p:spPr>
          <a:xfrm>
            <a:off x="452160" y="1371600"/>
            <a:ext cx="8542800" cy="4572000"/>
          </a:xfrm>
          <a:prstGeom prst="rect">
            <a:avLst/>
          </a:prstGeom>
          <a:ln w="0">
            <a:noFill/>
          </a:ln>
        </p:spPr>
      </p:pic>
      <p:sp>
        <p:nvSpPr>
          <p:cNvPr id="390" name="TextBox 389"/>
          <p:cNvSpPr txBox="1"/>
          <p:nvPr/>
        </p:nvSpPr>
        <p:spPr>
          <a:xfrm>
            <a:off x="9144000" y="1371600"/>
            <a:ext cx="2743200" cy="4289760"/>
          </a:xfrm>
          <a:prstGeom prst="rect">
            <a:avLst/>
          </a:prstGeom>
          <a:noFill/>
          <a:ln w="0">
            <a:noFill/>
          </a:ln>
        </p:spPr>
        <p:txBody>
          <a:bodyPr lIns="90000" tIns="45000" rIns="90000" bIns="45000" anchor="t">
            <a:noAutofit/>
          </a:bodyPr>
          <a:lstStyle/>
          <a:p>
            <a:pPr>
              <a:lnSpc>
                <a:spcPct val="100000"/>
              </a:lnSpc>
              <a:spcBef>
                <a:spcPts val="283"/>
              </a:spcBef>
              <a:spcAft>
                <a:spcPts val="283"/>
              </a:spcAft>
            </a:pPr>
            <a:r>
              <a:rPr lang="en-US" sz="1800" b="0" strike="noStrike" spc="-1">
                <a:solidFill>
                  <a:srgbClr val="FFFFFF"/>
                </a:solidFill>
                <a:latin typeface="Arial"/>
              </a:rPr>
              <a:t>Building the Solar Region Summary:</a:t>
            </a:r>
            <a:endParaRPr lang="en-US" sz="1800" b="0" strike="noStrike" spc="-1">
              <a:solidFill>
                <a:srgbClr val="FFFFFF"/>
              </a:solidFill>
              <a:latin typeface="Arial"/>
              <a:ea typeface="Noto Sans CJK SC"/>
            </a:endParaRPr>
          </a:p>
          <a:p>
            <a:pPr>
              <a:lnSpc>
                <a:spcPct val="100000"/>
              </a:lnSpc>
              <a:spcBef>
                <a:spcPts val="283"/>
              </a:spcBef>
              <a:spcAft>
                <a:spcPts val="283"/>
              </a:spcAft>
            </a:pPr>
            <a:endParaRPr lang="en-US" sz="1800" b="0" strike="noStrike" spc="-1">
              <a:solidFill>
                <a:srgbClr val="FFFFFF"/>
              </a:solidFill>
              <a:latin typeface="Arial"/>
              <a:ea typeface="Noto Sans CJK SC"/>
            </a:endParaRPr>
          </a:p>
          <a:p>
            <a:pPr marL="216000" indent="-216000">
              <a:lnSpc>
                <a:spcPct val="100000"/>
              </a:lnSpc>
              <a:spcBef>
                <a:spcPts val="283"/>
              </a:spcBef>
              <a:spcAft>
                <a:spcPts val="283"/>
              </a:spcAft>
              <a:buClr>
                <a:srgbClr val="FFFFFF"/>
              </a:buClr>
              <a:buFont typeface="OpenSymbol"/>
              <a:buAutoNum type="arabicParenR"/>
            </a:pPr>
            <a:r>
              <a:rPr lang="en-US" sz="1800" b="0" strike="noStrike" spc="-1">
                <a:solidFill>
                  <a:srgbClr val="FFFFFF"/>
                </a:solidFill>
                <a:latin typeface="Arial"/>
              </a:rPr>
              <a:t> Examine region </a:t>
            </a:r>
            <a:r>
              <a:rPr lang="en-US" sz="1800" b="0" strike="noStrike" spc="-1">
                <a:solidFill>
                  <a:srgbClr val="FFFF00"/>
                </a:solidFill>
                <a:latin typeface="Arial"/>
              </a:rPr>
              <a:t>reports</a:t>
            </a:r>
            <a:r>
              <a:rPr lang="en-US" sz="1800" b="0" strike="noStrike" spc="-1">
                <a:solidFill>
                  <a:srgbClr val="FFFFFF"/>
                </a:solidFill>
                <a:latin typeface="Arial"/>
              </a:rPr>
              <a:t> from USAF observatories</a:t>
            </a:r>
            <a:endParaRPr lang="en-US" sz="1800" b="0" strike="noStrike" spc="-1">
              <a:solidFill>
                <a:srgbClr val="FFFFFF"/>
              </a:solidFill>
              <a:latin typeface="Arial"/>
              <a:ea typeface="Noto Sans CJK SC"/>
            </a:endParaRPr>
          </a:p>
          <a:p>
            <a:pPr marL="216000" indent="-216000">
              <a:lnSpc>
                <a:spcPct val="100000"/>
              </a:lnSpc>
              <a:spcBef>
                <a:spcPts val="283"/>
              </a:spcBef>
              <a:spcAft>
                <a:spcPts val="283"/>
              </a:spcAft>
              <a:buClr>
                <a:srgbClr val="FFFFFF"/>
              </a:buClr>
              <a:buFont typeface="OpenSymbol"/>
              <a:buAutoNum type="arabicParenR"/>
            </a:pPr>
            <a:r>
              <a:rPr lang="en-US" sz="1800" b="0" strike="noStrike" spc="-1">
                <a:solidFill>
                  <a:srgbClr val="FFFFFF"/>
                </a:solidFill>
                <a:latin typeface="Arial"/>
              </a:rPr>
              <a:t> Determine most representative </a:t>
            </a:r>
            <a:r>
              <a:rPr lang="en-US" sz="1800" b="0" strike="noStrike" spc="-1">
                <a:solidFill>
                  <a:srgbClr val="FFFF00"/>
                </a:solidFill>
                <a:latin typeface="Arial"/>
              </a:rPr>
              <a:t>classificaiton</a:t>
            </a:r>
            <a:r>
              <a:rPr lang="en-US" sz="1800" b="0" strike="noStrike" spc="-1">
                <a:solidFill>
                  <a:srgbClr val="FFFFFF"/>
                </a:solidFill>
                <a:latin typeface="Arial"/>
              </a:rPr>
              <a:t> based on trends.</a:t>
            </a:r>
            <a:endParaRPr lang="en-US" sz="1800" b="0" strike="noStrike" spc="-1">
              <a:solidFill>
                <a:srgbClr val="FFFFFF"/>
              </a:solidFill>
              <a:latin typeface="Arial"/>
              <a:ea typeface="Noto Sans CJK SC"/>
            </a:endParaRPr>
          </a:p>
          <a:p>
            <a:pPr marL="216000" indent="-216000">
              <a:lnSpc>
                <a:spcPct val="100000"/>
              </a:lnSpc>
              <a:spcBef>
                <a:spcPts val="283"/>
              </a:spcBef>
              <a:spcAft>
                <a:spcPts val="283"/>
              </a:spcAft>
              <a:buClr>
                <a:srgbClr val="FFFFFF"/>
              </a:buClr>
              <a:buFont typeface="OpenSymbol"/>
              <a:buAutoNum type="arabicParenR"/>
            </a:pPr>
            <a:r>
              <a:rPr lang="en-US" sz="1800" b="0" strike="noStrike" spc="-1">
                <a:solidFill>
                  <a:srgbClr val="FFFFFF"/>
                </a:solidFill>
                <a:latin typeface="Arial"/>
              </a:rPr>
              <a:t>  Number and classify </a:t>
            </a:r>
            <a:r>
              <a:rPr lang="en-US" sz="1800" b="0" strike="noStrike" spc="-1">
                <a:solidFill>
                  <a:srgbClr val="FFFF00"/>
                </a:solidFill>
                <a:latin typeface="Arial"/>
              </a:rPr>
              <a:t>new regions</a:t>
            </a:r>
            <a:endParaRPr lang="en-US" sz="1800" b="0" strike="noStrike" spc="-1">
              <a:solidFill>
                <a:srgbClr val="FFFFFF"/>
              </a:solidFill>
              <a:latin typeface="Arial"/>
              <a:ea typeface="Noto Sans CJK SC"/>
            </a:endParaRPr>
          </a:p>
          <a:p>
            <a:pPr marL="216000" indent="-216000">
              <a:lnSpc>
                <a:spcPct val="100000"/>
              </a:lnSpc>
              <a:spcBef>
                <a:spcPts val="283"/>
              </a:spcBef>
              <a:spcAft>
                <a:spcPts val="283"/>
              </a:spcAft>
              <a:buClr>
                <a:srgbClr val="FFFFFF"/>
              </a:buClr>
              <a:buFont typeface="OpenSymbol"/>
              <a:buAutoNum type="arabicParenR"/>
            </a:pPr>
            <a:r>
              <a:rPr lang="en-US" sz="1800" b="0" strike="noStrike" spc="-1">
                <a:solidFill>
                  <a:srgbClr val="FFFFFF"/>
                </a:solidFill>
                <a:latin typeface="Arial"/>
              </a:rPr>
              <a:t>  Perform on-the-spot </a:t>
            </a:r>
            <a:r>
              <a:rPr lang="en-US" sz="1800" b="0" strike="noStrike" spc="-1">
                <a:solidFill>
                  <a:srgbClr val="FFFF00"/>
                </a:solidFill>
                <a:latin typeface="Arial"/>
              </a:rPr>
              <a:t>quality control</a:t>
            </a:r>
            <a:r>
              <a:rPr lang="en-US" sz="1800" b="0" strike="noStrike" spc="-1">
                <a:solidFill>
                  <a:srgbClr val="FFFFFF"/>
                </a:solidFill>
                <a:latin typeface="Arial"/>
              </a:rPr>
              <a:t> for each region</a:t>
            </a:r>
            <a:endParaRPr lang="en-US" sz="1800" b="0" strike="noStrike" spc="-1">
              <a:solidFill>
                <a:srgbClr val="FFFFFF"/>
              </a:solidFill>
              <a:latin typeface="Arial"/>
              <a:ea typeface="Noto Sans CJK SC"/>
            </a:endParaRPr>
          </a:p>
        </p:txBody>
      </p:sp>
    </p:spTree>
    <p:extLst>
      <p:ext uri="{BB962C8B-B14F-4D97-AF65-F5344CB8AC3E}">
        <p14:creationId xmlns:p14="http://schemas.microsoft.com/office/powerpoint/2010/main" val="30532815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1" name="PlaceHolder 1"/>
          <p:cNvSpPr>
            <a:spLocks noGrp="1"/>
          </p:cNvSpPr>
          <p:nvPr>
            <p:ph type="title"/>
          </p:nvPr>
        </p:nvSpPr>
        <p:spPr>
          <a:xfrm>
            <a:off x="131040" y="21960"/>
            <a:ext cx="11768400" cy="803160"/>
          </a:xfrm>
          <a:prstGeom prst="rect">
            <a:avLst/>
          </a:prstGeom>
          <a:noFill/>
          <a:ln w="0">
            <a:noFill/>
          </a:ln>
        </p:spPr>
        <p:txBody>
          <a:bodyPr lIns="122040" tIns="122040" rIns="122040" bIns="122040" anchor="ctr">
            <a:noAutofit/>
          </a:bodyPr>
          <a:lstStyle/>
          <a:p>
            <a:pPr indent="0">
              <a:lnSpc>
                <a:spcPct val="90000"/>
              </a:lnSpc>
              <a:buNone/>
              <a:tabLst>
                <a:tab pos="0" algn="l"/>
              </a:tabLst>
            </a:pPr>
            <a:r>
              <a:rPr lang="en" sz="3600" b="0" strike="noStrike" spc="-1">
                <a:solidFill>
                  <a:srgbClr val="FFFFFF"/>
                </a:solidFill>
                <a:latin typeface="Calibri"/>
                <a:ea typeface="Calibri"/>
              </a:rPr>
              <a:t>Probabilistic Forecasts - the SGARF (RSGA) and the 3-day</a:t>
            </a:r>
            <a:endParaRPr lang="en-US" sz="3600" b="0" strike="noStrike" spc="-1">
              <a:solidFill>
                <a:srgbClr val="000000"/>
              </a:solidFill>
              <a:latin typeface="Arial"/>
            </a:endParaRPr>
          </a:p>
        </p:txBody>
      </p:sp>
      <p:pic>
        <p:nvPicPr>
          <p:cNvPr id="392" name="Google Shape;108;p18"/>
          <p:cNvPicPr/>
          <p:nvPr/>
        </p:nvPicPr>
        <p:blipFill>
          <a:blip r:embed="rId2"/>
          <a:stretch/>
        </p:blipFill>
        <p:spPr>
          <a:xfrm>
            <a:off x="348840" y="1003680"/>
            <a:ext cx="8795160" cy="5625720"/>
          </a:xfrm>
          <a:prstGeom prst="rect">
            <a:avLst/>
          </a:prstGeom>
          <a:ln w="0">
            <a:noFill/>
          </a:ln>
        </p:spPr>
      </p:pic>
      <p:sp>
        <p:nvSpPr>
          <p:cNvPr id="393" name="TextBox 392"/>
          <p:cNvSpPr txBox="1"/>
          <p:nvPr/>
        </p:nvSpPr>
        <p:spPr>
          <a:xfrm>
            <a:off x="9252000" y="1022400"/>
            <a:ext cx="2514600" cy="3886200"/>
          </a:xfrm>
          <a:prstGeom prst="rect">
            <a:avLst/>
          </a:prstGeom>
          <a:noFill/>
          <a:ln w="0">
            <a:noFill/>
          </a:ln>
        </p:spPr>
        <p:txBody>
          <a:bodyPr lIns="90000" tIns="45000" rIns="90000" bIns="45000" anchor="t">
            <a:noAutofit/>
          </a:bodyPr>
          <a:lstStyle/>
          <a:p>
            <a:r>
              <a:rPr lang="en-US" sz="1800" b="0" strike="noStrike" spc="-1">
                <a:solidFill>
                  <a:srgbClr val="FFFFFF"/>
                </a:solidFill>
                <a:latin typeface="Arial"/>
              </a:rPr>
              <a:t>Create probabilistic forecast based on:</a:t>
            </a:r>
          </a:p>
          <a:p>
            <a:endParaRPr lang="en-US" sz="1800" b="0" strike="noStrike" spc="-1">
              <a:solidFill>
                <a:srgbClr val="FFFFFF"/>
              </a:solidFill>
              <a:latin typeface="Arial"/>
            </a:endParaRPr>
          </a:p>
          <a:p>
            <a:pPr marL="216000" indent="-216000">
              <a:lnSpc>
                <a:spcPct val="10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McIntosh classification</a:t>
            </a:r>
            <a:endParaRPr lang="en-US" sz="1800" b="0" strike="noStrike" spc="-1">
              <a:solidFill>
                <a:srgbClr val="FFFFFF"/>
              </a:solidFill>
              <a:latin typeface="Arial"/>
              <a:ea typeface="Noto Sans CJK SC"/>
            </a:endParaRPr>
          </a:p>
          <a:p>
            <a:pPr marL="216000" indent="-216000">
              <a:lnSpc>
                <a:spcPct val="10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Magnetic Complexity</a:t>
            </a:r>
            <a:endParaRPr lang="en-US" sz="1800" b="0" strike="noStrike" spc="-1">
              <a:solidFill>
                <a:srgbClr val="FFFFFF"/>
              </a:solidFill>
              <a:latin typeface="Arial"/>
              <a:ea typeface="Noto Sans CJK SC"/>
            </a:endParaRPr>
          </a:p>
          <a:p>
            <a:pPr marL="216000" indent="-216000">
              <a:lnSpc>
                <a:spcPct val="10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Trends</a:t>
            </a:r>
            <a:endParaRPr lang="en-US" sz="1800" b="0" strike="noStrike" spc="-1">
              <a:solidFill>
                <a:srgbClr val="FFFFFF"/>
              </a:solidFill>
              <a:latin typeface="Arial"/>
              <a:ea typeface="Noto Sans CJK SC"/>
            </a:endParaRPr>
          </a:p>
          <a:p>
            <a:pPr marL="216000" indent="-216000">
              <a:lnSpc>
                <a:spcPct val="10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Location</a:t>
            </a:r>
            <a:endParaRPr lang="en-US" sz="1800" b="0" strike="noStrike" spc="-1">
              <a:solidFill>
                <a:srgbClr val="FFFFFF"/>
              </a:solidFill>
              <a:latin typeface="Arial"/>
              <a:ea typeface="Noto Sans CJK SC"/>
            </a:endParaRPr>
          </a:p>
        </p:txBody>
      </p:sp>
    </p:spTree>
    <p:extLst>
      <p:ext uri="{BB962C8B-B14F-4D97-AF65-F5344CB8AC3E}">
        <p14:creationId xmlns:p14="http://schemas.microsoft.com/office/powerpoint/2010/main" val="406305131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4" name="PlaceHolder 1"/>
          <p:cNvSpPr>
            <a:spLocks noGrp="1"/>
          </p:cNvSpPr>
          <p:nvPr>
            <p:ph type="title"/>
          </p:nvPr>
        </p:nvSpPr>
        <p:spPr>
          <a:xfrm>
            <a:off x="131040" y="21960"/>
            <a:ext cx="11768400" cy="803160"/>
          </a:xfrm>
          <a:prstGeom prst="rect">
            <a:avLst/>
          </a:prstGeom>
          <a:noFill/>
          <a:ln w="0">
            <a:noFill/>
          </a:ln>
        </p:spPr>
        <p:txBody>
          <a:bodyPr lIns="122040" tIns="122040" rIns="122040" bIns="122040" anchor="ctr">
            <a:noAutofit/>
          </a:bodyPr>
          <a:lstStyle/>
          <a:p>
            <a:pPr indent="0">
              <a:lnSpc>
                <a:spcPct val="90000"/>
              </a:lnSpc>
              <a:buNone/>
              <a:tabLst>
                <a:tab pos="0" algn="l"/>
              </a:tabLst>
            </a:pPr>
            <a:r>
              <a:rPr lang="en" sz="3600" b="0" strike="noStrike" spc="-1">
                <a:solidFill>
                  <a:srgbClr val="FFFFFF"/>
                </a:solidFill>
                <a:latin typeface="Calibri"/>
                <a:ea typeface="Calibri"/>
              </a:rPr>
              <a:t>Probabilistic Forecasts - the </a:t>
            </a:r>
            <a:r>
              <a:rPr lang="en" sz="3600" b="1" strike="noStrike" spc="-1">
                <a:solidFill>
                  <a:srgbClr val="FF0000"/>
                </a:solidFill>
                <a:latin typeface="Calibri"/>
                <a:ea typeface="Calibri"/>
              </a:rPr>
              <a:t>3-day</a:t>
            </a:r>
            <a:endParaRPr lang="en-US" sz="3600" b="0" strike="noStrike" spc="-1">
              <a:solidFill>
                <a:srgbClr val="000000"/>
              </a:solidFill>
              <a:latin typeface="Arial"/>
            </a:endParaRPr>
          </a:p>
        </p:txBody>
      </p:sp>
      <p:pic>
        <p:nvPicPr>
          <p:cNvPr id="395" name="Google Shape;122;p20"/>
          <p:cNvPicPr/>
          <p:nvPr/>
        </p:nvPicPr>
        <p:blipFill>
          <a:blip r:embed="rId2"/>
          <a:stretch/>
        </p:blipFill>
        <p:spPr>
          <a:xfrm>
            <a:off x="203040" y="1028520"/>
            <a:ext cx="7423920" cy="5625720"/>
          </a:xfrm>
          <a:prstGeom prst="rect">
            <a:avLst/>
          </a:prstGeom>
          <a:ln w="0">
            <a:noFill/>
          </a:ln>
        </p:spPr>
      </p:pic>
      <p:pic>
        <p:nvPicPr>
          <p:cNvPr id="396" name="Google Shape;123;p20"/>
          <p:cNvPicPr/>
          <p:nvPr/>
        </p:nvPicPr>
        <p:blipFill>
          <a:blip r:embed="rId3"/>
          <a:stretch/>
        </p:blipFill>
        <p:spPr>
          <a:xfrm>
            <a:off x="7830720" y="1028520"/>
            <a:ext cx="3791160" cy="5625720"/>
          </a:xfrm>
          <a:prstGeom prst="rect">
            <a:avLst/>
          </a:prstGeom>
          <a:ln w="0">
            <a:noFill/>
          </a:ln>
        </p:spPr>
      </p:pic>
      <p:sp>
        <p:nvSpPr>
          <p:cNvPr id="397" name="TextBox 396"/>
          <p:cNvSpPr txBox="1"/>
          <p:nvPr/>
        </p:nvSpPr>
        <p:spPr>
          <a:xfrm>
            <a:off x="10287000" y="2702520"/>
            <a:ext cx="1055520" cy="346320"/>
          </a:xfrm>
          <a:prstGeom prst="rect">
            <a:avLst/>
          </a:prstGeom>
          <a:noFill/>
          <a:ln w="0">
            <a:noFill/>
          </a:ln>
        </p:spPr>
        <p:txBody>
          <a:bodyPr lIns="90000" tIns="45000" rIns="90000" bIns="45000" anchor="t">
            <a:noAutofit/>
          </a:bodyPr>
          <a:lstStyle/>
          <a:p>
            <a:r>
              <a:rPr lang="en-US" sz="1800" b="0" strike="noStrike" spc="-1">
                <a:solidFill>
                  <a:srgbClr val="C9211E"/>
                </a:solidFill>
                <a:latin typeface="Arial"/>
              </a:rPr>
              <a:t>Geomag</a:t>
            </a:r>
            <a:endParaRPr lang="en-US" sz="1800" b="0" strike="noStrike" spc="-1">
              <a:solidFill>
                <a:srgbClr val="FFFFFF"/>
              </a:solidFill>
              <a:latin typeface="Arial"/>
            </a:endParaRPr>
          </a:p>
        </p:txBody>
      </p:sp>
      <p:sp>
        <p:nvSpPr>
          <p:cNvPr id="398" name="TextBox 397"/>
          <p:cNvSpPr txBox="1"/>
          <p:nvPr/>
        </p:nvSpPr>
        <p:spPr>
          <a:xfrm>
            <a:off x="10287000" y="4394520"/>
            <a:ext cx="1142280" cy="346320"/>
          </a:xfrm>
          <a:prstGeom prst="rect">
            <a:avLst/>
          </a:prstGeom>
          <a:noFill/>
          <a:ln w="0">
            <a:noFill/>
          </a:ln>
        </p:spPr>
        <p:txBody>
          <a:bodyPr lIns="90000" tIns="45000" rIns="90000" bIns="45000" anchor="t">
            <a:noAutofit/>
          </a:bodyPr>
          <a:lstStyle/>
          <a:p>
            <a:r>
              <a:rPr lang="en-US" sz="1800" b="0" strike="noStrike" spc="-1">
                <a:solidFill>
                  <a:srgbClr val="C9211E"/>
                </a:solidFill>
                <a:latin typeface="Arial"/>
              </a:rPr>
              <a:t>Radiation</a:t>
            </a:r>
            <a:endParaRPr lang="en-US" sz="1800" b="0" strike="noStrike" spc="-1">
              <a:solidFill>
                <a:srgbClr val="FFFFFF"/>
              </a:solidFill>
              <a:latin typeface="Arial"/>
            </a:endParaRPr>
          </a:p>
        </p:txBody>
      </p:sp>
      <p:sp>
        <p:nvSpPr>
          <p:cNvPr id="399" name="TextBox 398"/>
          <p:cNvSpPr txBox="1"/>
          <p:nvPr/>
        </p:nvSpPr>
        <p:spPr>
          <a:xfrm>
            <a:off x="10287000" y="2702520"/>
            <a:ext cx="1055520" cy="346320"/>
          </a:xfrm>
          <a:prstGeom prst="rect">
            <a:avLst/>
          </a:prstGeom>
          <a:noFill/>
          <a:ln w="0">
            <a:noFill/>
          </a:ln>
        </p:spPr>
        <p:txBody>
          <a:bodyPr lIns="90000" tIns="45000" rIns="90000" bIns="45000" anchor="t">
            <a:noAutofit/>
          </a:bodyPr>
          <a:lstStyle/>
          <a:p>
            <a:r>
              <a:rPr lang="en-US" sz="1800" b="0" strike="noStrike" spc="-1">
                <a:solidFill>
                  <a:srgbClr val="C9211E"/>
                </a:solidFill>
                <a:latin typeface="Arial"/>
              </a:rPr>
              <a:t>Geomag</a:t>
            </a:r>
            <a:endParaRPr lang="en-US" sz="1800" b="0" strike="noStrike" spc="-1">
              <a:solidFill>
                <a:srgbClr val="FFFFFF"/>
              </a:solidFill>
              <a:latin typeface="Arial"/>
            </a:endParaRPr>
          </a:p>
        </p:txBody>
      </p:sp>
      <p:sp>
        <p:nvSpPr>
          <p:cNvPr id="400" name="TextBox 399"/>
          <p:cNvSpPr txBox="1"/>
          <p:nvPr/>
        </p:nvSpPr>
        <p:spPr>
          <a:xfrm>
            <a:off x="10287000" y="5762520"/>
            <a:ext cx="814680" cy="346320"/>
          </a:xfrm>
          <a:prstGeom prst="rect">
            <a:avLst/>
          </a:prstGeom>
          <a:noFill/>
          <a:ln w="0">
            <a:noFill/>
          </a:ln>
        </p:spPr>
        <p:txBody>
          <a:bodyPr lIns="90000" tIns="45000" rIns="90000" bIns="45000" anchor="t">
            <a:noAutofit/>
          </a:bodyPr>
          <a:lstStyle/>
          <a:p>
            <a:r>
              <a:rPr lang="en-US" sz="1800" b="0" strike="noStrike" spc="-1">
                <a:solidFill>
                  <a:srgbClr val="C9211E"/>
                </a:solidFill>
                <a:latin typeface="Arial"/>
              </a:rPr>
              <a:t>Flares</a:t>
            </a:r>
            <a:endParaRPr lang="en-US" sz="1800" b="0" strike="noStrike" spc="-1">
              <a:solidFill>
                <a:srgbClr val="FFFFFF"/>
              </a:solidFill>
              <a:latin typeface="Arial"/>
            </a:endParaRPr>
          </a:p>
        </p:txBody>
      </p:sp>
    </p:spTree>
    <p:extLst>
      <p:ext uri="{BB962C8B-B14F-4D97-AF65-F5344CB8AC3E}">
        <p14:creationId xmlns:p14="http://schemas.microsoft.com/office/powerpoint/2010/main" val="367249393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1" name="PlaceHolder 1"/>
          <p:cNvSpPr>
            <a:spLocks noGrp="1"/>
          </p:cNvSpPr>
          <p:nvPr>
            <p:ph type="title"/>
          </p:nvPr>
        </p:nvSpPr>
        <p:spPr>
          <a:xfrm>
            <a:off x="118800" y="195840"/>
            <a:ext cx="11768400" cy="803160"/>
          </a:xfrm>
          <a:prstGeom prst="rect">
            <a:avLst/>
          </a:prstGeom>
          <a:noFill/>
          <a:ln w="0">
            <a:noFill/>
          </a:ln>
        </p:spPr>
        <p:txBody>
          <a:bodyPr lIns="122040" tIns="122040" rIns="122040" bIns="122040" anchor="ctr">
            <a:noAutofit/>
          </a:bodyPr>
          <a:lstStyle/>
          <a:p>
            <a:pPr indent="0">
              <a:lnSpc>
                <a:spcPct val="90000"/>
              </a:lnSpc>
              <a:buNone/>
              <a:tabLst>
                <a:tab pos="0" algn="l"/>
              </a:tabLst>
            </a:pPr>
            <a:r>
              <a:rPr lang="en" sz="3600" b="0" strike="noStrike" spc="-1">
                <a:solidFill>
                  <a:srgbClr val="FFFFFF"/>
                </a:solidFill>
                <a:latin typeface="Calibri"/>
                <a:ea typeface="Calibri"/>
              </a:rPr>
              <a:t>Probabilistic Forecasts - the </a:t>
            </a:r>
            <a:r>
              <a:rPr lang="en" sz="3600" b="1" strike="noStrike" spc="-1">
                <a:solidFill>
                  <a:srgbClr val="FFFFFF"/>
                </a:solidFill>
                <a:latin typeface="Calibri"/>
                <a:ea typeface="Calibri"/>
              </a:rPr>
              <a:t>3-Day </a:t>
            </a:r>
            <a:r>
              <a:rPr lang="en" sz="3600" b="1" strike="noStrike" spc="-1">
                <a:solidFill>
                  <a:srgbClr val="C9211E"/>
                </a:solidFill>
                <a:latin typeface="Calibri"/>
                <a:ea typeface="Calibri"/>
              </a:rPr>
              <a:t>GEOMAGNETIC</a:t>
            </a:r>
            <a:r>
              <a:rPr lang="en" sz="3600" b="0" strike="noStrike" spc="-1">
                <a:solidFill>
                  <a:schemeClr val="dk1"/>
                </a:solidFill>
                <a:latin typeface="Calibri"/>
                <a:ea typeface="Calibri"/>
              </a:rPr>
              <a:t>nd the </a:t>
            </a:r>
            <a:endParaRPr lang="en-US" sz="3600" b="0" strike="noStrike" spc="-1">
              <a:solidFill>
                <a:srgbClr val="000000"/>
              </a:solidFill>
              <a:latin typeface="Arial"/>
            </a:endParaRPr>
          </a:p>
        </p:txBody>
      </p:sp>
      <p:pic>
        <p:nvPicPr>
          <p:cNvPr id="402" name="Google Shape;114;p19"/>
          <p:cNvPicPr/>
          <p:nvPr/>
        </p:nvPicPr>
        <p:blipFill>
          <a:blip r:embed="rId2"/>
          <a:stretch/>
        </p:blipFill>
        <p:spPr>
          <a:xfrm>
            <a:off x="203040" y="1028520"/>
            <a:ext cx="7423920" cy="5625720"/>
          </a:xfrm>
          <a:prstGeom prst="rect">
            <a:avLst/>
          </a:prstGeom>
          <a:ln w="0">
            <a:noFill/>
          </a:ln>
        </p:spPr>
      </p:pic>
      <p:sp>
        <p:nvSpPr>
          <p:cNvPr id="403" name="Google Shape;116;p19"/>
          <p:cNvSpPr/>
          <p:nvPr/>
        </p:nvSpPr>
        <p:spPr>
          <a:xfrm>
            <a:off x="7830720" y="3897720"/>
            <a:ext cx="3507120" cy="624600"/>
          </a:xfrm>
          <a:prstGeom prst="rect">
            <a:avLst/>
          </a:prstGeom>
          <a:noFill/>
          <a:ln w="19050">
            <a:solidFill>
              <a:srgbClr val="000000"/>
            </a:solidFill>
            <a:round/>
          </a:ln>
        </p:spPr>
        <p:style>
          <a:lnRef idx="0">
            <a:scrgbClr r="0" g="0" b="0"/>
          </a:lnRef>
          <a:fillRef idx="0">
            <a:scrgbClr r="0" g="0" b="0"/>
          </a:fillRef>
          <a:effectRef idx="0">
            <a:scrgbClr r="0" g="0" b="0"/>
          </a:effectRef>
          <a:fontRef idx="minor"/>
        </p:style>
        <p:txBody>
          <a:bodyPr lIns="122040" tIns="122040" rIns="122040" bIns="122040" anchor="ctr">
            <a:noAutofit/>
          </a:bodyPr>
          <a:lstStyle/>
          <a:p>
            <a:endParaRPr lang="en-US" sz="1870" b="0" strike="noStrike" spc="-1">
              <a:solidFill>
                <a:srgbClr val="000000"/>
              </a:solidFill>
              <a:latin typeface="Arial"/>
              <a:ea typeface="Arial"/>
            </a:endParaRPr>
          </a:p>
        </p:txBody>
      </p:sp>
      <p:pic>
        <p:nvPicPr>
          <p:cNvPr id="404" name="Picture 403"/>
          <p:cNvPicPr/>
          <p:nvPr/>
        </p:nvPicPr>
        <p:blipFill>
          <a:blip r:embed="rId3"/>
          <a:stretch/>
        </p:blipFill>
        <p:spPr>
          <a:xfrm>
            <a:off x="7687080" y="1017360"/>
            <a:ext cx="4200120" cy="4505040"/>
          </a:xfrm>
          <a:prstGeom prst="rect">
            <a:avLst/>
          </a:prstGeom>
          <a:ln w="0">
            <a:noFill/>
          </a:ln>
        </p:spPr>
      </p:pic>
      <p:sp>
        <p:nvSpPr>
          <p:cNvPr id="405" name="TextBox 404"/>
          <p:cNvSpPr txBox="1"/>
          <p:nvPr/>
        </p:nvSpPr>
        <p:spPr>
          <a:xfrm>
            <a:off x="9601200" y="1798920"/>
            <a:ext cx="1841760" cy="346320"/>
          </a:xfrm>
          <a:prstGeom prst="rect">
            <a:avLst/>
          </a:prstGeom>
          <a:noFill/>
          <a:ln w="0">
            <a:noFill/>
          </a:ln>
        </p:spPr>
        <p:txBody>
          <a:bodyPr lIns="90000" tIns="45000" rIns="90000" bIns="45000" anchor="t">
            <a:noAutofit/>
          </a:bodyPr>
          <a:lstStyle/>
          <a:p>
            <a:r>
              <a:rPr lang="en-US" sz="1800" b="0" strike="noStrike" spc="-1">
                <a:solidFill>
                  <a:srgbClr val="C9211E"/>
                </a:solidFill>
                <a:latin typeface="Arial"/>
              </a:rPr>
              <a:t>Ap Deterministic</a:t>
            </a:r>
            <a:endParaRPr lang="en-US" sz="1800" b="0" strike="noStrike" spc="-1">
              <a:solidFill>
                <a:srgbClr val="FFFFFF"/>
              </a:solidFill>
              <a:latin typeface="Arial"/>
            </a:endParaRPr>
          </a:p>
        </p:txBody>
      </p:sp>
      <p:sp>
        <p:nvSpPr>
          <p:cNvPr id="406" name="TextBox 405"/>
          <p:cNvSpPr txBox="1"/>
          <p:nvPr/>
        </p:nvSpPr>
        <p:spPr>
          <a:xfrm>
            <a:off x="9997200" y="2734920"/>
            <a:ext cx="1841760" cy="858240"/>
          </a:xfrm>
          <a:prstGeom prst="rect">
            <a:avLst/>
          </a:prstGeom>
          <a:noFill/>
          <a:ln w="0">
            <a:noFill/>
          </a:ln>
        </p:spPr>
        <p:txBody>
          <a:bodyPr lIns="90000" tIns="45000" rIns="90000" bIns="45000" anchor="t">
            <a:noAutofit/>
          </a:bodyPr>
          <a:lstStyle/>
          <a:p>
            <a:r>
              <a:rPr lang="en-US" sz="1800" b="0" strike="noStrike" spc="-1">
                <a:solidFill>
                  <a:srgbClr val="C9211E"/>
                </a:solidFill>
                <a:latin typeface="Arial"/>
              </a:rPr>
              <a:t>Probabilistic based on ISES Definitions</a:t>
            </a:r>
            <a:endParaRPr lang="en-US" sz="1800" b="0" strike="noStrike" spc="-1">
              <a:solidFill>
                <a:srgbClr val="FFFFFF"/>
              </a:solidFill>
              <a:latin typeface="Arial"/>
            </a:endParaRPr>
          </a:p>
        </p:txBody>
      </p:sp>
      <p:sp>
        <p:nvSpPr>
          <p:cNvPr id="407" name="TextBox 406"/>
          <p:cNvSpPr txBox="1"/>
          <p:nvPr/>
        </p:nvSpPr>
        <p:spPr>
          <a:xfrm>
            <a:off x="10816200" y="3713760"/>
            <a:ext cx="975600" cy="1544040"/>
          </a:xfrm>
          <a:prstGeom prst="rect">
            <a:avLst/>
          </a:prstGeom>
          <a:noFill/>
          <a:ln w="0">
            <a:noFill/>
          </a:ln>
        </p:spPr>
        <p:txBody>
          <a:bodyPr lIns="90000" tIns="45000" rIns="90000" bIns="45000" anchor="t">
            <a:noAutofit/>
          </a:bodyPr>
          <a:lstStyle/>
          <a:p>
            <a:r>
              <a:rPr lang="en-US" sz="1800" b="0" strike="noStrike" spc="-1">
                <a:solidFill>
                  <a:srgbClr val="C9211E"/>
                </a:solidFill>
                <a:latin typeface="Arial"/>
              </a:rPr>
              <a:t>Kp Deter-ministic</a:t>
            </a:r>
            <a:endParaRPr lang="en-US" sz="1800" b="0" strike="noStrike" spc="-1">
              <a:solidFill>
                <a:srgbClr val="FFFFFF"/>
              </a:solidFill>
              <a:latin typeface="Arial"/>
            </a:endParaRPr>
          </a:p>
        </p:txBody>
      </p:sp>
    </p:spTree>
    <p:extLst>
      <p:ext uri="{BB962C8B-B14F-4D97-AF65-F5344CB8AC3E}">
        <p14:creationId xmlns:p14="http://schemas.microsoft.com/office/powerpoint/2010/main" val="45472894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7"/>
        <p:cNvGrpSpPr/>
        <p:nvPr/>
      </p:nvGrpSpPr>
      <p:grpSpPr>
        <a:xfrm>
          <a:off x="0" y="0"/>
          <a:ext cx="0" cy="0"/>
          <a:chOff x="0" y="0"/>
          <a:chExt cx="0" cy="0"/>
        </a:xfrm>
      </p:grpSpPr>
      <p:pic>
        <p:nvPicPr>
          <p:cNvPr id="34" name="Picture 33"/>
          <p:cNvPicPr>
            <a:picLocks noChangeAspect="1"/>
          </p:cNvPicPr>
          <p:nvPr/>
        </p:nvPicPr>
        <p:blipFill rotWithShape="1">
          <a:blip r:embed="rId3"/>
          <a:srcRect l="5442" r="6269"/>
          <a:stretch/>
        </p:blipFill>
        <p:spPr>
          <a:xfrm>
            <a:off x="5631263" y="1644567"/>
            <a:ext cx="5037826" cy="3411490"/>
          </a:xfrm>
          <a:prstGeom prst="rect">
            <a:avLst/>
          </a:prstGeom>
        </p:spPr>
      </p:pic>
      <p:sp>
        <p:nvSpPr>
          <p:cNvPr id="7" name="Title 1"/>
          <p:cNvSpPr txBox="1">
            <a:spLocks/>
          </p:cNvSpPr>
          <p:nvPr/>
        </p:nvSpPr>
        <p:spPr>
          <a:xfrm>
            <a:off x="400050" y="240925"/>
            <a:ext cx="11410950" cy="1277406"/>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FFF00"/>
                </a:solidFill>
                <a:effectLst>
                  <a:outerShdw blurRad="38100" dist="38100" dir="2700000" algn="tl">
                    <a:srgbClr val="000000">
                      <a:alpha val="43137"/>
                    </a:srgbClr>
                  </a:outerShdw>
                </a:effectLst>
              </a:rPr>
              <a:t>Forecasters </a:t>
            </a:r>
            <a:r>
              <a:rPr lang="en-US" sz="3600" b="1" dirty="0" smtClean="0">
                <a:solidFill>
                  <a:srgbClr val="FFFF00"/>
                </a:solidFill>
                <a:effectLst>
                  <a:outerShdw blurRad="38100" dist="38100" dir="2700000" algn="tl">
                    <a:srgbClr val="000000">
                      <a:alpha val="43137"/>
                    </a:srgbClr>
                  </a:outerShdw>
                </a:effectLst>
              </a:rPr>
              <a:t>“fit” CMEs to obtain parameters for WSA-Enlil model run</a:t>
            </a:r>
            <a:endParaRPr lang="en-US" sz="36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7042032" y="5848407"/>
            <a:ext cx="1875835" cy="954107"/>
          </a:xfrm>
          <a:prstGeom prst="rect">
            <a:avLst/>
          </a:prstGeom>
          <a:noFill/>
        </p:spPr>
        <p:txBody>
          <a:bodyPr wrap="none" rtlCol="0">
            <a:spAutoFit/>
          </a:bodyPr>
          <a:lstStyle/>
          <a:p>
            <a:r>
              <a:rPr lang="en-US" dirty="0"/>
              <a:t>Compact</a:t>
            </a:r>
          </a:p>
          <a:p>
            <a:r>
              <a:rPr lang="en-US" dirty="0"/>
              <a:t>Less Lengthy</a:t>
            </a:r>
          </a:p>
          <a:p>
            <a:r>
              <a:rPr lang="en-US" dirty="0"/>
              <a:t>Magnetic Field Mixed</a:t>
            </a:r>
          </a:p>
          <a:p>
            <a:endParaRPr lang="en-US" dirty="0"/>
          </a:p>
        </p:txBody>
      </p:sp>
      <p:sp>
        <p:nvSpPr>
          <p:cNvPr id="31" name="TextBox 30"/>
          <p:cNvSpPr txBox="1"/>
          <p:nvPr/>
        </p:nvSpPr>
        <p:spPr>
          <a:xfrm>
            <a:off x="8963504" y="2384016"/>
            <a:ext cx="671979" cy="523220"/>
          </a:xfrm>
          <a:prstGeom prst="rect">
            <a:avLst/>
          </a:prstGeom>
          <a:noFill/>
        </p:spPr>
        <p:txBody>
          <a:bodyPr wrap="none" rtlCol="0">
            <a:spAutoFit/>
          </a:bodyPr>
          <a:lstStyle/>
          <a:p>
            <a:pPr algn="ctr"/>
            <a:r>
              <a:rPr lang="en-US" dirty="0">
                <a:solidFill>
                  <a:schemeClr val="bg1"/>
                </a:solidFill>
              </a:rPr>
              <a:t>CME</a:t>
            </a:r>
          </a:p>
          <a:p>
            <a:pPr algn="ctr"/>
            <a:r>
              <a:rPr lang="en-US" dirty="0">
                <a:solidFill>
                  <a:schemeClr val="bg1"/>
                </a:solidFill>
              </a:rPr>
              <a:t>arrival</a:t>
            </a:r>
          </a:p>
        </p:txBody>
      </p:sp>
      <p:pic>
        <p:nvPicPr>
          <p:cNvPr id="3" name="Picture 2"/>
          <p:cNvPicPr>
            <a:picLocks noChangeAspect="1"/>
          </p:cNvPicPr>
          <p:nvPr/>
        </p:nvPicPr>
        <p:blipFill>
          <a:blip r:embed="rId4"/>
          <a:stretch>
            <a:fillRect/>
          </a:stretch>
        </p:blipFill>
        <p:spPr>
          <a:xfrm>
            <a:off x="10883885" y="1644567"/>
            <a:ext cx="884169" cy="3769169"/>
          </a:xfrm>
          <a:prstGeom prst="rect">
            <a:avLst/>
          </a:prstGeom>
        </p:spPr>
      </p:pic>
      <p:pic>
        <p:nvPicPr>
          <p:cNvPr id="22" name="Google Shape;105;p2"/>
          <p:cNvPicPr preferRelativeResize="0"/>
          <p:nvPr/>
        </p:nvPicPr>
        <p:blipFill rotWithShape="1">
          <a:blip r:embed="rId5">
            <a:alphaModFix/>
          </a:blip>
          <a:srcRect/>
          <a:stretch/>
        </p:blipFill>
        <p:spPr>
          <a:xfrm>
            <a:off x="0" y="5866636"/>
            <a:ext cx="997528" cy="997528"/>
          </a:xfrm>
          <a:prstGeom prst="rect">
            <a:avLst/>
          </a:prstGeom>
          <a:noFill/>
          <a:ln>
            <a:noFill/>
          </a:ln>
        </p:spPr>
      </p:pic>
      <p:pic>
        <p:nvPicPr>
          <p:cNvPr id="24" name="Google Shape;106;p2"/>
          <p:cNvPicPr preferRelativeResize="0"/>
          <p:nvPr/>
        </p:nvPicPr>
        <p:blipFill rotWithShape="1">
          <a:blip r:embed="rId6">
            <a:alphaModFix/>
          </a:blip>
          <a:srcRect/>
          <a:stretch/>
        </p:blipFill>
        <p:spPr>
          <a:xfrm>
            <a:off x="11194473" y="5866637"/>
            <a:ext cx="997529" cy="997529"/>
          </a:xfrm>
          <a:prstGeom prst="rect">
            <a:avLst/>
          </a:prstGeom>
          <a:noFill/>
          <a:ln>
            <a:noFill/>
          </a:ln>
        </p:spPr>
      </p:pic>
      <p:pic>
        <p:nvPicPr>
          <p:cNvPr id="2050" name="Picture 2" descr="https://lh3.googleusercontent.com/yjTwbX9Zg-xqRcgnjiSxPuh3Wn7J1DgHan9SsMY2CYxy6zAHErH9_fYGlOuHKskZnW05TBmIO-I75ow5gDf55_imReB5xAzlNR7wgx2o3YhO4A_I2r1FSFkjahM-4AsXrbYsovyK06R3p0R0uMHkLBqz=s20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84" y="1644567"/>
            <a:ext cx="5153527" cy="341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865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6" name="Title 1"/>
          <p:cNvSpPr/>
          <p:nvPr/>
        </p:nvSpPr>
        <p:spPr>
          <a:xfrm>
            <a:off x="399960" y="240840"/>
            <a:ext cx="11410560" cy="127692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nSpc>
                <a:spcPct val="90000"/>
              </a:lnSpc>
            </a:pPr>
            <a:r>
              <a:rPr lang="en-US" sz="3600" b="1" strike="noStrike" spc="-1">
                <a:solidFill>
                  <a:srgbClr val="FFFF00"/>
                </a:solidFill>
                <a:latin typeface="Arial"/>
              </a:rPr>
              <a:t>3-Day Geomagnetic Forecast Development</a:t>
            </a:r>
            <a:endParaRPr lang="en-US" sz="3600" b="0" strike="noStrike" spc="-1">
              <a:solidFill>
                <a:srgbClr val="FFFFFF"/>
              </a:solidFill>
              <a:latin typeface="Arial"/>
            </a:endParaRPr>
          </a:p>
        </p:txBody>
      </p:sp>
      <p:sp>
        <p:nvSpPr>
          <p:cNvPr id="417" name="TextBox 4"/>
          <p:cNvSpPr/>
          <p:nvPr/>
        </p:nvSpPr>
        <p:spPr>
          <a:xfrm>
            <a:off x="7046280" y="5848560"/>
            <a:ext cx="1866600" cy="942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0" strike="noStrike" spc="-1">
                <a:solidFill>
                  <a:srgbClr val="000000"/>
                </a:solidFill>
                <a:latin typeface="Arial"/>
                <a:ea typeface="Arial"/>
              </a:rPr>
              <a:t>Compact</a:t>
            </a:r>
            <a:endParaRPr lang="en-US" sz="1400" b="0" strike="noStrike" spc="-1">
              <a:solidFill>
                <a:srgbClr val="FFFFFF"/>
              </a:solidFill>
              <a:latin typeface="Arial"/>
            </a:endParaRPr>
          </a:p>
          <a:p>
            <a:pPr>
              <a:lnSpc>
                <a:spcPct val="100000"/>
              </a:lnSpc>
            </a:pPr>
            <a:r>
              <a:rPr lang="en-US" sz="1400" b="0" strike="noStrike" spc="-1">
                <a:solidFill>
                  <a:srgbClr val="000000"/>
                </a:solidFill>
                <a:latin typeface="Arial"/>
                <a:ea typeface="Arial"/>
              </a:rPr>
              <a:t>Less Lengthy</a:t>
            </a:r>
            <a:endParaRPr lang="en-US" sz="1400" b="0" strike="noStrike" spc="-1">
              <a:solidFill>
                <a:srgbClr val="FFFFFF"/>
              </a:solidFill>
              <a:latin typeface="Arial"/>
            </a:endParaRPr>
          </a:p>
          <a:p>
            <a:pPr>
              <a:lnSpc>
                <a:spcPct val="100000"/>
              </a:lnSpc>
            </a:pPr>
            <a:r>
              <a:rPr lang="en-US" sz="1400" b="0" strike="noStrike" spc="-1">
                <a:solidFill>
                  <a:srgbClr val="000000"/>
                </a:solidFill>
                <a:latin typeface="Arial"/>
                <a:ea typeface="Arial"/>
              </a:rPr>
              <a:t>Magnetic Field Mixed</a:t>
            </a:r>
            <a:endParaRPr lang="en-US" sz="1400" b="0" strike="noStrike" spc="-1">
              <a:solidFill>
                <a:srgbClr val="FFFFFF"/>
              </a:solidFill>
              <a:latin typeface="Arial"/>
            </a:endParaRPr>
          </a:p>
          <a:p>
            <a:pPr>
              <a:lnSpc>
                <a:spcPct val="100000"/>
              </a:lnSpc>
            </a:pPr>
            <a:endParaRPr lang="en-US" sz="1400" b="0" strike="noStrike" spc="-1">
              <a:solidFill>
                <a:srgbClr val="FFFFFF"/>
              </a:solidFill>
              <a:latin typeface="Arial"/>
            </a:endParaRPr>
          </a:p>
        </p:txBody>
      </p:sp>
      <p:pic>
        <p:nvPicPr>
          <p:cNvPr id="418" name="Google Shape;105;p2"/>
          <p:cNvPicPr/>
          <p:nvPr/>
        </p:nvPicPr>
        <p:blipFill>
          <a:blip r:embed="rId2"/>
          <a:stretch/>
        </p:blipFill>
        <p:spPr>
          <a:xfrm>
            <a:off x="0" y="5866560"/>
            <a:ext cx="997200" cy="997200"/>
          </a:xfrm>
          <a:prstGeom prst="rect">
            <a:avLst/>
          </a:prstGeom>
          <a:ln w="0">
            <a:noFill/>
          </a:ln>
        </p:spPr>
      </p:pic>
      <p:pic>
        <p:nvPicPr>
          <p:cNvPr id="419" name="Google Shape;106;p2"/>
          <p:cNvPicPr/>
          <p:nvPr/>
        </p:nvPicPr>
        <p:blipFill>
          <a:blip r:embed="rId3"/>
          <a:stretch/>
        </p:blipFill>
        <p:spPr>
          <a:xfrm>
            <a:off x="11194560" y="5866560"/>
            <a:ext cx="997200" cy="997200"/>
          </a:xfrm>
          <a:prstGeom prst="rect">
            <a:avLst/>
          </a:prstGeom>
          <a:ln w="0">
            <a:noFill/>
          </a:ln>
        </p:spPr>
      </p:pic>
      <p:pic>
        <p:nvPicPr>
          <p:cNvPr id="420" name="Picture 2" descr="https://lh6.googleusercontent.com/bNeQDQtyp-FXfFkcBrsFYa1T7ga163MN5zo1AOgrpBA0su9HCyNCqeve6FJimZBUNobc_1VjUxyFFl9z4ktA8Xv3lUtuphsAOtvZMzWi721B4J-Vw68_F6o6bf9nO9tKVG1CMTjCzF8eWA"/>
          <p:cNvPicPr/>
          <p:nvPr/>
        </p:nvPicPr>
        <p:blipFill>
          <a:blip r:embed="rId4"/>
          <a:stretch/>
        </p:blipFill>
        <p:spPr>
          <a:xfrm>
            <a:off x="314280" y="1518480"/>
            <a:ext cx="7578360" cy="3053520"/>
          </a:xfrm>
          <a:prstGeom prst="rect">
            <a:avLst/>
          </a:prstGeom>
          <a:ln w="0">
            <a:noFill/>
          </a:ln>
        </p:spPr>
      </p:pic>
      <p:sp>
        <p:nvSpPr>
          <p:cNvPr id="421" name="TextBox 420"/>
          <p:cNvSpPr txBox="1"/>
          <p:nvPr/>
        </p:nvSpPr>
        <p:spPr>
          <a:xfrm>
            <a:off x="8001000" y="1517760"/>
            <a:ext cx="3886200" cy="3054240"/>
          </a:xfrm>
          <a:prstGeom prst="rect">
            <a:avLst/>
          </a:prstGeom>
          <a:noFill/>
          <a:ln w="0">
            <a:noFill/>
          </a:ln>
        </p:spPr>
        <p:txBody>
          <a:bodyPr lIns="90000" tIns="45000" rIns="90000" bIns="45000" anchor="t">
            <a:noAutofit/>
          </a:bodyPr>
          <a:lstStyle/>
          <a:p>
            <a:pPr>
              <a:lnSpc>
                <a:spcPct val="100000"/>
              </a:lnSpc>
              <a:spcBef>
                <a:spcPts val="283"/>
              </a:spcBef>
              <a:spcAft>
                <a:spcPts val="283"/>
              </a:spcAft>
            </a:pPr>
            <a:r>
              <a:rPr lang="en-US" sz="2000" b="1" strike="noStrike" spc="-1">
                <a:solidFill>
                  <a:srgbClr val="FFFFFF"/>
                </a:solidFill>
                <a:latin typeface="Arial"/>
              </a:rPr>
              <a:t>Geomagnetic forecast integrates:</a:t>
            </a:r>
            <a:endParaRPr lang="en-US" sz="2000" b="0" strike="noStrike" spc="-1">
              <a:solidFill>
                <a:srgbClr val="FFFFFF"/>
              </a:solidFill>
              <a:latin typeface="Arial"/>
              <a:ea typeface="Noto Sans CJK SC"/>
            </a:endParaRPr>
          </a:p>
          <a:p>
            <a:pPr marL="432000" lvl="1" indent="-216000">
              <a:lnSpc>
                <a:spcPct val="100000"/>
              </a:lnSpc>
              <a:spcBef>
                <a:spcPts val="283"/>
              </a:spcBef>
              <a:spcAft>
                <a:spcPts val="283"/>
              </a:spcAft>
              <a:buClr>
                <a:srgbClr val="FFFFFF"/>
              </a:buClr>
              <a:buSzPct val="45000"/>
              <a:buFont typeface="Wingdings" charset="2"/>
              <a:buChar char=""/>
            </a:pPr>
            <a:r>
              <a:rPr lang="en-US" sz="2000" b="0" strike="noStrike" spc="-1">
                <a:solidFill>
                  <a:srgbClr val="FFFFFF"/>
                </a:solidFill>
                <a:latin typeface="Arial"/>
              </a:rPr>
              <a:t>Climatology</a:t>
            </a:r>
            <a:endParaRPr lang="en-US" sz="2000" b="0" strike="noStrike" spc="-1">
              <a:solidFill>
                <a:srgbClr val="FFFFFF"/>
              </a:solidFill>
              <a:latin typeface="Arial"/>
              <a:ea typeface="Noto Sans CJK SC"/>
            </a:endParaRPr>
          </a:p>
          <a:p>
            <a:pPr marL="432000" lvl="1" indent="-216000">
              <a:lnSpc>
                <a:spcPct val="100000"/>
              </a:lnSpc>
              <a:spcBef>
                <a:spcPts val="283"/>
              </a:spcBef>
              <a:spcAft>
                <a:spcPts val="283"/>
              </a:spcAft>
              <a:buClr>
                <a:srgbClr val="FFFFFF"/>
              </a:buClr>
              <a:buSzPct val="45000"/>
              <a:buFont typeface="Wingdings" charset="2"/>
              <a:buChar char=""/>
            </a:pPr>
            <a:r>
              <a:rPr lang="en-US" sz="2000" b="0" strike="noStrike" spc="-1">
                <a:solidFill>
                  <a:srgbClr val="FFFFFF"/>
                </a:solidFill>
                <a:latin typeface="Arial"/>
              </a:rPr>
              <a:t>Persistence</a:t>
            </a:r>
            <a:endParaRPr lang="en-US" sz="2000" b="0" strike="noStrike" spc="-1">
              <a:solidFill>
                <a:srgbClr val="FFFFFF"/>
              </a:solidFill>
              <a:latin typeface="Arial"/>
              <a:ea typeface="Noto Sans CJK SC"/>
            </a:endParaRPr>
          </a:p>
          <a:p>
            <a:pPr marL="432000" lvl="1" indent="-216000">
              <a:lnSpc>
                <a:spcPct val="100000"/>
              </a:lnSpc>
              <a:spcBef>
                <a:spcPts val="283"/>
              </a:spcBef>
              <a:spcAft>
                <a:spcPts val="283"/>
              </a:spcAft>
              <a:buClr>
                <a:srgbClr val="FFFFFF"/>
              </a:buClr>
              <a:buSzPct val="45000"/>
              <a:buFont typeface="Wingdings" charset="2"/>
              <a:buChar char=""/>
            </a:pPr>
            <a:r>
              <a:rPr lang="en-US" sz="2000" b="0" strike="noStrike" spc="-1">
                <a:solidFill>
                  <a:srgbClr val="FFFFFF"/>
                </a:solidFill>
                <a:latin typeface="Arial"/>
              </a:rPr>
              <a:t>27-Day Recurrence</a:t>
            </a:r>
            <a:endParaRPr lang="en-US" sz="2000" b="0" strike="noStrike" spc="-1">
              <a:solidFill>
                <a:srgbClr val="FFFFFF"/>
              </a:solidFill>
              <a:latin typeface="Arial"/>
              <a:ea typeface="Noto Sans CJK SC"/>
            </a:endParaRPr>
          </a:p>
          <a:p>
            <a:pPr marL="432000" lvl="1" indent="-216000">
              <a:lnSpc>
                <a:spcPct val="100000"/>
              </a:lnSpc>
              <a:spcBef>
                <a:spcPts val="283"/>
              </a:spcBef>
              <a:spcAft>
                <a:spcPts val="283"/>
              </a:spcAft>
              <a:buClr>
                <a:srgbClr val="FFFFFF"/>
              </a:buClr>
              <a:buSzPct val="45000"/>
              <a:buFont typeface="Wingdings" charset="2"/>
              <a:buChar char=""/>
            </a:pPr>
            <a:r>
              <a:rPr lang="en-US" sz="2000" b="0" strike="noStrike" spc="-1">
                <a:solidFill>
                  <a:srgbClr val="FFFFFF"/>
                </a:solidFill>
                <a:latin typeface="Arial"/>
              </a:rPr>
              <a:t>Physical Forecast (Fast Streams &amp; CMEs)</a:t>
            </a:r>
            <a:endParaRPr lang="en-US" sz="2000" b="0" strike="noStrike" spc="-1">
              <a:solidFill>
                <a:srgbClr val="FFFFFF"/>
              </a:solidFill>
              <a:latin typeface="Arial"/>
              <a:ea typeface="Noto Sans CJK SC"/>
            </a:endParaRPr>
          </a:p>
          <a:p>
            <a:pPr>
              <a:lnSpc>
                <a:spcPct val="100000"/>
              </a:lnSpc>
              <a:spcBef>
                <a:spcPts val="283"/>
              </a:spcBef>
              <a:spcAft>
                <a:spcPts val="283"/>
              </a:spcAft>
            </a:pPr>
            <a:r>
              <a:rPr lang="en-US" sz="2000" b="1" strike="noStrike" spc="-1">
                <a:solidFill>
                  <a:srgbClr val="FFFFFF"/>
                </a:solidFill>
                <a:latin typeface="Arial"/>
              </a:rPr>
              <a:t>Timing influenced by WSA-Enlil model guidance</a:t>
            </a:r>
            <a:endParaRPr lang="en-US" sz="2000" b="0" strike="noStrike" spc="-1">
              <a:solidFill>
                <a:srgbClr val="FFFFFF"/>
              </a:solidFill>
              <a:latin typeface="Arial"/>
              <a:ea typeface="Noto Sans CJK SC"/>
            </a:endParaRPr>
          </a:p>
        </p:txBody>
      </p:sp>
    </p:spTree>
    <p:extLst>
      <p:ext uri="{BB962C8B-B14F-4D97-AF65-F5344CB8AC3E}">
        <p14:creationId xmlns:p14="http://schemas.microsoft.com/office/powerpoint/2010/main" val="286766825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19"/>
        <p:cNvGrpSpPr/>
        <p:nvPr/>
      </p:nvGrpSpPr>
      <p:grpSpPr>
        <a:xfrm>
          <a:off x="0" y="0"/>
          <a:ext cx="0" cy="0"/>
          <a:chOff x="0" y="0"/>
          <a:chExt cx="0" cy="0"/>
        </a:xfrm>
      </p:grpSpPr>
      <p:pic>
        <p:nvPicPr>
          <p:cNvPr id="220" name="Google Shape;220;p16"/>
          <p:cNvPicPr preferRelativeResize="0"/>
          <p:nvPr/>
        </p:nvPicPr>
        <p:blipFill rotWithShape="1">
          <a:blip r:embed="rId3">
            <a:alphaModFix/>
          </a:blip>
          <a:srcRect/>
          <a:stretch/>
        </p:blipFill>
        <p:spPr>
          <a:xfrm>
            <a:off x="9623658" y="3945000"/>
            <a:ext cx="2470801" cy="1639888"/>
          </a:xfrm>
          <a:prstGeom prst="rect">
            <a:avLst/>
          </a:prstGeom>
          <a:noFill/>
          <a:ln>
            <a:noFill/>
          </a:ln>
        </p:spPr>
      </p:pic>
      <p:pic>
        <p:nvPicPr>
          <p:cNvPr id="221" name="Google Shape;221;p16"/>
          <p:cNvPicPr preferRelativeResize="0"/>
          <p:nvPr/>
        </p:nvPicPr>
        <p:blipFill rotWithShape="1">
          <a:blip r:embed="rId4">
            <a:alphaModFix/>
          </a:blip>
          <a:srcRect/>
          <a:stretch/>
        </p:blipFill>
        <p:spPr>
          <a:xfrm>
            <a:off x="3346649" y="1600324"/>
            <a:ext cx="2050724" cy="1815852"/>
          </a:xfrm>
          <a:prstGeom prst="rect">
            <a:avLst/>
          </a:prstGeom>
          <a:noFill/>
          <a:ln>
            <a:noFill/>
          </a:ln>
        </p:spPr>
      </p:pic>
      <p:pic>
        <p:nvPicPr>
          <p:cNvPr id="222" name="Google Shape;222;p16"/>
          <p:cNvPicPr preferRelativeResize="0"/>
          <p:nvPr/>
        </p:nvPicPr>
        <p:blipFill rotWithShape="1">
          <a:blip r:embed="rId5">
            <a:alphaModFix/>
          </a:blip>
          <a:srcRect b="33064"/>
          <a:stretch/>
        </p:blipFill>
        <p:spPr>
          <a:xfrm>
            <a:off x="150534" y="3327025"/>
            <a:ext cx="2050733" cy="2058999"/>
          </a:xfrm>
          <a:prstGeom prst="rect">
            <a:avLst/>
          </a:prstGeom>
          <a:noFill/>
          <a:ln>
            <a:noFill/>
          </a:ln>
        </p:spPr>
      </p:pic>
      <p:pic>
        <p:nvPicPr>
          <p:cNvPr id="223" name="Google Shape;223;p16"/>
          <p:cNvPicPr preferRelativeResize="0"/>
          <p:nvPr/>
        </p:nvPicPr>
        <p:blipFill rotWithShape="1">
          <a:blip r:embed="rId6">
            <a:alphaModFix/>
          </a:blip>
          <a:srcRect l="26577" t="25000" r="27741" b="23958"/>
          <a:stretch/>
        </p:blipFill>
        <p:spPr>
          <a:xfrm>
            <a:off x="342701" y="1788722"/>
            <a:ext cx="3166001" cy="1987751"/>
          </a:xfrm>
          <a:prstGeom prst="rect">
            <a:avLst/>
          </a:prstGeom>
          <a:noFill/>
          <a:ln>
            <a:noFill/>
          </a:ln>
        </p:spPr>
      </p:pic>
      <p:pic>
        <p:nvPicPr>
          <p:cNvPr id="224" name="Google Shape;224;p16"/>
          <p:cNvPicPr preferRelativeResize="0"/>
          <p:nvPr/>
        </p:nvPicPr>
        <p:blipFill rotWithShape="1">
          <a:blip r:embed="rId7">
            <a:alphaModFix/>
          </a:blip>
          <a:srcRect/>
          <a:stretch/>
        </p:blipFill>
        <p:spPr>
          <a:xfrm>
            <a:off x="6344965" y="3492990"/>
            <a:ext cx="2812067" cy="2111933"/>
          </a:xfrm>
          <a:prstGeom prst="rect">
            <a:avLst/>
          </a:prstGeom>
          <a:noFill/>
          <a:ln>
            <a:noFill/>
          </a:ln>
        </p:spPr>
      </p:pic>
      <p:pic>
        <p:nvPicPr>
          <p:cNvPr id="225" name="Google Shape;225;p16"/>
          <p:cNvPicPr preferRelativeResize="0"/>
          <p:nvPr/>
        </p:nvPicPr>
        <p:blipFill rotWithShape="1">
          <a:blip r:embed="rId8">
            <a:alphaModFix/>
          </a:blip>
          <a:srcRect/>
          <a:stretch/>
        </p:blipFill>
        <p:spPr>
          <a:xfrm>
            <a:off x="10501534" y="1686519"/>
            <a:ext cx="1491300" cy="2243935"/>
          </a:xfrm>
          <a:prstGeom prst="rect">
            <a:avLst/>
          </a:prstGeom>
          <a:noFill/>
          <a:ln>
            <a:noFill/>
          </a:ln>
        </p:spPr>
      </p:pic>
      <p:pic>
        <p:nvPicPr>
          <p:cNvPr id="226" name="Google Shape;226;p16"/>
          <p:cNvPicPr preferRelativeResize="0"/>
          <p:nvPr/>
        </p:nvPicPr>
        <p:blipFill rotWithShape="1">
          <a:blip r:embed="rId9">
            <a:alphaModFix/>
          </a:blip>
          <a:srcRect l="21636"/>
          <a:stretch/>
        </p:blipFill>
        <p:spPr>
          <a:xfrm>
            <a:off x="8067475" y="1382363"/>
            <a:ext cx="2193975" cy="1639875"/>
          </a:xfrm>
          <a:prstGeom prst="rect">
            <a:avLst/>
          </a:prstGeom>
          <a:noFill/>
          <a:ln>
            <a:noFill/>
          </a:ln>
        </p:spPr>
      </p:pic>
      <p:pic>
        <p:nvPicPr>
          <p:cNvPr id="227" name="Google Shape;227;p16"/>
          <p:cNvPicPr preferRelativeResize="0"/>
          <p:nvPr/>
        </p:nvPicPr>
        <p:blipFill rotWithShape="1">
          <a:blip r:embed="rId10">
            <a:alphaModFix/>
          </a:blip>
          <a:srcRect/>
          <a:stretch/>
        </p:blipFill>
        <p:spPr>
          <a:xfrm>
            <a:off x="5400525" y="1712567"/>
            <a:ext cx="2663800" cy="1777679"/>
          </a:xfrm>
          <a:prstGeom prst="rect">
            <a:avLst/>
          </a:prstGeom>
          <a:noFill/>
          <a:ln>
            <a:noFill/>
          </a:ln>
        </p:spPr>
      </p:pic>
      <p:pic>
        <p:nvPicPr>
          <p:cNvPr id="228" name="Google Shape;228;p16"/>
          <p:cNvPicPr preferRelativeResize="0"/>
          <p:nvPr/>
        </p:nvPicPr>
        <p:blipFill rotWithShape="1">
          <a:blip r:embed="rId11">
            <a:alphaModFix/>
          </a:blip>
          <a:srcRect/>
          <a:stretch/>
        </p:blipFill>
        <p:spPr>
          <a:xfrm>
            <a:off x="4324301" y="3226288"/>
            <a:ext cx="2194001" cy="1645465"/>
          </a:xfrm>
          <a:prstGeom prst="rect">
            <a:avLst/>
          </a:prstGeom>
          <a:noFill/>
          <a:ln>
            <a:noFill/>
          </a:ln>
        </p:spPr>
      </p:pic>
      <p:pic>
        <p:nvPicPr>
          <p:cNvPr id="229" name="Google Shape;229;p16"/>
          <p:cNvPicPr preferRelativeResize="0"/>
          <p:nvPr/>
        </p:nvPicPr>
        <p:blipFill rotWithShape="1">
          <a:blip r:embed="rId12">
            <a:alphaModFix/>
          </a:blip>
          <a:srcRect/>
          <a:stretch/>
        </p:blipFill>
        <p:spPr>
          <a:xfrm>
            <a:off x="2084703" y="3684173"/>
            <a:ext cx="2390100" cy="1904900"/>
          </a:xfrm>
          <a:prstGeom prst="rect">
            <a:avLst/>
          </a:prstGeom>
          <a:noFill/>
          <a:ln w="9525" cap="flat" cmpd="sng">
            <a:solidFill>
              <a:srgbClr val="323B42"/>
            </a:solidFill>
            <a:prstDash val="solid"/>
            <a:round/>
            <a:headEnd type="none" w="sm" len="sm"/>
            <a:tailEnd type="none" w="sm" len="sm"/>
          </a:ln>
        </p:spPr>
      </p:pic>
      <p:pic>
        <p:nvPicPr>
          <p:cNvPr id="230" name="Google Shape;230;p16"/>
          <p:cNvPicPr preferRelativeResize="0"/>
          <p:nvPr/>
        </p:nvPicPr>
        <p:blipFill rotWithShape="1">
          <a:blip r:embed="rId13">
            <a:alphaModFix/>
          </a:blip>
          <a:srcRect/>
          <a:stretch/>
        </p:blipFill>
        <p:spPr>
          <a:xfrm>
            <a:off x="8952041" y="2840881"/>
            <a:ext cx="1549500" cy="1301425"/>
          </a:xfrm>
          <a:prstGeom prst="rect">
            <a:avLst/>
          </a:prstGeom>
          <a:noFill/>
          <a:ln>
            <a:noFill/>
          </a:ln>
        </p:spPr>
      </p:pic>
      <p:sp>
        <p:nvSpPr>
          <p:cNvPr id="231" name="Google Shape;231;p16"/>
          <p:cNvSpPr txBox="1"/>
          <p:nvPr/>
        </p:nvSpPr>
        <p:spPr>
          <a:xfrm>
            <a:off x="0" y="5538692"/>
            <a:ext cx="12192000" cy="1241582"/>
          </a:xfrm>
          <a:prstGeom prst="rect">
            <a:avLst/>
          </a:prstGeom>
          <a:solidFill>
            <a:srgbClr val="FFD7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67" b="1" i="0" u="none" strike="noStrike" cap="none" dirty="0">
                <a:solidFill>
                  <a:schemeClr val="dk1"/>
                </a:solidFill>
                <a:latin typeface="Arial"/>
                <a:ea typeface="Arial"/>
                <a:cs typeface="Arial"/>
                <a:sym typeface="Arial"/>
              </a:rPr>
              <a:t>Space weather-induced electricity blackout: Daily domestic economic loss in the U.S. = $41.5 billion </a:t>
            </a:r>
            <a:br>
              <a:rPr lang="en-US" sz="1867" b="1" i="0" u="none" strike="noStrike" cap="none" dirty="0">
                <a:solidFill>
                  <a:schemeClr val="dk1"/>
                </a:solidFill>
                <a:latin typeface="Arial"/>
                <a:ea typeface="Arial"/>
                <a:cs typeface="Arial"/>
                <a:sym typeface="Arial"/>
              </a:rPr>
            </a:br>
            <a:r>
              <a:rPr lang="en-US" sz="1867" b="1" i="0" u="none" strike="noStrike" cap="none" dirty="0">
                <a:solidFill>
                  <a:schemeClr val="dk1"/>
                </a:solidFill>
                <a:latin typeface="Arial"/>
                <a:ea typeface="Arial"/>
                <a:cs typeface="Arial"/>
                <a:sym typeface="Arial"/>
              </a:rPr>
              <a:t>plus an additional $7 billion loss through the international supply chain.</a:t>
            </a:r>
            <a:endParaRPr sz="1867"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1867" b="0" i="1" u="none" strike="noStrike" cap="none" dirty="0">
                <a:solidFill>
                  <a:schemeClr val="dk1"/>
                </a:solidFill>
                <a:latin typeface="Arial"/>
                <a:ea typeface="Arial"/>
                <a:cs typeface="Arial"/>
                <a:sym typeface="Arial"/>
              </a:rPr>
              <a:t>"Quantifying the daily economic impact of extreme space weather due to failure in electricity transmission infrastructure,” </a:t>
            </a:r>
            <a:r>
              <a:rPr lang="en-US" sz="1867" b="0" i="0" u="none" strike="noStrike" cap="none" dirty="0">
                <a:solidFill>
                  <a:schemeClr val="dk1"/>
                </a:solidFill>
                <a:latin typeface="Arial"/>
                <a:ea typeface="Arial"/>
                <a:cs typeface="Arial"/>
                <a:sym typeface="Arial"/>
              </a:rPr>
              <a:t>Centre for Risk Studies, University of Cambridge, Jan 2017</a:t>
            </a:r>
            <a:endParaRPr sz="1867" b="0" i="0" u="none" strike="noStrike" cap="none" dirty="0">
              <a:solidFill>
                <a:schemeClr val="dk1"/>
              </a:solidFill>
              <a:latin typeface="Arial"/>
              <a:ea typeface="Arial"/>
              <a:cs typeface="Arial"/>
              <a:sym typeface="Arial"/>
            </a:endParaRPr>
          </a:p>
        </p:txBody>
      </p:sp>
      <p:sp>
        <p:nvSpPr>
          <p:cNvPr id="232" name="Google Shape;232;p16"/>
          <p:cNvSpPr txBox="1">
            <a:spLocks noGrp="1"/>
          </p:cNvSpPr>
          <p:nvPr>
            <p:ph type="title"/>
          </p:nvPr>
        </p:nvSpPr>
        <p:spPr>
          <a:xfrm>
            <a:off x="789358" y="0"/>
            <a:ext cx="10571996" cy="1153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Clr>
                <a:schemeClr val="lt1"/>
              </a:buClr>
              <a:buSzPts val="1800"/>
              <a:buNone/>
            </a:pPr>
            <a:r>
              <a:rPr lang="en-US" sz="4133" b="1" dirty="0">
                <a:solidFill>
                  <a:srgbClr val="FFFF00"/>
                </a:solidFill>
                <a:latin typeface="Arial"/>
                <a:ea typeface="Arial"/>
                <a:cs typeface="Arial"/>
                <a:sym typeface="Arial"/>
              </a:rPr>
              <a:t>Space Weather Impacts are wide ranging</a:t>
            </a:r>
            <a:r>
              <a:rPr lang="en-US" sz="3600" b="1" dirty="0">
                <a:solidFill>
                  <a:srgbClr val="FFFF00"/>
                </a:solidFill>
                <a:latin typeface="Arial"/>
                <a:ea typeface="Arial"/>
                <a:cs typeface="Arial"/>
                <a:sym typeface="Arial"/>
              </a:rPr>
              <a:t> </a:t>
            </a:r>
            <a:br>
              <a:rPr lang="en-US" sz="3600" b="1" dirty="0">
                <a:solidFill>
                  <a:srgbClr val="FFFF00"/>
                </a:solidFill>
                <a:latin typeface="Arial"/>
                <a:ea typeface="Arial"/>
                <a:cs typeface="Arial"/>
                <a:sym typeface="Arial"/>
              </a:rPr>
            </a:br>
            <a:r>
              <a:rPr lang="en-US" sz="2267" b="1" dirty="0">
                <a:solidFill>
                  <a:srgbClr val="FFFF00"/>
                </a:solidFill>
                <a:latin typeface="Arial"/>
                <a:ea typeface="Arial"/>
                <a:cs typeface="Arial"/>
                <a:sym typeface="Arial"/>
              </a:rPr>
              <a:t>Infrastructure and Activities Vital to National Security and the Economy</a:t>
            </a:r>
            <a:endParaRPr sz="2267" b="1" dirty="0">
              <a:solidFill>
                <a:srgbClr val="FFFF00"/>
              </a:solidFill>
              <a:latin typeface="Arial"/>
              <a:ea typeface="Arial"/>
              <a:cs typeface="Arial"/>
              <a:sym typeface="Arial"/>
            </a:endParaRPr>
          </a:p>
        </p:txBody>
      </p:sp>
      <p:sp>
        <p:nvSpPr>
          <p:cNvPr id="15" name="Google Shape;155;p4"/>
          <p:cNvSpPr txBox="1"/>
          <p:nvPr/>
        </p:nvSpPr>
        <p:spPr>
          <a:xfrm>
            <a:off x="150533" y="1109423"/>
            <a:ext cx="7676857" cy="646290"/>
          </a:xfrm>
          <a:prstGeom prst="rect">
            <a:avLst/>
          </a:prstGeom>
          <a:noFill/>
          <a:ln>
            <a:noFill/>
          </a:ln>
        </p:spPr>
        <p:txBody>
          <a:bodyPr spcFirstLastPara="1" wrap="square" lIns="91425" tIns="45700" rIns="91425" bIns="45700" anchor="t" anchorCtr="0">
            <a:spAutoFit/>
          </a:bodyPr>
          <a:lstStyle/>
          <a:p>
            <a:r>
              <a:rPr lang="en-US" sz="1800" dirty="0">
                <a:solidFill>
                  <a:srgbClr val="FFC000"/>
                </a:solidFill>
                <a:latin typeface="Calibri"/>
                <a:ea typeface="Calibri"/>
                <a:cs typeface="Calibri"/>
                <a:sym typeface="Calibri"/>
              </a:rPr>
              <a:t>Satellite Malfunctions</a:t>
            </a:r>
            <a:r>
              <a:rPr lang="en-US" sz="1800" dirty="0" smtClean="0">
                <a:solidFill>
                  <a:srgbClr val="FFC000"/>
                </a:solidFill>
                <a:latin typeface="Calibri"/>
                <a:ea typeface="Calibri"/>
                <a:cs typeface="Calibri"/>
                <a:sym typeface="Calibri"/>
              </a:rPr>
              <a:t>; Radiation Exposure; Power Outages; GPS Degradations</a:t>
            </a:r>
            <a:endParaRPr dirty="0"/>
          </a:p>
          <a:p>
            <a:r>
              <a:rPr lang="en-US" sz="1800" dirty="0">
                <a:solidFill>
                  <a:srgbClr val="FFC000"/>
                </a:solidFill>
                <a:latin typeface="Calibri"/>
                <a:ea typeface="Calibri"/>
                <a:cs typeface="Calibri"/>
                <a:sym typeface="Calibri"/>
              </a:rPr>
              <a:t>       </a:t>
            </a:r>
            <a:r>
              <a:rPr lang="en-US" sz="1800" dirty="0" smtClean="0">
                <a:solidFill>
                  <a:srgbClr val="FFC000"/>
                </a:solidFill>
                <a:latin typeface="Calibri"/>
                <a:ea typeface="Calibri"/>
                <a:cs typeface="Calibri"/>
                <a:sym typeface="Calibri"/>
              </a:rPr>
              <a:t> </a:t>
            </a:r>
            <a:r>
              <a:rPr lang="en-US" sz="1800" dirty="0">
                <a:solidFill>
                  <a:srgbClr val="FFC000"/>
                </a:solidFill>
                <a:latin typeface="Calibri"/>
                <a:ea typeface="Calibri"/>
                <a:cs typeface="Calibri"/>
                <a:sym typeface="Calibri"/>
              </a:rPr>
              <a:t>SATCOM Interference/Disruption; Satellite </a:t>
            </a:r>
            <a:r>
              <a:rPr lang="en-US" sz="1800" dirty="0" smtClean="0">
                <a:solidFill>
                  <a:srgbClr val="FFC000"/>
                </a:solidFill>
                <a:latin typeface="Calibri"/>
                <a:ea typeface="Calibri"/>
                <a:cs typeface="Calibri"/>
                <a:sym typeface="Calibri"/>
              </a:rPr>
              <a:t>Drag; Communication Dropouts</a:t>
            </a:r>
            <a:endParaRPr sz="1800" dirty="0">
              <a:solidFill>
                <a:srgbClr val="FFC000"/>
              </a:solidFill>
              <a:latin typeface="Calibri"/>
              <a:ea typeface="Calibri"/>
              <a:cs typeface="Calibri"/>
              <a:sym typeface="Calibri"/>
            </a:endParaRPr>
          </a:p>
        </p:txBody>
      </p:sp>
    </p:spTree>
    <p:extLst>
      <p:ext uri="{BB962C8B-B14F-4D97-AF65-F5344CB8AC3E}">
        <p14:creationId xmlns:p14="http://schemas.microsoft.com/office/powerpoint/2010/main" val="3926306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832"/>
          <a:stretch/>
        </p:blipFill>
        <p:spPr>
          <a:xfrm>
            <a:off x="476250" y="-27391"/>
            <a:ext cx="8192278" cy="6885391"/>
          </a:xfrm>
          <a:prstGeom prst="rect">
            <a:avLst/>
          </a:prstGeom>
        </p:spPr>
      </p:pic>
      <p:sp>
        <p:nvSpPr>
          <p:cNvPr id="8" name="Title 1"/>
          <p:cNvSpPr txBox="1">
            <a:spLocks/>
          </p:cNvSpPr>
          <p:nvPr/>
        </p:nvSpPr>
        <p:spPr>
          <a:xfrm>
            <a:off x="4818961" y="118448"/>
            <a:ext cx="3312076" cy="1531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mn-lt"/>
              </a:rPr>
              <a:t>ALERT</a:t>
            </a:r>
          </a:p>
        </p:txBody>
      </p:sp>
      <p:sp>
        <p:nvSpPr>
          <p:cNvPr id="10" name="Title 1"/>
          <p:cNvSpPr txBox="1">
            <a:spLocks/>
          </p:cNvSpPr>
          <p:nvPr/>
        </p:nvSpPr>
        <p:spPr>
          <a:xfrm>
            <a:off x="2411754" y="323854"/>
            <a:ext cx="3312076" cy="1522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mn-lt"/>
              </a:rPr>
              <a:t>WARNING</a:t>
            </a:r>
          </a:p>
        </p:txBody>
      </p:sp>
      <p:sp>
        <p:nvSpPr>
          <p:cNvPr id="11" name="Title 1"/>
          <p:cNvSpPr txBox="1">
            <a:spLocks/>
          </p:cNvSpPr>
          <p:nvPr/>
        </p:nvSpPr>
        <p:spPr>
          <a:xfrm>
            <a:off x="336" y="1106372"/>
            <a:ext cx="3312076" cy="1482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mn-lt"/>
              </a:rPr>
              <a:t>WATCH</a:t>
            </a:r>
          </a:p>
        </p:txBody>
      </p:sp>
      <p:sp>
        <p:nvSpPr>
          <p:cNvPr id="7" name="Title 1"/>
          <p:cNvSpPr txBox="1">
            <a:spLocks/>
          </p:cNvSpPr>
          <p:nvPr/>
        </p:nvSpPr>
        <p:spPr>
          <a:xfrm>
            <a:off x="5184355" y="1434098"/>
            <a:ext cx="2808222" cy="17078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FF00"/>
                </a:solidFill>
                <a:latin typeface="+mn-lt"/>
              </a:rPr>
              <a:t>event detected;</a:t>
            </a:r>
          </a:p>
          <a:p>
            <a:pPr algn="ctr"/>
            <a:r>
              <a:rPr lang="en-US" sz="2400" dirty="0">
                <a:solidFill>
                  <a:srgbClr val="FFFF00"/>
                </a:solidFill>
                <a:latin typeface="+mn-lt"/>
              </a:rPr>
              <a:t>in </a:t>
            </a:r>
            <a:r>
              <a:rPr lang="en-US" sz="2400" dirty="0" smtClean="0">
                <a:solidFill>
                  <a:srgbClr val="FFFF00"/>
                </a:solidFill>
                <a:latin typeface="+mn-lt"/>
              </a:rPr>
              <a:t>progress</a:t>
            </a:r>
          </a:p>
          <a:p>
            <a:pPr algn="ctr"/>
            <a:r>
              <a:rPr lang="en-US" sz="2400" dirty="0" smtClean="0">
                <a:solidFill>
                  <a:srgbClr val="FFFF00"/>
                </a:solidFill>
                <a:latin typeface="+mn-lt"/>
              </a:rPr>
              <a:t>G1-G5; S1-S5; </a:t>
            </a:r>
            <a:r>
              <a:rPr lang="en-US" sz="2400" u="sng" dirty="0" smtClean="0">
                <a:solidFill>
                  <a:srgbClr val="FFFF00"/>
                </a:solidFill>
                <a:latin typeface="+mn-lt"/>
              </a:rPr>
              <a:t>&gt;</a:t>
            </a:r>
            <a:r>
              <a:rPr lang="en-US" sz="2400" dirty="0" smtClean="0">
                <a:solidFill>
                  <a:srgbClr val="FFFF00"/>
                </a:solidFill>
                <a:latin typeface="+mn-lt"/>
              </a:rPr>
              <a:t>M5 flare (R2)</a:t>
            </a:r>
            <a:endParaRPr lang="en-US" sz="2400" dirty="0">
              <a:solidFill>
                <a:srgbClr val="FFFF00"/>
              </a:solidFill>
            </a:endParaRPr>
          </a:p>
        </p:txBody>
      </p:sp>
      <p:sp>
        <p:nvSpPr>
          <p:cNvPr id="9" name="Title 1"/>
          <p:cNvSpPr txBox="1">
            <a:spLocks/>
          </p:cNvSpPr>
          <p:nvPr/>
        </p:nvSpPr>
        <p:spPr>
          <a:xfrm>
            <a:off x="2758931" y="2001134"/>
            <a:ext cx="2808222" cy="16548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FF00"/>
                </a:solidFill>
              </a:rPr>
              <a:t>event imminent; minutes to hours </a:t>
            </a:r>
            <a:r>
              <a:rPr lang="en-US" sz="2400" dirty="0" smtClean="0">
                <a:solidFill>
                  <a:srgbClr val="FFFF00"/>
                </a:solidFill>
              </a:rPr>
              <a:t>notice</a:t>
            </a:r>
          </a:p>
          <a:p>
            <a:pPr algn="ctr"/>
            <a:r>
              <a:rPr lang="en-US" sz="2400" dirty="0" smtClean="0">
                <a:solidFill>
                  <a:srgbClr val="FFFF00"/>
                </a:solidFill>
              </a:rPr>
              <a:t>(G1-G3+); and S1 Events</a:t>
            </a:r>
            <a:endParaRPr lang="en-US" sz="2400" dirty="0">
              <a:solidFill>
                <a:srgbClr val="FFFF00"/>
              </a:solidFill>
            </a:endParaRPr>
          </a:p>
        </p:txBody>
      </p:sp>
      <p:sp>
        <p:nvSpPr>
          <p:cNvPr id="12" name="Title 1"/>
          <p:cNvSpPr txBox="1">
            <a:spLocks/>
          </p:cNvSpPr>
          <p:nvPr/>
        </p:nvSpPr>
        <p:spPr>
          <a:xfrm>
            <a:off x="304916" y="2379991"/>
            <a:ext cx="2808222" cy="1787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FF00"/>
                </a:solidFill>
              </a:rPr>
              <a:t>event potential;</a:t>
            </a:r>
          </a:p>
          <a:p>
            <a:pPr algn="ctr"/>
            <a:r>
              <a:rPr lang="en-US" sz="2400" dirty="0">
                <a:solidFill>
                  <a:srgbClr val="FFFF00"/>
                </a:solidFill>
              </a:rPr>
              <a:t>1-3 days in </a:t>
            </a:r>
            <a:r>
              <a:rPr lang="en-US" sz="2400" dirty="0" smtClean="0">
                <a:solidFill>
                  <a:srgbClr val="FFFF00"/>
                </a:solidFill>
              </a:rPr>
              <a:t>advance</a:t>
            </a:r>
          </a:p>
          <a:p>
            <a:pPr algn="ctr"/>
            <a:r>
              <a:rPr lang="en-US" sz="2400" dirty="0" smtClean="0">
                <a:solidFill>
                  <a:srgbClr val="FFFF00"/>
                </a:solidFill>
              </a:rPr>
              <a:t>(G1-G4+)</a:t>
            </a:r>
            <a:endParaRPr lang="en-US" sz="2400" dirty="0">
              <a:solidFill>
                <a:srgbClr val="FFFF00"/>
              </a:solidFill>
            </a:endParaRPr>
          </a:p>
        </p:txBody>
      </p:sp>
      <p:pic>
        <p:nvPicPr>
          <p:cNvPr id="18" name="Picture 17"/>
          <p:cNvPicPr>
            <a:picLocks noChangeAspect="1"/>
          </p:cNvPicPr>
          <p:nvPr/>
        </p:nvPicPr>
        <p:blipFill rotWithShape="1">
          <a:blip r:embed="rId4"/>
          <a:srcRect t="88462"/>
          <a:stretch/>
        </p:blipFill>
        <p:spPr>
          <a:xfrm>
            <a:off x="627321" y="4718090"/>
            <a:ext cx="1408298" cy="604208"/>
          </a:xfrm>
          <a:prstGeom prst="rect">
            <a:avLst/>
          </a:prstGeom>
        </p:spPr>
      </p:pic>
      <p:pic>
        <p:nvPicPr>
          <p:cNvPr id="19" name="Picture 18"/>
          <p:cNvPicPr>
            <a:picLocks noChangeAspect="1"/>
          </p:cNvPicPr>
          <p:nvPr/>
        </p:nvPicPr>
        <p:blipFill rotWithShape="1">
          <a:blip r:embed="rId4"/>
          <a:srcRect b="72650"/>
          <a:stretch/>
        </p:blipFill>
        <p:spPr>
          <a:xfrm>
            <a:off x="7205831" y="3300718"/>
            <a:ext cx="1408298" cy="1432327"/>
          </a:xfrm>
          <a:prstGeom prst="rect">
            <a:avLst/>
          </a:prstGeom>
        </p:spPr>
      </p:pic>
      <p:pic>
        <p:nvPicPr>
          <p:cNvPr id="20" name="Picture 19"/>
          <p:cNvPicPr>
            <a:picLocks noChangeAspect="1"/>
          </p:cNvPicPr>
          <p:nvPr/>
        </p:nvPicPr>
        <p:blipFill rotWithShape="1">
          <a:blip r:embed="rId4"/>
          <a:srcRect t="27405" b="50522"/>
          <a:stretch/>
        </p:blipFill>
        <p:spPr>
          <a:xfrm>
            <a:off x="5508007" y="3752770"/>
            <a:ext cx="1509015" cy="1238609"/>
          </a:xfrm>
          <a:prstGeom prst="rect">
            <a:avLst/>
          </a:prstGeom>
        </p:spPr>
      </p:pic>
      <p:pic>
        <p:nvPicPr>
          <p:cNvPr id="21" name="Picture 20"/>
          <p:cNvPicPr>
            <a:picLocks noChangeAspect="1"/>
          </p:cNvPicPr>
          <p:nvPr/>
        </p:nvPicPr>
        <p:blipFill rotWithShape="1">
          <a:blip r:embed="rId4"/>
          <a:srcRect t="49863" b="28064"/>
          <a:stretch/>
        </p:blipFill>
        <p:spPr>
          <a:xfrm>
            <a:off x="3853129" y="3982233"/>
            <a:ext cx="1408298" cy="1155940"/>
          </a:xfrm>
          <a:prstGeom prst="rect">
            <a:avLst/>
          </a:prstGeom>
        </p:spPr>
      </p:pic>
      <p:pic>
        <p:nvPicPr>
          <p:cNvPr id="22" name="Picture 21"/>
          <p:cNvPicPr>
            <a:picLocks noChangeAspect="1"/>
          </p:cNvPicPr>
          <p:nvPr/>
        </p:nvPicPr>
        <p:blipFill rotWithShape="1">
          <a:blip r:embed="rId4"/>
          <a:srcRect t="71991" b="11537"/>
          <a:stretch/>
        </p:blipFill>
        <p:spPr>
          <a:xfrm>
            <a:off x="2217302" y="4369558"/>
            <a:ext cx="1408298" cy="862643"/>
          </a:xfrm>
          <a:prstGeom prst="rect">
            <a:avLst/>
          </a:prstGeom>
        </p:spPr>
      </p:pic>
      <p:sp>
        <p:nvSpPr>
          <p:cNvPr id="3" name="TextBox 2"/>
          <p:cNvSpPr txBox="1"/>
          <p:nvPr/>
        </p:nvSpPr>
        <p:spPr>
          <a:xfrm>
            <a:off x="665422" y="4753252"/>
            <a:ext cx="439479" cy="261610"/>
          </a:xfrm>
          <a:prstGeom prst="rect">
            <a:avLst/>
          </a:prstGeom>
          <a:solidFill>
            <a:schemeClr val="tx1"/>
          </a:solidFill>
          <a:ln>
            <a:solidFill>
              <a:schemeClr val="tx1"/>
            </a:solidFill>
          </a:ln>
        </p:spPr>
        <p:txBody>
          <a:bodyPr wrap="square" rtlCol="0">
            <a:spAutoFit/>
          </a:bodyPr>
          <a:lstStyle/>
          <a:p>
            <a:pPr algn="ctr"/>
            <a:r>
              <a:rPr lang="en-US" sz="1100" dirty="0">
                <a:solidFill>
                  <a:schemeClr val="bg1"/>
                </a:solidFill>
              </a:rPr>
              <a:t>G1</a:t>
            </a:r>
          </a:p>
        </p:txBody>
      </p:sp>
      <p:sp>
        <p:nvSpPr>
          <p:cNvPr id="15" name="TextBox 14"/>
          <p:cNvSpPr txBox="1"/>
          <p:nvPr/>
        </p:nvSpPr>
        <p:spPr>
          <a:xfrm>
            <a:off x="2246572" y="4400827"/>
            <a:ext cx="439479" cy="261610"/>
          </a:xfrm>
          <a:prstGeom prst="rect">
            <a:avLst/>
          </a:prstGeom>
          <a:solidFill>
            <a:schemeClr val="tx1"/>
          </a:solidFill>
          <a:ln>
            <a:solidFill>
              <a:schemeClr val="tx1"/>
            </a:solidFill>
          </a:ln>
        </p:spPr>
        <p:txBody>
          <a:bodyPr wrap="square" rtlCol="0">
            <a:spAutoFit/>
          </a:bodyPr>
          <a:lstStyle/>
          <a:p>
            <a:pPr algn="ctr"/>
            <a:r>
              <a:rPr lang="en-US" sz="1100" dirty="0">
                <a:solidFill>
                  <a:schemeClr val="bg1"/>
                </a:solidFill>
              </a:rPr>
              <a:t>G2</a:t>
            </a:r>
          </a:p>
        </p:txBody>
      </p:sp>
      <p:sp>
        <p:nvSpPr>
          <p:cNvPr id="16" name="TextBox 15"/>
          <p:cNvSpPr txBox="1"/>
          <p:nvPr/>
        </p:nvSpPr>
        <p:spPr>
          <a:xfrm>
            <a:off x="3894397" y="4010302"/>
            <a:ext cx="439479" cy="261610"/>
          </a:xfrm>
          <a:prstGeom prst="rect">
            <a:avLst/>
          </a:prstGeom>
          <a:solidFill>
            <a:schemeClr val="tx1"/>
          </a:solidFill>
          <a:ln>
            <a:solidFill>
              <a:schemeClr val="tx1"/>
            </a:solidFill>
          </a:ln>
        </p:spPr>
        <p:txBody>
          <a:bodyPr wrap="square" rtlCol="0">
            <a:spAutoFit/>
          </a:bodyPr>
          <a:lstStyle/>
          <a:p>
            <a:pPr algn="ctr"/>
            <a:r>
              <a:rPr lang="en-US" sz="1100" dirty="0">
                <a:solidFill>
                  <a:schemeClr val="bg1"/>
                </a:solidFill>
              </a:rPr>
              <a:t>G3</a:t>
            </a:r>
          </a:p>
        </p:txBody>
      </p:sp>
      <p:sp>
        <p:nvSpPr>
          <p:cNvPr id="17" name="TextBox 16"/>
          <p:cNvSpPr txBox="1"/>
          <p:nvPr/>
        </p:nvSpPr>
        <p:spPr>
          <a:xfrm>
            <a:off x="5561272" y="3810277"/>
            <a:ext cx="439479" cy="261610"/>
          </a:xfrm>
          <a:prstGeom prst="rect">
            <a:avLst/>
          </a:prstGeom>
          <a:solidFill>
            <a:schemeClr val="tx1"/>
          </a:solidFill>
          <a:ln>
            <a:solidFill>
              <a:schemeClr val="tx1"/>
            </a:solidFill>
          </a:ln>
        </p:spPr>
        <p:txBody>
          <a:bodyPr wrap="square" rtlCol="0">
            <a:spAutoFit/>
          </a:bodyPr>
          <a:lstStyle/>
          <a:p>
            <a:pPr algn="ctr"/>
            <a:r>
              <a:rPr lang="en-US" sz="1100" dirty="0">
                <a:solidFill>
                  <a:schemeClr val="bg1"/>
                </a:solidFill>
              </a:rPr>
              <a:t>G4</a:t>
            </a:r>
          </a:p>
        </p:txBody>
      </p:sp>
      <p:sp>
        <p:nvSpPr>
          <p:cNvPr id="23" name="TextBox 22"/>
          <p:cNvSpPr txBox="1"/>
          <p:nvPr/>
        </p:nvSpPr>
        <p:spPr>
          <a:xfrm>
            <a:off x="7247197" y="3343552"/>
            <a:ext cx="439479" cy="261610"/>
          </a:xfrm>
          <a:prstGeom prst="rect">
            <a:avLst/>
          </a:prstGeom>
          <a:solidFill>
            <a:schemeClr val="tx1"/>
          </a:solidFill>
          <a:ln>
            <a:solidFill>
              <a:schemeClr val="tx1"/>
            </a:solidFill>
          </a:ln>
        </p:spPr>
        <p:txBody>
          <a:bodyPr wrap="square" rtlCol="0">
            <a:spAutoFit/>
          </a:bodyPr>
          <a:lstStyle/>
          <a:p>
            <a:pPr algn="ctr"/>
            <a:r>
              <a:rPr lang="en-US" sz="1100" dirty="0">
                <a:solidFill>
                  <a:schemeClr val="bg1"/>
                </a:solidFill>
              </a:rPr>
              <a:t>G5</a:t>
            </a:r>
          </a:p>
        </p:txBody>
      </p:sp>
      <p:pic>
        <p:nvPicPr>
          <p:cNvPr id="1032" name="Picture 8" descr="Real-time updates from the National Weather Service in La Crosse |  Minnesota | kimt.com"/>
          <p:cNvPicPr>
            <a:picLocks noChangeAspect="1" noChangeArrowheads="1"/>
          </p:cNvPicPr>
          <p:nvPr/>
        </p:nvPicPr>
        <p:blipFill rotWithShape="1">
          <a:blip r:embed="rId5">
            <a:extLst>
              <a:ext uri="{28A0092B-C50C-407E-A947-70E740481C1C}">
                <a14:useLocalDpi xmlns:a14="http://schemas.microsoft.com/office/drawing/2010/main" val="0"/>
              </a:ext>
            </a:extLst>
          </a:blip>
          <a:srcRect l="19523" r="18565"/>
          <a:stretch/>
        </p:blipFill>
        <p:spPr bwMode="auto">
          <a:xfrm>
            <a:off x="9734550" y="5468078"/>
            <a:ext cx="1447800" cy="1315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9144442" y="323854"/>
            <a:ext cx="2391109" cy="5077534"/>
          </a:xfrm>
          <a:prstGeom prst="rect">
            <a:avLst/>
          </a:prstGeom>
        </p:spPr>
      </p:pic>
    </p:spTree>
    <p:extLst>
      <p:ext uri="{BB962C8B-B14F-4D97-AF65-F5344CB8AC3E}">
        <p14:creationId xmlns:p14="http://schemas.microsoft.com/office/powerpoint/2010/main" val="11420416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dirty="0">
                <a:solidFill>
                  <a:schemeClr val="bg1"/>
                </a:solidFill>
              </a:rPr>
              <a:t>Sequence of Space Weather Events</a:t>
            </a:r>
            <a:endParaRPr dirty="0">
              <a:solidFill>
                <a:schemeClr val="bg1"/>
              </a:solidFill>
            </a:endParaRPr>
          </a:p>
        </p:txBody>
      </p:sp>
      <p:grpSp>
        <p:nvGrpSpPr>
          <p:cNvPr id="60" name="Google Shape;60;p14"/>
          <p:cNvGrpSpPr/>
          <p:nvPr/>
        </p:nvGrpSpPr>
        <p:grpSpPr>
          <a:xfrm>
            <a:off x="2872096" y="3530600"/>
            <a:ext cx="1404800" cy="956800"/>
            <a:chOff x="3452047" y="1236025"/>
            <a:chExt cx="1053600" cy="717600"/>
          </a:xfrm>
        </p:grpSpPr>
        <p:sp>
          <p:nvSpPr>
            <p:cNvPr id="61" name="Google Shape;61;p14"/>
            <p:cNvSpPr/>
            <p:nvPr/>
          </p:nvSpPr>
          <p:spPr>
            <a:xfrm>
              <a:off x="3468875" y="1236025"/>
              <a:ext cx="731100" cy="717600"/>
            </a:xfrm>
            <a:prstGeom prst="diamond">
              <a:avLst/>
            </a:prstGeom>
            <a:solidFill>
              <a:srgbClr val="FF9900"/>
            </a:solidFill>
            <a:ln w="9525"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62" name="Google Shape;62;p14"/>
            <p:cNvSpPr txBox="1"/>
            <p:nvPr/>
          </p:nvSpPr>
          <p:spPr>
            <a:xfrm>
              <a:off x="3452047" y="1431850"/>
              <a:ext cx="1053600" cy="335700"/>
            </a:xfrm>
            <a:prstGeom prst="rect">
              <a:avLst/>
            </a:prstGeom>
            <a:noFill/>
            <a:ln>
              <a:noFill/>
            </a:ln>
          </p:spPr>
          <p:txBody>
            <a:bodyPr spcFirstLastPara="1" wrap="square" lIns="121900" tIns="121900" rIns="121900" bIns="121900" anchor="t" anchorCtr="0">
              <a:normAutofit fontScale="85000" lnSpcReduction="20000"/>
            </a:bodyPr>
            <a:lstStyle/>
            <a:p>
              <a:r>
                <a:rPr lang="en" sz="1867" b="1"/>
                <a:t>Warning</a:t>
              </a:r>
              <a:endParaRPr sz="1867" b="1"/>
            </a:p>
          </p:txBody>
        </p:sp>
      </p:grpSp>
      <p:grpSp>
        <p:nvGrpSpPr>
          <p:cNvPr id="63" name="Google Shape;63;p14"/>
          <p:cNvGrpSpPr/>
          <p:nvPr/>
        </p:nvGrpSpPr>
        <p:grpSpPr>
          <a:xfrm>
            <a:off x="2381700" y="4284200"/>
            <a:ext cx="1541563" cy="763600"/>
            <a:chOff x="4904275" y="1182875"/>
            <a:chExt cx="1156172" cy="572700"/>
          </a:xfrm>
        </p:grpSpPr>
        <p:sp>
          <p:nvSpPr>
            <p:cNvPr id="64" name="Google Shape;64;p14"/>
            <p:cNvSpPr/>
            <p:nvPr/>
          </p:nvSpPr>
          <p:spPr>
            <a:xfrm>
              <a:off x="4904275" y="1182875"/>
              <a:ext cx="624600" cy="572700"/>
            </a:xfrm>
            <a:prstGeom prst="octagon">
              <a:avLst>
                <a:gd name="adj" fmla="val 29289"/>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65" name="Google Shape;65;p14"/>
            <p:cNvSpPr txBox="1"/>
            <p:nvPr/>
          </p:nvSpPr>
          <p:spPr>
            <a:xfrm>
              <a:off x="4944147" y="1316375"/>
              <a:ext cx="1116300" cy="305700"/>
            </a:xfrm>
            <a:prstGeom prst="rect">
              <a:avLst/>
            </a:prstGeom>
            <a:noFill/>
            <a:ln>
              <a:noFill/>
            </a:ln>
          </p:spPr>
          <p:txBody>
            <a:bodyPr spcFirstLastPara="1" wrap="square" lIns="121900" tIns="121900" rIns="121900" bIns="121900" anchor="t" anchorCtr="0">
              <a:noAutofit/>
            </a:bodyPr>
            <a:lstStyle/>
            <a:p>
              <a:pPr>
                <a:lnSpc>
                  <a:spcPct val="80000"/>
                </a:lnSpc>
                <a:buSzPts val="275"/>
              </a:pPr>
              <a:r>
                <a:rPr lang="en" sz="1533" b="1">
                  <a:solidFill>
                    <a:schemeClr val="lt1"/>
                  </a:solidFill>
                </a:rPr>
                <a:t>Alert</a:t>
              </a:r>
              <a:endParaRPr sz="1533" b="1">
                <a:solidFill>
                  <a:schemeClr val="lt1"/>
                </a:solidFill>
              </a:endParaRPr>
            </a:p>
          </p:txBody>
        </p:sp>
      </p:grpSp>
      <p:grpSp>
        <p:nvGrpSpPr>
          <p:cNvPr id="66" name="Google Shape;66;p14"/>
          <p:cNvGrpSpPr/>
          <p:nvPr/>
        </p:nvGrpSpPr>
        <p:grpSpPr>
          <a:xfrm>
            <a:off x="6023696" y="1661051"/>
            <a:ext cx="1488400" cy="841684"/>
            <a:chOff x="6140297" y="1169575"/>
            <a:chExt cx="1116300" cy="631263"/>
          </a:xfrm>
        </p:grpSpPr>
        <p:sp>
          <p:nvSpPr>
            <p:cNvPr id="67" name="Google Shape;67;p14"/>
            <p:cNvSpPr/>
            <p:nvPr/>
          </p:nvSpPr>
          <p:spPr>
            <a:xfrm>
              <a:off x="6140300" y="1169575"/>
              <a:ext cx="624600" cy="572700"/>
            </a:xfrm>
            <a:prstGeom prst="triangle">
              <a:avLst>
                <a:gd name="adj" fmla="val 50000"/>
              </a:avLst>
            </a:prstGeom>
            <a:solidFill>
              <a:srgbClr val="FFFF00"/>
            </a:solidFill>
            <a:ln w="9525"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68" name="Google Shape;68;p14"/>
            <p:cNvSpPr txBox="1"/>
            <p:nvPr/>
          </p:nvSpPr>
          <p:spPr>
            <a:xfrm>
              <a:off x="6140297" y="1495138"/>
              <a:ext cx="1116300" cy="305700"/>
            </a:xfrm>
            <a:prstGeom prst="rect">
              <a:avLst/>
            </a:prstGeom>
            <a:noFill/>
            <a:ln>
              <a:noFill/>
            </a:ln>
          </p:spPr>
          <p:txBody>
            <a:bodyPr spcFirstLastPara="1" wrap="square" lIns="121900" tIns="121900" rIns="121900" bIns="121900" anchor="t" anchorCtr="0">
              <a:noAutofit/>
            </a:bodyPr>
            <a:lstStyle/>
            <a:p>
              <a:pPr>
                <a:lnSpc>
                  <a:spcPct val="80000"/>
                </a:lnSpc>
                <a:buSzPts val="275"/>
              </a:pPr>
              <a:r>
                <a:rPr lang="en" sz="1533" b="1"/>
                <a:t>Watch</a:t>
              </a:r>
              <a:endParaRPr sz="1533" b="1"/>
            </a:p>
          </p:txBody>
        </p:sp>
      </p:grpSp>
      <p:grpSp>
        <p:nvGrpSpPr>
          <p:cNvPr id="69" name="Google Shape;69;p14"/>
          <p:cNvGrpSpPr/>
          <p:nvPr/>
        </p:nvGrpSpPr>
        <p:grpSpPr>
          <a:xfrm>
            <a:off x="2284833" y="5137467"/>
            <a:ext cx="1541563" cy="763600"/>
            <a:chOff x="4904275" y="1182875"/>
            <a:chExt cx="1156172" cy="572700"/>
          </a:xfrm>
        </p:grpSpPr>
        <p:sp>
          <p:nvSpPr>
            <p:cNvPr id="70" name="Google Shape;70;p14"/>
            <p:cNvSpPr/>
            <p:nvPr/>
          </p:nvSpPr>
          <p:spPr>
            <a:xfrm>
              <a:off x="4904275" y="1182875"/>
              <a:ext cx="624600" cy="572700"/>
            </a:xfrm>
            <a:prstGeom prst="octagon">
              <a:avLst>
                <a:gd name="adj" fmla="val 29289"/>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71" name="Google Shape;71;p14"/>
            <p:cNvSpPr txBox="1"/>
            <p:nvPr/>
          </p:nvSpPr>
          <p:spPr>
            <a:xfrm>
              <a:off x="4944147" y="1316375"/>
              <a:ext cx="1116300" cy="305700"/>
            </a:xfrm>
            <a:prstGeom prst="rect">
              <a:avLst/>
            </a:prstGeom>
            <a:noFill/>
            <a:ln>
              <a:noFill/>
            </a:ln>
          </p:spPr>
          <p:txBody>
            <a:bodyPr spcFirstLastPara="1" wrap="square" lIns="121900" tIns="121900" rIns="121900" bIns="121900" anchor="t" anchorCtr="0">
              <a:noAutofit/>
            </a:bodyPr>
            <a:lstStyle/>
            <a:p>
              <a:pPr>
                <a:lnSpc>
                  <a:spcPct val="80000"/>
                </a:lnSpc>
                <a:buSzPts val="275"/>
              </a:pPr>
              <a:r>
                <a:rPr lang="en" sz="1533" b="1">
                  <a:solidFill>
                    <a:schemeClr val="lt1"/>
                  </a:solidFill>
                </a:rPr>
                <a:t>Alert</a:t>
              </a:r>
              <a:endParaRPr sz="1533" b="1">
                <a:solidFill>
                  <a:schemeClr val="lt1"/>
                </a:solidFill>
              </a:endParaRPr>
            </a:p>
          </p:txBody>
        </p:sp>
      </p:grpSp>
      <p:grpSp>
        <p:nvGrpSpPr>
          <p:cNvPr id="72" name="Google Shape;72;p14"/>
          <p:cNvGrpSpPr/>
          <p:nvPr/>
        </p:nvGrpSpPr>
        <p:grpSpPr>
          <a:xfrm>
            <a:off x="7748896" y="1603484"/>
            <a:ext cx="1404800" cy="956800"/>
            <a:chOff x="3452047" y="1236025"/>
            <a:chExt cx="1053600" cy="717600"/>
          </a:xfrm>
        </p:grpSpPr>
        <p:sp>
          <p:nvSpPr>
            <p:cNvPr id="73" name="Google Shape;73;p14"/>
            <p:cNvSpPr/>
            <p:nvPr/>
          </p:nvSpPr>
          <p:spPr>
            <a:xfrm>
              <a:off x="3468875" y="1236025"/>
              <a:ext cx="731100" cy="717600"/>
            </a:xfrm>
            <a:prstGeom prst="diamond">
              <a:avLst/>
            </a:prstGeom>
            <a:solidFill>
              <a:srgbClr val="FF9900"/>
            </a:solidFill>
            <a:ln w="9525"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74" name="Google Shape;74;p14"/>
            <p:cNvSpPr txBox="1"/>
            <p:nvPr/>
          </p:nvSpPr>
          <p:spPr>
            <a:xfrm>
              <a:off x="3452047" y="1431850"/>
              <a:ext cx="1053600" cy="335700"/>
            </a:xfrm>
            <a:prstGeom prst="rect">
              <a:avLst/>
            </a:prstGeom>
            <a:noFill/>
            <a:ln>
              <a:noFill/>
            </a:ln>
          </p:spPr>
          <p:txBody>
            <a:bodyPr spcFirstLastPara="1" wrap="square" lIns="121900" tIns="121900" rIns="121900" bIns="121900" anchor="t" anchorCtr="0">
              <a:normAutofit fontScale="85000" lnSpcReduction="20000"/>
            </a:bodyPr>
            <a:lstStyle/>
            <a:p>
              <a:r>
                <a:rPr lang="en" sz="1867" b="1"/>
                <a:t>Warning</a:t>
              </a:r>
              <a:endParaRPr sz="1867" b="1"/>
            </a:p>
          </p:txBody>
        </p:sp>
      </p:grpSp>
      <p:grpSp>
        <p:nvGrpSpPr>
          <p:cNvPr id="75" name="Google Shape;75;p14"/>
          <p:cNvGrpSpPr/>
          <p:nvPr/>
        </p:nvGrpSpPr>
        <p:grpSpPr>
          <a:xfrm>
            <a:off x="3905700" y="3573000"/>
            <a:ext cx="1541563" cy="763600"/>
            <a:chOff x="4904275" y="1182875"/>
            <a:chExt cx="1156172" cy="572700"/>
          </a:xfrm>
        </p:grpSpPr>
        <p:sp>
          <p:nvSpPr>
            <p:cNvPr id="76" name="Google Shape;76;p14"/>
            <p:cNvSpPr/>
            <p:nvPr/>
          </p:nvSpPr>
          <p:spPr>
            <a:xfrm>
              <a:off x="4904275" y="1182875"/>
              <a:ext cx="624600" cy="572700"/>
            </a:xfrm>
            <a:prstGeom prst="octagon">
              <a:avLst>
                <a:gd name="adj" fmla="val 29289"/>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77" name="Google Shape;77;p14"/>
            <p:cNvSpPr txBox="1"/>
            <p:nvPr/>
          </p:nvSpPr>
          <p:spPr>
            <a:xfrm>
              <a:off x="4944147" y="1316375"/>
              <a:ext cx="1116300" cy="305700"/>
            </a:xfrm>
            <a:prstGeom prst="rect">
              <a:avLst/>
            </a:prstGeom>
            <a:noFill/>
            <a:ln>
              <a:noFill/>
            </a:ln>
          </p:spPr>
          <p:txBody>
            <a:bodyPr spcFirstLastPara="1" wrap="square" lIns="121900" tIns="121900" rIns="121900" bIns="121900" anchor="t" anchorCtr="0">
              <a:noAutofit/>
            </a:bodyPr>
            <a:lstStyle/>
            <a:p>
              <a:pPr>
                <a:lnSpc>
                  <a:spcPct val="80000"/>
                </a:lnSpc>
                <a:buSzPts val="275"/>
              </a:pPr>
              <a:r>
                <a:rPr lang="en" sz="1533" b="1">
                  <a:solidFill>
                    <a:schemeClr val="lt1"/>
                  </a:solidFill>
                </a:rPr>
                <a:t>Alert</a:t>
              </a:r>
              <a:endParaRPr sz="1533" b="1">
                <a:solidFill>
                  <a:schemeClr val="lt1"/>
                </a:solidFill>
              </a:endParaRPr>
            </a:p>
          </p:txBody>
        </p:sp>
      </p:grpSp>
      <p:grpSp>
        <p:nvGrpSpPr>
          <p:cNvPr id="78" name="Google Shape;78;p14"/>
          <p:cNvGrpSpPr/>
          <p:nvPr/>
        </p:nvGrpSpPr>
        <p:grpSpPr>
          <a:xfrm>
            <a:off x="8404281" y="1180045"/>
            <a:ext cx="1541563" cy="763600"/>
            <a:chOff x="4904275" y="1182875"/>
            <a:chExt cx="1156172" cy="572700"/>
          </a:xfrm>
        </p:grpSpPr>
        <p:sp>
          <p:nvSpPr>
            <p:cNvPr id="79" name="Google Shape;79;p14"/>
            <p:cNvSpPr/>
            <p:nvPr/>
          </p:nvSpPr>
          <p:spPr>
            <a:xfrm>
              <a:off x="4904275" y="1182875"/>
              <a:ext cx="624600" cy="572700"/>
            </a:xfrm>
            <a:prstGeom prst="octagon">
              <a:avLst>
                <a:gd name="adj" fmla="val 29289"/>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80" name="Google Shape;80;p14"/>
            <p:cNvSpPr txBox="1"/>
            <p:nvPr/>
          </p:nvSpPr>
          <p:spPr>
            <a:xfrm>
              <a:off x="4944147" y="1316375"/>
              <a:ext cx="1116300" cy="305700"/>
            </a:xfrm>
            <a:prstGeom prst="rect">
              <a:avLst/>
            </a:prstGeom>
            <a:noFill/>
            <a:ln>
              <a:noFill/>
            </a:ln>
          </p:spPr>
          <p:txBody>
            <a:bodyPr spcFirstLastPara="1" wrap="square" lIns="121900" tIns="121900" rIns="121900" bIns="121900" anchor="t" anchorCtr="0">
              <a:noAutofit/>
            </a:bodyPr>
            <a:lstStyle/>
            <a:p>
              <a:pPr>
                <a:lnSpc>
                  <a:spcPct val="80000"/>
                </a:lnSpc>
                <a:buSzPts val="275"/>
              </a:pPr>
              <a:r>
                <a:rPr lang="en" sz="1533" b="1">
                  <a:solidFill>
                    <a:schemeClr val="lt1"/>
                  </a:solidFill>
                </a:rPr>
                <a:t>Alert</a:t>
              </a:r>
              <a:endParaRPr sz="1533" b="1">
                <a:solidFill>
                  <a:schemeClr val="lt1"/>
                </a:solidFill>
              </a:endParaRPr>
            </a:p>
          </p:txBody>
        </p:sp>
      </p:grpSp>
      <p:grpSp>
        <p:nvGrpSpPr>
          <p:cNvPr id="81" name="Google Shape;81;p14"/>
          <p:cNvGrpSpPr/>
          <p:nvPr/>
        </p:nvGrpSpPr>
        <p:grpSpPr>
          <a:xfrm>
            <a:off x="248100" y="1418351"/>
            <a:ext cx="11253195" cy="5329920"/>
            <a:chOff x="186075" y="1063763"/>
            <a:chExt cx="8439896" cy="3997440"/>
          </a:xfrm>
        </p:grpSpPr>
        <p:sp>
          <p:nvSpPr>
            <p:cNvPr id="82" name="Google Shape;82;p14"/>
            <p:cNvSpPr/>
            <p:nvPr/>
          </p:nvSpPr>
          <p:spPr>
            <a:xfrm>
              <a:off x="1408825" y="1143000"/>
              <a:ext cx="7217146" cy="3282800"/>
            </a:xfrm>
            <a:custGeom>
              <a:avLst/>
              <a:gdLst/>
              <a:ahLst/>
              <a:cxnLst/>
              <a:rect l="l" t="t" r="r" b="b"/>
              <a:pathLst>
                <a:path w="326420" h="121743" extrusionOk="0">
                  <a:moveTo>
                    <a:pt x="0" y="0"/>
                  </a:moveTo>
                  <a:lnTo>
                    <a:pt x="0" y="121743"/>
                  </a:lnTo>
                  <a:lnTo>
                    <a:pt x="326420" y="121743"/>
                  </a:lnTo>
                </a:path>
              </a:pathLst>
            </a:custGeom>
            <a:noFill/>
            <a:ln w="9525" cap="flat" cmpd="sng">
              <a:solidFill>
                <a:schemeClr val="dk2"/>
              </a:solidFill>
              <a:prstDash val="solid"/>
              <a:round/>
              <a:headEnd type="none" w="med" len="med"/>
              <a:tailEnd type="none" w="med" len="med"/>
            </a:ln>
          </p:spPr>
        </p:sp>
        <p:grpSp>
          <p:nvGrpSpPr>
            <p:cNvPr id="83" name="Google Shape;83;p14"/>
            <p:cNvGrpSpPr/>
            <p:nvPr/>
          </p:nvGrpSpPr>
          <p:grpSpPr>
            <a:xfrm>
              <a:off x="186075" y="1063763"/>
              <a:ext cx="1663200" cy="3461246"/>
              <a:chOff x="186075" y="1063763"/>
              <a:chExt cx="1663200" cy="3461246"/>
            </a:xfrm>
          </p:grpSpPr>
          <p:sp>
            <p:nvSpPr>
              <p:cNvPr id="84" name="Google Shape;84;p14"/>
              <p:cNvSpPr txBox="1"/>
              <p:nvPr/>
            </p:nvSpPr>
            <p:spPr>
              <a:xfrm>
                <a:off x="186075" y="3786375"/>
                <a:ext cx="983400" cy="738634"/>
              </a:xfrm>
              <a:prstGeom prst="rect">
                <a:avLst/>
              </a:prstGeom>
              <a:noFill/>
              <a:ln>
                <a:noFill/>
              </a:ln>
            </p:spPr>
            <p:txBody>
              <a:bodyPr spcFirstLastPara="1" wrap="square" lIns="121900" tIns="121900" rIns="121900" bIns="121900" anchor="t" anchorCtr="0">
                <a:spAutoFit/>
              </a:bodyPr>
              <a:lstStyle/>
              <a:p>
                <a:r>
                  <a:rPr lang="en" sz="2400" b="1" dirty="0">
                    <a:solidFill>
                      <a:schemeClr val="bg1"/>
                    </a:solidFill>
                  </a:rPr>
                  <a:t>X-ray Flare</a:t>
                </a:r>
                <a:endParaRPr sz="2400" b="1" dirty="0">
                  <a:solidFill>
                    <a:schemeClr val="bg1"/>
                  </a:solidFill>
                </a:endParaRPr>
              </a:p>
            </p:txBody>
          </p:sp>
          <p:sp>
            <p:nvSpPr>
              <p:cNvPr id="85" name="Google Shape;85;p14"/>
              <p:cNvSpPr txBox="1"/>
              <p:nvPr/>
            </p:nvSpPr>
            <p:spPr>
              <a:xfrm>
                <a:off x="186075" y="2702119"/>
                <a:ext cx="1076700" cy="461635"/>
              </a:xfrm>
              <a:prstGeom prst="rect">
                <a:avLst/>
              </a:prstGeom>
              <a:noFill/>
              <a:ln>
                <a:noFill/>
              </a:ln>
            </p:spPr>
            <p:txBody>
              <a:bodyPr spcFirstLastPara="1" wrap="square" lIns="121900" tIns="121900" rIns="121900" bIns="121900" anchor="t" anchorCtr="0">
                <a:spAutoFit/>
              </a:bodyPr>
              <a:lstStyle/>
              <a:p>
                <a:r>
                  <a:rPr lang="en" sz="2400" b="1" dirty="0">
                    <a:solidFill>
                      <a:schemeClr val="bg1"/>
                    </a:solidFill>
                  </a:rPr>
                  <a:t>Protons</a:t>
                </a:r>
                <a:endParaRPr sz="2400" b="1" dirty="0">
                  <a:solidFill>
                    <a:schemeClr val="bg1"/>
                  </a:solidFill>
                </a:endParaRPr>
              </a:p>
            </p:txBody>
          </p:sp>
          <p:sp>
            <p:nvSpPr>
              <p:cNvPr id="86" name="Google Shape;86;p14"/>
              <p:cNvSpPr txBox="1"/>
              <p:nvPr/>
            </p:nvSpPr>
            <p:spPr>
              <a:xfrm>
                <a:off x="186075" y="3244247"/>
                <a:ext cx="983400" cy="461635"/>
              </a:xfrm>
              <a:prstGeom prst="rect">
                <a:avLst/>
              </a:prstGeom>
              <a:noFill/>
              <a:ln>
                <a:noFill/>
              </a:ln>
            </p:spPr>
            <p:txBody>
              <a:bodyPr spcFirstLastPara="1" wrap="square" lIns="121900" tIns="121900" rIns="121900" bIns="121900" anchor="t" anchorCtr="0">
                <a:spAutoFit/>
              </a:bodyPr>
              <a:lstStyle/>
              <a:p>
                <a:r>
                  <a:rPr lang="en" sz="2400" b="1" dirty="0">
                    <a:solidFill>
                      <a:schemeClr val="bg1"/>
                    </a:solidFill>
                  </a:rPr>
                  <a:t>Radio</a:t>
                </a:r>
                <a:endParaRPr sz="2400" b="1" dirty="0">
                  <a:solidFill>
                    <a:schemeClr val="bg1"/>
                  </a:solidFill>
                </a:endParaRPr>
              </a:p>
            </p:txBody>
          </p:sp>
          <p:sp>
            <p:nvSpPr>
              <p:cNvPr id="87" name="Google Shape;87;p14"/>
              <p:cNvSpPr txBox="1"/>
              <p:nvPr/>
            </p:nvSpPr>
            <p:spPr>
              <a:xfrm>
                <a:off x="186075" y="2159991"/>
                <a:ext cx="797400" cy="461635"/>
              </a:xfrm>
              <a:prstGeom prst="rect">
                <a:avLst/>
              </a:prstGeom>
              <a:noFill/>
              <a:ln>
                <a:noFill/>
              </a:ln>
            </p:spPr>
            <p:txBody>
              <a:bodyPr spcFirstLastPara="1" wrap="square" lIns="121900" tIns="121900" rIns="121900" bIns="121900" anchor="t" anchorCtr="0">
                <a:spAutoFit/>
              </a:bodyPr>
              <a:lstStyle/>
              <a:p>
                <a:r>
                  <a:rPr lang="en" sz="2400" b="1" dirty="0">
                    <a:solidFill>
                      <a:schemeClr val="bg1"/>
                    </a:solidFill>
                  </a:rPr>
                  <a:t>CME</a:t>
                </a:r>
                <a:endParaRPr sz="2400" b="1" dirty="0">
                  <a:solidFill>
                    <a:schemeClr val="bg1"/>
                  </a:solidFill>
                </a:endParaRPr>
              </a:p>
            </p:txBody>
          </p:sp>
          <p:sp>
            <p:nvSpPr>
              <p:cNvPr id="88" name="Google Shape;88;p14"/>
              <p:cNvSpPr txBox="1"/>
              <p:nvPr/>
            </p:nvSpPr>
            <p:spPr>
              <a:xfrm>
                <a:off x="186075" y="1063763"/>
                <a:ext cx="1663200" cy="1015632"/>
              </a:xfrm>
              <a:prstGeom prst="rect">
                <a:avLst/>
              </a:prstGeom>
              <a:noFill/>
              <a:ln>
                <a:noFill/>
              </a:ln>
            </p:spPr>
            <p:txBody>
              <a:bodyPr spcFirstLastPara="1" wrap="square" lIns="121900" tIns="121900" rIns="121900" bIns="121900" anchor="t" anchorCtr="0">
                <a:spAutoFit/>
              </a:bodyPr>
              <a:lstStyle/>
              <a:p>
                <a:r>
                  <a:rPr lang="en" sz="2400" b="1" dirty="0">
                    <a:solidFill>
                      <a:schemeClr val="bg1"/>
                    </a:solidFill>
                  </a:rPr>
                  <a:t>Geo-</a:t>
                </a:r>
                <a:endParaRPr sz="2400" b="1" dirty="0">
                  <a:solidFill>
                    <a:schemeClr val="bg1"/>
                  </a:solidFill>
                </a:endParaRPr>
              </a:p>
              <a:p>
                <a:r>
                  <a:rPr lang="en" sz="2400" b="1" dirty="0">
                    <a:solidFill>
                      <a:schemeClr val="bg1"/>
                    </a:solidFill>
                  </a:rPr>
                  <a:t>magnetic Storm</a:t>
                </a:r>
                <a:endParaRPr sz="2400" b="1" dirty="0">
                  <a:solidFill>
                    <a:schemeClr val="bg1"/>
                  </a:solidFill>
                </a:endParaRPr>
              </a:p>
            </p:txBody>
          </p:sp>
        </p:grpSp>
        <p:cxnSp>
          <p:nvCxnSpPr>
            <p:cNvPr id="89" name="Google Shape;89;p14"/>
            <p:cNvCxnSpPr/>
            <p:nvPr/>
          </p:nvCxnSpPr>
          <p:spPr>
            <a:xfrm>
              <a:off x="1849275" y="4443420"/>
              <a:ext cx="0" cy="19950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p14"/>
            <p:cNvCxnSpPr/>
            <p:nvPr/>
          </p:nvCxnSpPr>
          <p:spPr>
            <a:xfrm>
              <a:off x="2826675" y="4443420"/>
              <a:ext cx="0" cy="199500"/>
            </a:xfrm>
            <a:prstGeom prst="straightConnector1">
              <a:avLst/>
            </a:prstGeom>
            <a:noFill/>
            <a:ln w="9525" cap="flat" cmpd="sng">
              <a:solidFill>
                <a:schemeClr val="dk2"/>
              </a:solidFill>
              <a:prstDash val="solid"/>
              <a:round/>
              <a:headEnd type="none" w="med" len="med"/>
              <a:tailEnd type="none" w="med" len="med"/>
            </a:ln>
          </p:spPr>
        </p:cxnSp>
        <p:cxnSp>
          <p:nvCxnSpPr>
            <p:cNvPr id="91" name="Google Shape;91;p14"/>
            <p:cNvCxnSpPr/>
            <p:nvPr/>
          </p:nvCxnSpPr>
          <p:spPr>
            <a:xfrm>
              <a:off x="3704450" y="4443420"/>
              <a:ext cx="0" cy="199500"/>
            </a:xfrm>
            <a:prstGeom prst="straightConnector1">
              <a:avLst/>
            </a:prstGeom>
            <a:noFill/>
            <a:ln w="9525" cap="flat" cmpd="sng">
              <a:solidFill>
                <a:schemeClr val="dk2"/>
              </a:solidFill>
              <a:prstDash val="solid"/>
              <a:round/>
              <a:headEnd type="none" w="med" len="med"/>
              <a:tailEnd type="none" w="med" len="med"/>
            </a:ln>
          </p:spPr>
        </p:cxnSp>
        <p:cxnSp>
          <p:nvCxnSpPr>
            <p:cNvPr id="92" name="Google Shape;92;p14"/>
            <p:cNvCxnSpPr/>
            <p:nvPr/>
          </p:nvCxnSpPr>
          <p:spPr>
            <a:xfrm>
              <a:off x="5688425" y="4443420"/>
              <a:ext cx="0" cy="19950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p14"/>
            <p:cNvCxnSpPr/>
            <p:nvPr/>
          </p:nvCxnSpPr>
          <p:spPr>
            <a:xfrm>
              <a:off x="6543450" y="4443420"/>
              <a:ext cx="0" cy="199500"/>
            </a:xfrm>
            <a:prstGeom prst="straightConnector1">
              <a:avLst/>
            </a:prstGeom>
            <a:noFill/>
            <a:ln w="9525" cap="flat" cmpd="sng">
              <a:solidFill>
                <a:schemeClr val="dk2"/>
              </a:solidFill>
              <a:prstDash val="solid"/>
              <a:round/>
              <a:headEnd type="none" w="med" len="med"/>
              <a:tailEnd type="none" w="med" len="med"/>
            </a:ln>
          </p:spPr>
        </p:cxnSp>
        <p:sp>
          <p:nvSpPr>
            <p:cNvPr id="94" name="Google Shape;94;p14"/>
            <p:cNvSpPr txBox="1"/>
            <p:nvPr/>
          </p:nvSpPr>
          <p:spPr>
            <a:xfrm>
              <a:off x="1490475" y="4661075"/>
              <a:ext cx="717600" cy="400128"/>
            </a:xfrm>
            <a:prstGeom prst="rect">
              <a:avLst/>
            </a:prstGeom>
            <a:noFill/>
            <a:ln>
              <a:noFill/>
            </a:ln>
          </p:spPr>
          <p:txBody>
            <a:bodyPr spcFirstLastPara="1" wrap="square" lIns="121900" tIns="121900" rIns="121900" bIns="121900" anchor="t" anchorCtr="0">
              <a:spAutoFit/>
            </a:bodyPr>
            <a:lstStyle/>
            <a:p>
              <a:pPr algn="ctr"/>
              <a:r>
                <a:rPr lang="en" sz="1867">
                  <a:solidFill>
                    <a:schemeClr val="bg1"/>
                  </a:solidFill>
                </a:rPr>
                <a:t>1 Min</a:t>
              </a:r>
              <a:endParaRPr sz="1867">
                <a:solidFill>
                  <a:schemeClr val="bg1"/>
                </a:solidFill>
              </a:endParaRPr>
            </a:p>
          </p:txBody>
        </p:sp>
        <p:sp>
          <p:nvSpPr>
            <p:cNvPr id="95" name="Google Shape;95;p14"/>
            <p:cNvSpPr txBox="1"/>
            <p:nvPr/>
          </p:nvSpPr>
          <p:spPr>
            <a:xfrm>
              <a:off x="2366775" y="4661075"/>
              <a:ext cx="930000" cy="400128"/>
            </a:xfrm>
            <a:prstGeom prst="rect">
              <a:avLst/>
            </a:prstGeom>
            <a:noFill/>
            <a:ln>
              <a:noFill/>
            </a:ln>
          </p:spPr>
          <p:txBody>
            <a:bodyPr spcFirstLastPara="1" wrap="square" lIns="121900" tIns="121900" rIns="121900" bIns="121900" anchor="t" anchorCtr="0">
              <a:spAutoFit/>
            </a:bodyPr>
            <a:lstStyle/>
            <a:p>
              <a:pPr algn="ctr"/>
              <a:r>
                <a:rPr lang="en" sz="1867">
                  <a:solidFill>
                    <a:schemeClr val="bg1"/>
                  </a:solidFill>
                </a:rPr>
                <a:t>10 Mins</a:t>
              </a:r>
              <a:endParaRPr sz="1867">
                <a:solidFill>
                  <a:schemeClr val="bg1"/>
                </a:solidFill>
              </a:endParaRPr>
            </a:p>
          </p:txBody>
        </p:sp>
        <p:sp>
          <p:nvSpPr>
            <p:cNvPr id="96" name="Google Shape;96;p14"/>
            <p:cNvSpPr txBox="1"/>
            <p:nvPr/>
          </p:nvSpPr>
          <p:spPr>
            <a:xfrm>
              <a:off x="3368894" y="4661075"/>
              <a:ext cx="717600" cy="400128"/>
            </a:xfrm>
            <a:prstGeom prst="rect">
              <a:avLst/>
            </a:prstGeom>
            <a:noFill/>
            <a:ln>
              <a:noFill/>
            </a:ln>
          </p:spPr>
          <p:txBody>
            <a:bodyPr spcFirstLastPara="1" wrap="square" lIns="121900" tIns="121900" rIns="121900" bIns="121900" anchor="t" anchorCtr="0">
              <a:spAutoFit/>
            </a:bodyPr>
            <a:lstStyle/>
            <a:p>
              <a:pPr algn="ctr"/>
              <a:r>
                <a:rPr lang="en" sz="1867">
                  <a:solidFill>
                    <a:schemeClr val="bg1"/>
                  </a:solidFill>
                </a:rPr>
                <a:t>1 Hr</a:t>
              </a:r>
              <a:endParaRPr sz="1867">
                <a:solidFill>
                  <a:schemeClr val="bg1"/>
                </a:solidFill>
              </a:endParaRPr>
            </a:p>
          </p:txBody>
        </p:sp>
        <p:sp>
          <p:nvSpPr>
            <p:cNvPr id="97" name="Google Shape;97;p14"/>
            <p:cNvSpPr txBox="1"/>
            <p:nvPr/>
          </p:nvSpPr>
          <p:spPr>
            <a:xfrm>
              <a:off x="5329625" y="4661075"/>
              <a:ext cx="717600" cy="400128"/>
            </a:xfrm>
            <a:prstGeom prst="rect">
              <a:avLst/>
            </a:prstGeom>
            <a:noFill/>
            <a:ln>
              <a:noFill/>
            </a:ln>
          </p:spPr>
          <p:txBody>
            <a:bodyPr spcFirstLastPara="1" wrap="square" lIns="121900" tIns="121900" rIns="121900" bIns="121900" anchor="t" anchorCtr="0">
              <a:spAutoFit/>
            </a:bodyPr>
            <a:lstStyle/>
            <a:p>
              <a:pPr algn="ctr"/>
              <a:r>
                <a:rPr lang="en" sz="1867">
                  <a:solidFill>
                    <a:schemeClr val="bg1"/>
                  </a:solidFill>
                </a:rPr>
                <a:t>10 Hr</a:t>
              </a:r>
              <a:r>
                <a:rPr lang="en" sz="1867" baseline="30000">
                  <a:solidFill>
                    <a:schemeClr val="bg1"/>
                  </a:solidFill>
                </a:rPr>
                <a:t>2</a:t>
              </a:r>
              <a:endParaRPr sz="1867" baseline="30000">
                <a:solidFill>
                  <a:schemeClr val="bg1"/>
                </a:solidFill>
              </a:endParaRPr>
            </a:p>
          </p:txBody>
        </p:sp>
        <p:sp>
          <p:nvSpPr>
            <p:cNvPr id="98" name="Google Shape;98;p14"/>
            <p:cNvSpPr txBox="1"/>
            <p:nvPr/>
          </p:nvSpPr>
          <p:spPr>
            <a:xfrm>
              <a:off x="6184650" y="4661075"/>
              <a:ext cx="717600" cy="400128"/>
            </a:xfrm>
            <a:prstGeom prst="rect">
              <a:avLst/>
            </a:prstGeom>
            <a:noFill/>
            <a:ln>
              <a:noFill/>
            </a:ln>
          </p:spPr>
          <p:txBody>
            <a:bodyPr spcFirstLastPara="1" wrap="square" lIns="121900" tIns="121900" rIns="121900" bIns="121900" anchor="t" anchorCtr="0">
              <a:spAutoFit/>
            </a:bodyPr>
            <a:lstStyle/>
            <a:p>
              <a:pPr algn="ctr"/>
              <a:r>
                <a:rPr lang="en" sz="1867">
                  <a:solidFill>
                    <a:schemeClr val="bg1"/>
                  </a:solidFill>
                </a:rPr>
                <a:t>1 Day</a:t>
              </a:r>
              <a:endParaRPr sz="1867">
                <a:solidFill>
                  <a:schemeClr val="bg1"/>
                </a:solidFill>
              </a:endParaRPr>
            </a:p>
          </p:txBody>
        </p:sp>
        <p:sp>
          <p:nvSpPr>
            <p:cNvPr id="99" name="Google Shape;99;p14"/>
            <p:cNvSpPr txBox="1"/>
            <p:nvPr/>
          </p:nvSpPr>
          <p:spPr>
            <a:xfrm>
              <a:off x="7602450" y="4661075"/>
              <a:ext cx="930000" cy="400128"/>
            </a:xfrm>
            <a:prstGeom prst="rect">
              <a:avLst/>
            </a:prstGeom>
            <a:noFill/>
            <a:ln>
              <a:noFill/>
            </a:ln>
          </p:spPr>
          <p:txBody>
            <a:bodyPr spcFirstLastPara="1" wrap="square" lIns="121900" tIns="121900" rIns="121900" bIns="121900" anchor="t" anchorCtr="0">
              <a:spAutoFit/>
            </a:bodyPr>
            <a:lstStyle/>
            <a:p>
              <a:pPr algn="ctr"/>
              <a:r>
                <a:rPr lang="en" sz="1867">
                  <a:solidFill>
                    <a:schemeClr val="bg1"/>
                  </a:solidFill>
                </a:rPr>
                <a:t>10 Days</a:t>
              </a:r>
              <a:endParaRPr sz="1867">
                <a:solidFill>
                  <a:schemeClr val="bg1"/>
                </a:solidFill>
              </a:endParaRPr>
            </a:p>
          </p:txBody>
        </p:sp>
        <p:cxnSp>
          <p:nvCxnSpPr>
            <p:cNvPr id="100" name="Google Shape;100;p14"/>
            <p:cNvCxnSpPr/>
            <p:nvPr/>
          </p:nvCxnSpPr>
          <p:spPr>
            <a:xfrm>
              <a:off x="8067450" y="4425795"/>
              <a:ext cx="0" cy="199500"/>
            </a:xfrm>
            <a:prstGeom prst="straightConnector1">
              <a:avLst/>
            </a:prstGeom>
            <a:noFill/>
            <a:ln w="9525" cap="flat" cmpd="sng">
              <a:solidFill>
                <a:schemeClr val="dk2"/>
              </a:solidFill>
              <a:prstDash val="solid"/>
              <a:round/>
              <a:headEnd type="none" w="med" len="med"/>
              <a:tailEnd type="none" w="med" len="med"/>
            </a:ln>
          </p:spPr>
        </p:cxnSp>
      </p:grpSp>
      <p:sp>
        <p:nvSpPr>
          <p:cNvPr id="101" name="Google Shape;101;p14"/>
          <p:cNvSpPr txBox="1"/>
          <p:nvPr/>
        </p:nvSpPr>
        <p:spPr>
          <a:xfrm>
            <a:off x="4827667" y="2917668"/>
            <a:ext cx="2684400" cy="482079"/>
          </a:xfrm>
          <a:prstGeom prst="rect">
            <a:avLst/>
          </a:prstGeom>
          <a:solidFill>
            <a:srgbClr val="9FC5E8"/>
          </a:solidFill>
          <a:ln>
            <a:noFill/>
          </a:ln>
        </p:spPr>
        <p:txBody>
          <a:bodyPr spcFirstLastPara="1" wrap="square" lIns="121900" tIns="121900" rIns="121900" bIns="121900" anchor="t" anchorCtr="0">
            <a:spAutoFit/>
          </a:bodyPr>
          <a:lstStyle/>
          <a:p>
            <a:pPr algn="ctr"/>
            <a:r>
              <a:rPr lang="en" sz="1533" b="1"/>
              <a:t>Analysis and Modeling</a:t>
            </a:r>
            <a:r>
              <a:rPr lang="en" sz="1533" b="1" baseline="30000"/>
              <a:t>1</a:t>
            </a:r>
            <a:endParaRPr sz="1533" b="1" baseline="30000"/>
          </a:p>
        </p:txBody>
      </p:sp>
      <p:cxnSp>
        <p:nvCxnSpPr>
          <p:cNvPr id="102" name="Google Shape;102;p14"/>
          <p:cNvCxnSpPr>
            <a:stCxn id="101" idx="0"/>
            <a:endCxn id="67" idx="0"/>
          </p:cNvCxnSpPr>
          <p:nvPr/>
        </p:nvCxnSpPr>
        <p:spPr>
          <a:xfrm rot="-5400000">
            <a:off x="5676667" y="2154067"/>
            <a:ext cx="1256800" cy="270400"/>
          </a:xfrm>
          <a:prstGeom prst="bentConnector5">
            <a:avLst>
              <a:gd name="adj1" fmla="val 19614"/>
              <a:gd name="adj2" fmla="val -171474"/>
              <a:gd name="adj3" fmla="val 125248"/>
            </a:avLst>
          </a:prstGeom>
          <a:noFill/>
          <a:ln w="12700" cap="flat" cmpd="sng">
            <a:solidFill>
              <a:schemeClr val="bg1"/>
            </a:solidFill>
            <a:prstDash val="solid"/>
            <a:round/>
            <a:headEnd type="none" w="med" len="med"/>
            <a:tailEnd type="none" w="med" len="med"/>
          </a:ln>
        </p:spPr>
      </p:cxnSp>
      <p:sp>
        <p:nvSpPr>
          <p:cNvPr id="103" name="Google Shape;103;p14"/>
          <p:cNvSpPr txBox="1"/>
          <p:nvPr/>
        </p:nvSpPr>
        <p:spPr>
          <a:xfrm>
            <a:off x="8301800" y="2992867"/>
            <a:ext cx="3474800" cy="2782400"/>
          </a:xfrm>
          <a:prstGeom prst="rect">
            <a:avLst/>
          </a:prstGeom>
          <a:noFill/>
          <a:ln>
            <a:noFill/>
          </a:ln>
        </p:spPr>
        <p:txBody>
          <a:bodyPr spcFirstLastPara="1" wrap="square" lIns="121900" tIns="121900" rIns="121900" bIns="121900" anchor="t" anchorCtr="0">
            <a:normAutofit fontScale="92500" lnSpcReduction="10000"/>
          </a:bodyPr>
          <a:lstStyle/>
          <a:p>
            <a:r>
              <a:rPr lang="en" sz="1867" b="1" dirty="0">
                <a:solidFill>
                  <a:schemeClr val="bg1"/>
                </a:solidFill>
              </a:rPr>
              <a:t>NOTES:</a:t>
            </a:r>
            <a:endParaRPr sz="1867" b="1" dirty="0">
              <a:solidFill>
                <a:schemeClr val="bg1"/>
              </a:solidFill>
            </a:endParaRPr>
          </a:p>
          <a:p>
            <a:pPr marL="609585" indent="-414432">
              <a:spcBef>
                <a:spcPts val="1333"/>
              </a:spcBef>
              <a:buSzPct val="100000"/>
              <a:buAutoNum type="arabicPeriod"/>
            </a:pPr>
            <a:r>
              <a:rPr lang="en" sz="1867" dirty="0">
                <a:solidFill>
                  <a:schemeClr val="bg1"/>
                </a:solidFill>
              </a:rPr>
              <a:t>Coronagraph Imagery Essential for Modeling can be delayed up to 17 hours</a:t>
            </a:r>
            <a:endParaRPr sz="1867" dirty="0">
              <a:solidFill>
                <a:schemeClr val="bg1"/>
              </a:solidFill>
            </a:endParaRPr>
          </a:p>
          <a:p>
            <a:pPr marL="609585" indent="-414432">
              <a:buSzPct val="100000"/>
              <a:buAutoNum type="arabicPeriod"/>
            </a:pPr>
            <a:r>
              <a:rPr lang="en" sz="1867" dirty="0">
                <a:solidFill>
                  <a:schemeClr val="bg1"/>
                </a:solidFill>
              </a:rPr>
              <a:t>Forecasts Issued every 12 hours at:</a:t>
            </a:r>
            <a:endParaRPr sz="1867" dirty="0">
              <a:solidFill>
                <a:schemeClr val="bg1"/>
              </a:solidFill>
            </a:endParaRPr>
          </a:p>
          <a:p>
            <a:pPr marL="609585">
              <a:spcBef>
                <a:spcPts val="1333"/>
              </a:spcBef>
            </a:pPr>
            <a:r>
              <a:rPr lang="en" sz="1867" dirty="0">
                <a:solidFill>
                  <a:schemeClr val="bg1"/>
                </a:solidFill>
              </a:rPr>
              <a:t>1230 UTC - 0830 EDT</a:t>
            </a:r>
            <a:endParaRPr sz="1867" dirty="0">
              <a:solidFill>
                <a:schemeClr val="bg1"/>
              </a:solidFill>
            </a:endParaRPr>
          </a:p>
          <a:p>
            <a:pPr marL="609585">
              <a:spcBef>
                <a:spcPts val="1333"/>
              </a:spcBef>
              <a:spcAft>
                <a:spcPts val="1333"/>
              </a:spcAft>
            </a:pPr>
            <a:r>
              <a:rPr lang="en" sz="1867" dirty="0">
                <a:solidFill>
                  <a:schemeClr val="bg1"/>
                </a:solidFill>
              </a:rPr>
              <a:t>0030 UTC - 2030 EDT</a:t>
            </a:r>
            <a:endParaRPr sz="1867" dirty="0">
              <a:solidFill>
                <a:schemeClr val="bg1"/>
              </a:solidFill>
            </a:endParaRPr>
          </a:p>
        </p:txBody>
      </p:sp>
    </p:spTree>
    <p:extLst>
      <p:ext uri="{BB962C8B-B14F-4D97-AF65-F5344CB8AC3E}">
        <p14:creationId xmlns:p14="http://schemas.microsoft.com/office/powerpoint/2010/main" val="4096602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6" name="Google Shape;154;p24"/>
          <p:cNvPicPr/>
          <p:nvPr/>
        </p:nvPicPr>
        <p:blipFill>
          <a:blip r:embed="rId2"/>
          <a:stretch/>
        </p:blipFill>
        <p:spPr>
          <a:xfrm>
            <a:off x="225000" y="1003680"/>
            <a:ext cx="8233200" cy="5625720"/>
          </a:xfrm>
          <a:prstGeom prst="rect">
            <a:avLst/>
          </a:prstGeom>
          <a:ln w="0">
            <a:noFill/>
          </a:ln>
        </p:spPr>
      </p:pic>
      <p:sp>
        <p:nvSpPr>
          <p:cNvPr id="487" name="PlaceHolder 1"/>
          <p:cNvSpPr>
            <a:spLocks noGrp="1"/>
          </p:cNvSpPr>
          <p:nvPr>
            <p:ph type="title"/>
          </p:nvPr>
        </p:nvSpPr>
        <p:spPr>
          <a:xfrm>
            <a:off x="131040" y="21960"/>
            <a:ext cx="11768400" cy="803160"/>
          </a:xfrm>
          <a:prstGeom prst="rect">
            <a:avLst/>
          </a:prstGeom>
          <a:noFill/>
          <a:ln w="0">
            <a:noFill/>
          </a:ln>
        </p:spPr>
        <p:txBody>
          <a:bodyPr lIns="122040" tIns="122040" rIns="122040" bIns="122040" anchor="ctr">
            <a:noAutofit/>
          </a:bodyPr>
          <a:lstStyle/>
          <a:p>
            <a:pPr indent="0">
              <a:lnSpc>
                <a:spcPct val="90000"/>
              </a:lnSpc>
              <a:buNone/>
              <a:tabLst>
                <a:tab pos="0" algn="l"/>
              </a:tabLst>
            </a:pPr>
            <a:r>
              <a:rPr lang="en" sz="4400" b="0" strike="noStrike" spc="-1">
                <a:solidFill>
                  <a:srgbClr val="C9211E"/>
                </a:solidFill>
                <a:latin typeface="Calibri"/>
                <a:ea typeface="Calibri"/>
              </a:rPr>
              <a:t>Warning</a:t>
            </a:r>
            <a:r>
              <a:rPr lang="en" sz="4400" b="0" strike="noStrike" spc="-1">
                <a:solidFill>
                  <a:srgbClr val="FFFFFF"/>
                </a:solidFill>
                <a:latin typeface="Calibri"/>
                <a:ea typeface="Calibri"/>
              </a:rPr>
              <a:t> - Alert - Summary</a:t>
            </a:r>
            <a:endParaRPr lang="en-US" sz="4400" b="0" strike="noStrike" spc="-1">
              <a:solidFill>
                <a:srgbClr val="000000"/>
              </a:solidFill>
              <a:latin typeface="Arial"/>
            </a:endParaRPr>
          </a:p>
        </p:txBody>
      </p:sp>
      <p:sp>
        <p:nvSpPr>
          <p:cNvPr id="488" name="TextBox 487"/>
          <p:cNvSpPr txBox="1"/>
          <p:nvPr/>
        </p:nvSpPr>
        <p:spPr>
          <a:xfrm>
            <a:off x="8458200" y="914400"/>
            <a:ext cx="3429000" cy="5343480"/>
          </a:xfrm>
          <a:prstGeom prst="rect">
            <a:avLst/>
          </a:prstGeom>
          <a:noFill/>
          <a:ln w="0">
            <a:noFill/>
          </a:ln>
        </p:spPr>
        <p:txBody>
          <a:bodyPr lIns="90000" tIns="45000" rIns="90000" bIns="45000" anchor="t">
            <a:noAutofit/>
          </a:bodyPr>
          <a:lstStyle/>
          <a:p>
            <a:pPr>
              <a:lnSpc>
                <a:spcPct val="150000"/>
              </a:lnSpc>
              <a:spcBef>
                <a:spcPts val="283"/>
              </a:spcBef>
              <a:spcAft>
                <a:spcPts val="283"/>
              </a:spcAft>
            </a:pPr>
            <a:r>
              <a:rPr lang="en-US" sz="1800" b="1" strike="noStrike" spc="-1">
                <a:solidFill>
                  <a:srgbClr val="FFFFFF"/>
                </a:solidFill>
                <a:latin typeface="Arial"/>
              </a:rPr>
              <a:t>Proton Prediction Inputs:</a:t>
            </a:r>
            <a:endParaRPr lang="en-US" sz="1800" b="0" strike="noStrike" spc="-1">
              <a:solidFill>
                <a:srgbClr val="FFFFFF"/>
              </a:solidFill>
              <a:latin typeface="Arial"/>
              <a:ea typeface="Noto Sans CJK SC"/>
            </a:endParaRPr>
          </a:p>
          <a:p>
            <a:pPr marL="216000" indent="-216000">
              <a:lnSpc>
                <a:spcPct val="15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Flare Maximum Time</a:t>
            </a:r>
            <a:endParaRPr lang="en-US" sz="1800" b="0" strike="noStrike" spc="-1">
              <a:solidFill>
                <a:srgbClr val="FFFFFF"/>
              </a:solidFill>
              <a:latin typeface="Arial"/>
              <a:ea typeface="Noto Sans CJK SC"/>
            </a:endParaRPr>
          </a:p>
          <a:p>
            <a:pPr marL="216000" indent="-216000">
              <a:lnSpc>
                <a:spcPct val="15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Flare Location</a:t>
            </a:r>
            <a:endParaRPr lang="en-US" sz="1800" b="0" strike="noStrike" spc="-1">
              <a:solidFill>
                <a:srgbClr val="FFFFFF"/>
              </a:solidFill>
              <a:latin typeface="Arial"/>
              <a:ea typeface="Noto Sans CJK SC"/>
            </a:endParaRPr>
          </a:p>
          <a:p>
            <a:pPr marL="216000" indent="-216000">
              <a:lnSpc>
                <a:spcPct val="15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X-ray Class</a:t>
            </a:r>
            <a:endParaRPr lang="en-US" sz="1800" b="0" strike="noStrike" spc="-1">
              <a:solidFill>
                <a:srgbClr val="FFFFFF"/>
              </a:solidFill>
              <a:latin typeface="Arial"/>
              <a:ea typeface="Noto Sans CJK SC"/>
            </a:endParaRPr>
          </a:p>
          <a:p>
            <a:pPr marL="216000" indent="-216000">
              <a:lnSpc>
                <a:spcPct val="15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Optical Class</a:t>
            </a:r>
            <a:endParaRPr lang="en-US" sz="1800" b="0" strike="noStrike" spc="-1">
              <a:solidFill>
                <a:srgbClr val="FFFFFF"/>
              </a:solidFill>
              <a:latin typeface="Arial"/>
              <a:ea typeface="Noto Sans CJK SC"/>
            </a:endParaRPr>
          </a:p>
          <a:p>
            <a:pPr marL="216000" indent="-216000">
              <a:lnSpc>
                <a:spcPct val="15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Integrated Flux</a:t>
            </a:r>
            <a:endParaRPr lang="en-US" sz="1800" b="0" strike="noStrike" spc="-1">
              <a:solidFill>
                <a:srgbClr val="FFFFFF"/>
              </a:solidFill>
              <a:latin typeface="Arial"/>
              <a:ea typeface="Noto Sans CJK SC"/>
            </a:endParaRPr>
          </a:p>
          <a:p>
            <a:pPr marL="216000" indent="-216000">
              <a:lnSpc>
                <a:spcPct val="15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Current AP</a:t>
            </a:r>
            <a:endParaRPr lang="en-US" sz="1800" b="0" strike="noStrike" spc="-1">
              <a:solidFill>
                <a:srgbClr val="FFFFFF"/>
              </a:solidFill>
              <a:latin typeface="Arial"/>
              <a:ea typeface="Noto Sans CJK SC"/>
            </a:endParaRPr>
          </a:p>
          <a:p>
            <a:pPr marL="216000" indent="-216000">
              <a:lnSpc>
                <a:spcPct val="15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Radio Sweeps</a:t>
            </a:r>
            <a:endParaRPr lang="en-US" sz="1800" b="0" strike="noStrike" spc="-1">
              <a:solidFill>
                <a:srgbClr val="FFFFFF"/>
              </a:solidFill>
              <a:latin typeface="Arial"/>
              <a:ea typeface="Noto Sans CJK SC"/>
            </a:endParaRPr>
          </a:p>
          <a:p>
            <a:pPr marL="216000" indent="-216000">
              <a:lnSpc>
                <a:spcPct val="15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Type IV duration &amp; importance</a:t>
            </a:r>
            <a:endParaRPr lang="en-US" sz="1800" b="0" strike="noStrike" spc="-1">
              <a:solidFill>
                <a:srgbClr val="FFFFFF"/>
              </a:solidFill>
              <a:latin typeface="Arial"/>
              <a:ea typeface="Noto Sans CJK SC"/>
            </a:endParaRPr>
          </a:p>
          <a:p>
            <a:pPr marL="216000" indent="-216000">
              <a:lnSpc>
                <a:spcPct val="150000"/>
              </a:lnSpc>
              <a:spcBef>
                <a:spcPts val="283"/>
              </a:spcBef>
              <a:spcAft>
                <a:spcPts val="283"/>
              </a:spcAft>
              <a:buClr>
                <a:srgbClr val="FFFFFF"/>
              </a:buClr>
              <a:buSzPct val="45000"/>
              <a:buFont typeface="Wingdings" charset="2"/>
              <a:buChar char=""/>
            </a:pPr>
            <a:r>
              <a:rPr lang="en-US" sz="1800" b="0" strike="noStrike" spc="-1">
                <a:solidFill>
                  <a:srgbClr val="FFFFFF"/>
                </a:solidFill>
                <a:latin typeface="Arial"/>
              </a:rPr>
              <a:t>Previous Flare &amp; Integrated Flux</a:t>
            </a:r>
            <a:endParaRPr lang="en-US" sz="1800" b="0" strike="noStrike" spc="-1">
              <a:solidFill>
                <a:srgbClr val="FFFFFF"/>
              </a:solidFill>
              <a:latin typeface="Arial"/>
              <a:ea typeface="Noto Sans CJK SC"/>
            </a:endParaRPr>
          </a:p>
        </p:txBody>
      </p:sp>
    </p:spTree>
    <p:extLst>
      <p:ext uri="{BB962C8B-B14F-4D97-AF65-F5344CB8AC3E}">
        <p14:creationId xmlns:p14="http://schemas.microsoft.com/office/powerpoint/2010/main" val="187378481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96"/>
        <p:cNvGrpSpPr/>
        <p:nvPr/>
      </p:nvGrpSpPr>
      <p:grpSpPr>
        <a:xfrm>
          <a:off x="0" y="0"/>
          <a:ext cx="0" cy="0"/>
          <a:chOff x="0" y="0"/>
          <a:chExt cx="0" cy="0"/>
        </a:xfrm>
      </p:grpSpPr>
      <p:sp>
        <p:nvSpPr>
          <p:cNvPr id="197" name="Google Shape;197;p28"/>
          <p:cNvSpPr txBox="1"/>
          <p:nvPr/>
        </p:nvSpPr>
        <p:spPr>
          <a:xfrm>
            <a:off x="708867" y="1046567"/>
            <a:ext cx="6410000" cy="5718800"/>
          </a:xfrm>
          <a:prstGeom prst="rect">
            <a:avLst/>
          </a:prstGeom>
          <a:solidFill>
            <a:schemeClr val="tx2"/>
          </a:solidFill>
          <a:ln>
            <a:noFill/>
          </a:ln>
        </p:spPr>
        <p:txBody>
          <a:bodyPr spcFirstLastPara="1" wrap="square" lIns="121900" tIns="121900" rIns="121900" bIns="121900" anchor="t" anchorCtr="0">
            <a:normAutofit fontScale="47500" lnSpcReduction="20000"/>
          </a:bodyPr>
          <a:lstStyle/>
          <a:p>
            <a:r>
              <a:rPr lang="en" sz="1867" dirty="0"/>
              <a:t>Space Weather Message Code: SUMPX1</a:t>
            </a:r>
            <a:endParaRPr sz="1867" dirty="0"/>
          </a:p>
          <a:p>
            <a:r>
              <a:rPr lang="en" sz="1867" dirty="0"/>
              <a:t>Serial Number: 104</a:t>
            </a:r>
            <a:endParaRPr sz="1867" dirty="0"/>
          </a:p>
          <a:p>
            <a:r>
              <a:rPr lang="en" sz="1867" dirty="0"/>
              <a:t>Issue Time: 2023 </a:t>
            </a:r>
            <a:r>
              <a:rPr lang="en" sz="1867" b="1" dirty="0">
                <a:solidFill>
                  <a:srgbClr val="FF0000"/>
                </a:solidFill>
              </a:rPr>
              <a:t>Sep 02 0326</a:t>
            </a:r>
            <a:r>
              <a:rPr lang="en" sz="1867" dirty="0"/>
              <a:t> UTC</a:t>
            </a:r>
            <a:endParaRPr sz="1867" dirty="0"/>
          </a:p>
          <a:p>
            <a:endParaRPr sz="1867" dirty="0"/>
          </a:p>
          <a:p>
            <a:r>
              <a:rPr lang="en" sz="1867" b="1" dirty="0">
                <a:highlight>
                  <a:srgbClr val="FFFF00"/>
                </a:highlight>
              </a:rPr>
              <a:t>SUMMARY</a:t>
            </a:r>
            <a:r>
              <a:rPr lang="en" sz="1867" dirty="0"/>
              <a:t>: Proton Event 10MeV Integral Flux exceeded 10pfu</a:t>
            </a:r>
            <a:endParaRPr sz="1867" dirty="0"/>
          </a:p>
          <a:p>
            <a:r>
              <a:rPr lang="en" sz="1867" dirty="0"/>
              <a:t>Begin Time: 2023 Sep 01 0430 UTC</a:t>
            </a:r>
            <a:endParaRPr sz="1867" dirty="0"/>
          </a:p>
          <a:p>
            <a:r>
              <a:rPr lang="en" sz="1867" dirty="0"/>
              <a:t>Maximum Time: 2023 Sep 01 0610 UTC</a:t>
            </a:r>
            <a:endParaRPr sz="1867" dirty="0"/>
          </a:p>
          <a:p>
            <a:r>
              <a:rPr lang="en" sz="1867" dirty="0"/>
              <a:t>End Time: 2023 Sep 01 2010 UTC</a:t>
            </a:r>
            <a:endParaRPr sz="1867" dirty="0"/>
          </a:p>
          <a:p>
            <a:r>
              <a:rPr lang="en" sz="1867" dirty="0"/>
              <a:t>Maximum 10MeV Flux: 25 pfu</a:t>
            </a:r>
            <a:endParaRPr sz="1867" dirty="0"/>
          </a:p>
          <a:p>
            <a:r>
              <a:rPr lang="en" sz="1867" dirty="0"/>
              <a:t>NOAA Scale: S1 - Minor</a:t>
            </a:r>
            <a:endParaRPr sz="1867" dirty="0"/>
          </a:p>
          <a:p>
            <a:endParaRPr sz="1867" dirty="0"/>
          </a:p>
          <a:p>
            <a:r>
              <a:rPr lang="en" sz="1867" dirty="0"/>
              <a:t>NOAA Space Weather Scale descriptions can be found at</a:t>
            </a:r>
            <a:endParaRPr sz="1867" dirty="0"/>
          </a:p>
          <a:p>
            <a:r>
              <a:rPr lang="en" sz="1867" dirty="0"/>
              <a:t>www.swpc.noaa.gov/noaa-scales-explanation</a:t>
            </a:r>
            <a:endParaRPr sz="1867" dirty="0"/>
          </a:p>
          <a:p>
            <a:endParaRPr sz="1867" dirty="0"/>
          </a:p>
          <a:p>
            <a:r>
              <a:rPr lang="en" sz="1867" dirty="0"/>
              <a:t>--------------------------------------------------------------------------------</a:t>
            </a:r>
            <a:endParaRPr sz="1867" dirty="0"/>
          </a:p>
          <a:p>
            <a:endParaRPr sz="1867" dirty="0"/>
          </a:p>
          <a:p>
            <a:r>
              <a:rPr lang="en" sz="1867" dirty="0"/>
              <a:t>Space Weather Message Code: ALTPX1</a:t>
            </a:r>
            <a:endParaRPr sz="1867" dirty="0"/>
          </a:p>
          <a:p>
            <a:r>
              <a:rPr lang="en" sz="1867" dirty="0"/>
              <a:t>Serial Number: 338</a:t>
            </a:r>
            <a:endParaRPr sz="1867" dirty="0"/>
          </a:p>
          <a:p>
            <a:r>
              <a:rPr lang="en" sz="1867" dirty="0"/>
              <a:t>Issue Time: 2023 Sep 01 </a:t>
            </a:r>
            <a:r>
              <a:rPr lang="en" sz="1867" b="1" dirty="0">
                <a:solidFill>
                  <a:srgbClr val="FF0000"/>
                </a:solidFill>
              </a:rPr>
              <a:t>0446 </a:t>
            </a:r>
            <a:r>
              <a:rPr lang="en" sz="1867" dirty="0"/>
              <a:t>UTC</a:t>
            </a:r>
            <a:endParaRPr sz="1867" dirty="0"/>
          </a:p>
          <a:p>
            <a:endParaRPr sz="1867" dirty="0"/>
          </a:p>
          <a:p>
            <a:r>
              <a:rPr lang="en" sz="1867" b="1" dirty="0">
                <a:highlight>
                  <a:srgbClr val="FFFF00"/>
                </a:highlight>
              </a:rPr>
              <a:t>ALERT</a:t>
            </a:r>
            <a:r>
              <a:rPr lang="en" sz="1867" dirty="0"/>
              <a:t>: Proton Event 10MeV Integral Flux exceeded 10pfu</a:t>
            </a:r>
            <a:endParaRPr sz="1867" dirty="0"/>
          </a:p>
          <a:p>
            <a:r>
              <a:rPr lang="en" sz="1867" dirty="0"/>
              <a:t>Begin Time: 2023 Sep 01 0430 UTC</a:t>
            </a:r>
            <a:endParaRPr sz="1867" dirty="0"/>
          </a:p>
          <a:p>
            <a:r>
              <a:rPr lang="en" sz="1867" dirty="0"/>
              <a:t>NOAA Scale: S1 - Minor</a:t>
            </a:r>
            <a:endParaRPr sz="1867" dirty="0"/>
          </a:p>
          <a:p>
            <a:endParaRPr sz="1867" dirty="0"/>
          </a:p>
          <a:p>
            <a:r>
              <a:rPr lang="en" sz="1867" dirty="0"/>
              <a:t>NOAA Space Weather Scale descriptions can be found at</a:t>
            </a:r>
            <a:endParaRPr sz="1867" dirty="0"/>
          </a:p>
          <a:p>
            <a:r>
              <a:rPr lang="en" sz="1867" dirty="0"/>
              <a:t>www.swpc.noaa.gov/noaa-scales-explanation</a:t>
            </a:r>
            <a:endParaRPr sz="1867" dirty="0"/>
          </a:p>
          <a:p>
            <a:endParaRPr sz="1867" dirty="0"/>
          </a:p>
          <a:p>
            <a:r>
              <a:rPr lang="en" sz="1867" dirty="0"/>
              <a:t>Potential Impacts: Radio - Minor impacts on polar HF (high frequency) radio propagation resulting in fades at lower frequencies.</a:t>
            </a:r>
            <a:endParaRPr sz="1867" dirty="0"/>
          </a:p>
          <a:p>
            <a:endParaRPr sz="1867" dirty="0"/>
          </a:p>
          <a:p>
            <a:r>
              <a:rPr lang="en" sz="1867" dirty="0"/>
              <a:t>--------------------------------------------------------------------------------</a:t>
            </a:r>
            <a:endParaRPr sz="1867" dirty="0"/>
          </a:p>
          <a:p>
            <a:endParaRPr sz="1867" dirty="0"/>
          </a:p>
          <a:p>
            <a:r>
              <a:rPr lang="en" sz="1867" dirty="0"/>
              <a:t>Space Weather Message Code: WARPX1</a:t>
            </a:r>
            <a:endParaRPr sz="1867" dirty="0"/>
          </a:p>
          <a:p>
            <a:r>
              <a:rPr lang="en" sz="1867" dirty="0"/>
              <a:t>Serial Number: 527</a:t>
            </a:r>
            <a:endParaRPr sz="1867" dirty="0"/>
          </a:p>
          <a:p>
            <a:r>
              <a:rPr lang="en" sz="1867" dirty="0"/>
              <a:t>Issue Time: 2023 Sep 01 </a:t>
            </a:r>
            <a:r>
              <a:rPr lang="en" sz="1867" b="1" dirty="0">
                <a:solidFill>
                  <a:srgbClr val="FF0000"/>
                </a:solidFill>
              </a:rPr>
              <a:t>0419</a:t>
            </a:r>
            <a:r>
              <a:rPr lang="en" sz="1867" dirty="0"/>
              <a:t> UTC</a:t>
            </a:r>
            <a:endParaRPr sz="1867" dirty="0"/>
          </a:p>
          <a:p>
            <a:endParaRPr sz="1867" dirty="0"/>
          </a:p>
          <a:p>
            <a:r>
              <a:rPr lang="en" sz="1867" b="1" dirty="0">
                <a:highlight>
                  <a:srgbClr val="FFFF00"/>
                </a:highlight>
              </a:rPr>
              <a:t>WARNING</a:t>
            </a:r>
            <a:r>
              <a:rPr lang="en" sz="1867" dirty="0"/>
              <a:t>: Proton 10MeV Integral Flux above 10pfu expected</a:t>
            </a:r>
            <a:endParaRPr sz="1867" dirty="0"/>
          </a:p>
          <a:p>
            <a:r>
              <a:rPr lang="en" sz="1867" dirty="0"/>
              <a:t>Valid From: 2023 Sep 01 0425 UTC</a:t>
            </a:r>
            <a:endParaRPr sz="1867" dirty="0"/>
          </a:p>
          <a:p>
            <a:r>
              <a:rPr lang="en" sz="1867" dirty="0"/>
              <a:t>Valid To: 2023 Sep 01 2359 UTC</a:t>
            </a:r>
            <a:endParaRPr sz="1867" dirty="0"/>
          </a:p>
          <a:p>
            <a:r>
              <a:rPr lang="en" sz="1867" dirty="0"/>
              <a:t>Warning Condition: Onset</a:t>
            </a:r>
            <a:endParaRPr sz="1867" dirty="0"/>
          </a:p>
          <a:p>
            <a:r>
              <a:rPr lang="en" sz="1867" dirty="0"/>
              <a:t>Predicted NOAA Scale: S1 - Minor</a:t>
            </a:r>
            <a:endParaRPr sz="1867" dirty="0"/>
          </a:p>
          <a:p>
            <a:endParaRPr sz="1867" dirty="0"/>
          </a:p>
          <a:p>
            <a:r>
              <a:rPr lang="en" sz="1867" dirty="0"/>
              <a:t>NOAA Space Weather Scale descriptions can be found at</a:t>
            </a:r>
            <a:endParaRPr sz="1867" dirty="0"/>
          </a:p>
          <a:p>
            <a:r>
              <a:rPr lang="en" sz="1867" dirty="0"/>
              <a:t>www.swpc.noaa.gov/noaa-scales-explanation</a:t>
            </a:r>
            <a:endParaRPr sz="1867" dirty="0"/>
          </a:p>
          <a:p>
            <a:endParaRPr sz="1867" dirty="0"/>
          </a:p>
          <a:p>
            <a:r>
              <a:rPr lang="en" sz="1867" dirty="0"/>
              <a:t>Potential Impacts: Radio - Minor impacts on polar HF (high frequency) radio propagation resulting in fades at lower frequencies.</a:t>
            </a:r>
            <a:endParaRPr sz="1867" dirty="0"/>
          </a:p>
          <a:p>
            <a:endParaRPr sz="1867" dirty="0"/>
          </a:p>
          <a:p>
            <a:r>
              <a:rPr lang="en" sz="1867" dirty="0"/>
              <a:t>--------------------------------------------------------------------------------</a:t>
            </a:r>
            <a:endParaRPr sz="1867" dirty="0"/>
          </a:p>
        </p:txBody>
      </p:sp>
      <p:sp>
        <p:nvSpPr>
          <p:cNvPr id="198" name="Google Shape;198;p28"/>
          <p:cNvSpPr txBox="1">
            <a:spLocks noGrp="1"/>
          </p:cNvSpPr>
          <p:nvPr>
            <p:ph type="title"/>
          </p:nvPr>
        </p:nvSpPr>
        <p:spPr>
          <a:xfrm>
            <a:off x="131000" y="21800"/>
            <a:ext cx="11768800" cy="803600"/>
          </a:xfrm>
          <a:prstGeom prst="rect">
            <a:avLst/>
          </a:prstGeom>
        </p:spPr>
        <p:txBody>
          <a:bodyPr spcFirstLastPara="1" wrap="square" lIns="121900" tIns="121900" rIns="121900" bIns="121900" anchor="ctr" anchorCtr="0">
            <a:noAutofit/>
          </a:bodyPr>
          <a:lstStyle/>
          <a:p>
            <a:pPr indent="609585"/>
            <a:r>
              <a:rPr lang="en" dirty="0"/>
              <a:t>Warning - Alert - Summary</a:t>
            </a:r>
            <a:endParaRPr dirty="0"/>
          </a:p>
        </p:txBody>
      </p:sp>
      <p:pic>
        <p:nvPicPr>
          <p:cNvPr id="199" name="Google Shape;199;p28"/>
          <p:cNvPicPr preferRelativeResize="0"/>
          <p:nvPr/>
        </p:nvPicPr>
        <p:blipFill>
          <a:blip r:embed="rId3">
            <a:alphaModFix/>
          </a:blip>
          <a:stretch>
            <a:fillRect/>
          </a:stretch>
        </p:blipFill>
        <p:spPr>
          <a:xfrm>
            <a:off x="7292377" y="1237201"/>
            <a:ext cx="4800024" cy="2700033"/>
          </a:xfrm>
          <a:prstGeom prst="rect">
            <a:avLst/>
          </a:prstGeom>
          <a:noFill/>
          <a:ln>
            <a:noFill/>
          </a:ln>
        </p:spPr>
      </p:pic>
      <p:pic>
        <p:nvPicPr>
          <p:cNvPr id="200" name="Google Shape;200;p28"/>
          <p:cNvPicPr preferRelativeResize="0"/>
          <p:nvPr/>
        </p:nvPicPr>
        <p:blipFill>
          <a:blip r:embed="rId4">
            <a:alphaModFix/>
          </a:blip>
          <a:stretch>
            <a:fillRect/>
          </a:stretch>
        </p:blipFill>
        <p:spPr>
          <a:xfrm>
            <a:off x="7292367" y="4014300"/>
            <a:ext cx="3380080" cy="2649467"/>
          </a:xfrm>
          <a:prstGeom prst="rect">
            <a:avLst/>
          </a:prstGeom>
          <a:noFill/>
          <a:ln>
            <a:noFill/>
          </a:ln>
        </p:spPr>
      </p:pic>
      <p:pic>
        <p:nvPicPr>
          <p:cNvPr id="201" name="Google Shape;201;p28"/>
          <p:cNvPicPr preferRelativeResize="0"/>
          <p:nvPr/>
        </p:nvPicPr>
        <p:blipFill>
          <a:blip r:embed="rId5">
            <a:alphaModFix/>
          </a:blip>
          <a:stretch>
            <a:fillRect/>
          </a:stretch>
        </p:blipFill>
        <p:spPr>
          <a:xfrm>
            <a:off x="4499801" y="4014301"/>
            <a:ext cx="2700033" cy="2649465"/>
          </a:xfrm>
          <a:prstGeom prst="rect">
            <a:avLst/>
          </a:prstGeom>
          <a:noFill/>
          <a:ln>
            <a:noFill/>
          </a:ln>
        </p:spPr>
      </p:pic>
      <p:pic>
        <p:nvPicPr>
          <p:cNvPr id="202" name="Google Shape;202;p28"/>
          <p:cNvPicPr preferRelativeResize="0"/>
          <p:nvPr/>
        </p:nvPicPr>
        <p:blipFill>
          <a:blip r:embed="rId6">
            <a:alphaModFix/>
          </a:blip>
          <a:stretch>
            <a:fillRect/>
          </a:stretch>
        </p:blipFill>
        <p:spPr>
          <a:xfrm>
            <a:off x="4499800" y="1237200"/>
            <a:ext cx="2700032" cy="2700032"/>
          </a:xfrm>
          <a:prstGeom prst="rect">
            <a:avLst/>
          </a:prstGeom>
          <a:noFill/>
          <a:ln>
            <a:noFill/>
          </a:ln>
        </p:spPr>
      </p:pic>
      <p:sp>
        <p:nvSpPr>
          <p:cNvPr id="203" name="Google Shape;203;p28"/>
          <p:cNvSpPr/>
          <p:nvPr/>
        </p:nvSpPr>
        <p:spPr>
          <a:xfrm>
            <a:off x="3770800" y="1753633"/>
            <a:ext cx="696000" cy="6272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3200"/>
              <a:t>3</a:t>
            </a:r>
            <a:endParaRPr sz="3200"/>
          </a:p>
        </p:txBody>
      </p:sp>
      <p:sp>
        <p:nvSpPr>
          <p:cNvPr id="204" name="Google Shape;204;p28"/>
          <p:cNvSpPr/>
          <p:nvPr/>
        </p:nvSpPr>
        <p:spPr>
          <a:xfrm>
            <a:off x="3770800" y="3309067"/>
            <a:ext cx="696000" cy="627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3200"/>
              <a:t>2</a:t>
            </a:r>
            <a:endParaRPr sz="3200"/>
          </a:p>
        </p:txBody>
      </p:sp>
      <p:sp>
        <p:nvSpPr>
          <p:cNvPr id="205" name="Google Shape;205;p28"/>
          <p:cNvSpPr/>
          <p:nvPr/>
        </p:nvSpPr>
        <p:spPr>
          <a:xfrm>
            <a:off x="3770800" y="5166633"/>
            <a:ext cx="696000" cy="6272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3200"/>
              <a:t>1</a:t>
            </a:r>
            <a:endParaRPr sz="3200"/>
          </a:p>
        </p:txBody>
      </p:sp>
      <p:sp>
        <p:nvSpPr>
          <p:cNvPr id="206" name="Google Shape;206;p28"/>
          <p:cNvSpPr/>
          <p:nvPr/>
        </p:nvSpPr>
        <p:spPr>
          <a:xfrm>
            <a:off x="9509400" y="1430300"/>
            <a:ext cx="2582800" cy="23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19295956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Google Shape;322;p14">
            <a:extLst>
              <a:ext uri="{FF2B5EF4-FFF2-40B4-BE49-F238E27FC236}">
                <a16:creationId xmlns:a16="http://schemas.microsoft.com/office/drawing/2014/main" id="{A11AA8FE-7C13-1D19-32D9-702BFEF11B46}"/>
              </a:ext>
            </a:extLst>
          </p:cNvPr>
          <p:cNvSpPr txBox="1"/>
          <p:nvPr/>
        </p:nvSpPr>
        <p:spPr>
          <a:xfrm>
            <a:off x="1343891" y="312871"/>
            <a:ext cx="9337964" cy="889237"/>
          </a:xfrm>
          <a:prstGeom prst="rect">
            <a:avLst/>
          </a:prstGeom>
          <a:noFill/>
          <a:ln>
            <a:noFill/>
          </a:ln>
        </p:spPr>
        <p:txBody>
          <a:bodyPr spcFirstLastPara="1" wrap="square" lIns="91425" tIns="45700" rIns="91425" bIns="45700" anchor="t" anchorCtr="0">
            <a:normAutofit/>
          </a:bodyPr>
          <a:lstStyle/>
          <a:p>
            <a:pPr algn="ctr">
              <a:lnSpc>
                <a:spcPct val="90000"/>
              </a:lnSpc>
              <a:buClr>
                <a:srgbClr val="FFFF00"/>
              </a:buClr>
              <a:buSzPts val="4400"/>
            </a:pPr>
            <a:r>
              <a:rPr lang="en-US" sz="4400" b="1" dirty="0" smtClean="0">
                <a:solidFill>
                  <a:srgbClr val="FFFF00"/>
                </a:solidFill>
                <a:latin typeface="Calibri"/>
                <a:ea typeface="Calibri"/>
                <a:cs typeface="Calibri"/>
                <a:sym typeface="Calibri"/>
              </a:rPr>
              <a:t>Ionosphere and Thermosphere Impacts</a:t>
            </a:r>
            <a:endParaRPr sz="4400" b="1" dirty="0">
              <a:solidFill>
                <a:srgbClr val="FFFF00"/>
              </a:solidFill>
              <a:latin typeface="Calibri"/>
              <a:ea typeface="Calibri"/>
              <a:cs typeface="Calibri"/>
              <a:sym typeface="Calibri"/>
            </a:endParaRPr>
          </a:p>
        </p:txBody>
      </p:sp>
      <p:sp>
        <p:nvSpPr>
          <p:cNvPr id="5" name="TextBox 4">
            <a:extLst>
              <a:ext uri="{FF2B5EF4-FFF2-40B4-BE49-F238E27FC236}">
                <a16:creationId xmlns:a16="http://schemas.microsoft.com/office/drawing/2014/main" id="{1AA04E75-29AE-D8FD-9CB5-620F6E9178C0}"/>
              </a:ext>
            </a:extLst>
          </p:cNvPr>
          <p:cNvSpPr txBox="1"/>
          <p:nvPr/>
        </p:nvSpPr>
        <p:spPr>
          <a:xfrm>
            <a:off x="2808597" y="6359209"/>
            <a:ext cx="6383479" cy="400110"/>
          </a:xfrm>
          <a:prstGeom prst="rect">
            <a:avLst/>
          </a:prstGeom>
          <a:noFill/>
        </p:spPr>
        <p:txBody>
          <a:bodyPr wrap="none" rtlCol="0">
            <a:spAutoFit/>
          </a:bodyPr>
          <a:lstStyle/>
          <a:p>
            <a:r>
              <a:rPr lang="en-US" sz="2000" dirty="0" smtClean="0">
                <a:solidFill>
                  <a:schemeClr val="bg1"/>
                </a:solidFill>
              </a:rPr>
              <a:t>Aurora, GNSS PNT, SATCOM, Aviation, Satellite Drag</a:t>
            </a:r>
            <a:endParaRPr lang="en-US" sz="2000" dirty="0">
              <a:solidFill>
                <a:schemeClr val="bg1"/>
              </a:solidFill>
            </a:endParaRPr>
          </a:p>
        </p:txBody>
      </p:sp>
      <p:pic>
        <p:nvPicPr>
          <p:cNvPr id="1028" name="Picture 4" descr="https://svs.gsfc.nasa.gov/vis/a000000/a004600/a004641/Terrestrial_Atmos_ITM_Proces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277" y="1422582"/>
            <a:ext cx="6598639" cy="43368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0110" y="2206395"/>
            <a:ext cx="2714463" cy="2699319"/>
          </a:xfrm>
          <a:prstGeom prst="rect">
            <a:avLst/>
          </a:prstGeom>
        </p:spPr>
      </p:pic>
      <p:pic>
        <p:nvPicPr>
          <p:cNvPr id="6" name="Google Shape;105;p2"/>
          <p:cNvPicPr preferRelativeResize="0"/>
          <p:nvPr/>
        </p:nvPicPr>
        <p:blipFill rotWithShape="1">
          <a:blip r:embed="rId5">
            <a:alphaModFix/>
          </a:blip>
          <a:srcRect/>
          <a:stretch/>
        </p:blipFill>
        <p:spPr>
          <a:xfrm>
            <a:off x="0" y="-7685"/>
            <a:ext cx="997528" cy="997528"/>
          </a:xfrm>
          <a:prstGeom prst="rect">
            <a:avLst/>
          </a:prstGeom>
          <a:noFill/>
          <a:ln>
            <a:noFill/>
          </a:ln>
        </p:spPr>
      </p:pic>
      <p:pic>
        <p:nvPicPr>
          <p:cNvPr id="7" name="Google Shape;106;p2"/>
          <p:cNvPicPr preferRelativeResize="0"/>
          <p:nvPr/>
        </p:nvPicPr>
        <p:blipFill rotWithShape="1">
          <a:blip r:embed="rId6">
            <a:alphaModFix/>
          </a:blip>
          <a:srcRect/>
          <a:stretch/>
        </p:blipFill>
        <p:spPr>
          <a:xfrm>
            <a:off x="11194473" y="6172"/>
            <a:ext cx="997529" cy="997529"/>
          </a:xfrm>
          <a:prstGeom prst="rect">
            <a:avLst/>
          </a:prstGeom>
          <a:noFill/>
          <a:ln>
            <a:noFill/>
          </a:ln>
        </p:spPr>
      </p:pic>
      <p:pic>
        <p:nvPicPr>
          <p:cNvPr id="1026" name="Picture 2" descr="https://www.swpc.noaa.gov/sites/default/files/images/u2/aurora_map_N_Kp_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2195" y="2206395"/>
            <a:ext cx="2699319" cy="26993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8154" y="1870364"/>
            <a:ext cx="2309833" cy="307777"/>
          </a:xfrm>
          <a:prstGeom prst="rect">
            <a:avLst/>
          </a:prstGeom>
          <a:noFill/>
        </p:spPr>
        <p:txBody>
          <a:bodyPr wrap="square" rtlCol="0">
            <a:spAutoFit/>
          </a:bodyPr>
          <a:lstStyle/>
          <a:p>
            <a:r>
              <a:rPr lang="en-US" dirty="0" smtClean="0">
                <a:solidFill>
                  <a:schemeClr val="bg1"/>
                </a:solidFill>
              </a:rPr>
              <a:t>OVATION Model</a:t>
            </a:r>
            <a:endParaRPr lang="en-US" dirty="0">
              <a:solidFill>
                <a:schemeClr val="bg1"/>
              </a:solidFill>
            </a:endParaRPr>
          </a:p>
        </p:txBody>
      </p:sp>
      <p:sp>
        <p:nvSpPr>
          <p:cNvPr id="10" name="TextBox 9"/>
          <p:cNvSpPr txBox="1"/>
          <p:nvPr/>
        </p:nvSpPr>
        <p:spPr>
          <a:xfrm>
            <a:off x="812720" y="5024775"/>
            <a:ext cx="2309833" cy="307777"/>
          </a:xfrm>
          <a:prstGeom prst="rect">
            <a:avLst/>
          </a:prstGeom>
          <a:noFill/>
        </p:spPr>
        <p:txBody>
          <a:bodyPr wrap="square" rtlCol="0">
            <a:spAutoFit/>
          </a:bodyPr>
          <a:lstStyle/>
          <a:p>
            <a:r>
              <a:rPr lang="en-US" dirty="0" smtClean="0">
                <a:solidFill>
                  <a:schemeClr val="bg1"/>
                </a:solidFill>
              </a:rPr>
              <a:t>Quiet Conditions</a:t>
            </a:r>
            <a:endParaRPr lang="en-US" dirty="0">
              <a:solidFill>
                <a:schemeClr val="bg1"/>
              </a:solidFill>
            </a:endParaRPr>
          </a:p>
        </p:txBody>
      </p:sp>
      <p:sp>
        <p:nvSpPr>
          <p:cNvPr id="11" name="TextBox 10"/>
          <p:cNvSpPr txBox="1"/>
          <p:nvPr/>
        </p:nvSpPr>
        <p:spPr>
          <a:xfrm>
            <a:off x="9573483" y="5056910"/>
            <a:ext cx="2512662" cy="307777"/>
          </a:xfrm>
          <a:prstGeom prst="rect">
            <a:avLst/>
          </a:prstGeom>
          <a:noFill/>
        </p:spPr>
        <p:txBody>
          <a:bodyPr wrap="square" rtlCol="0">
            <a:spAutoFit/>
          </a:bodyPr>
          <a:lstStyle/>
          <a:p>
            <a:r>
              <a:rPr lang="en-US" dirty="0" err="1" smtClean="0">
                <a:solidFill>
                  <a:schemeClr val="bg1"/>
                </a:solidFill>
              </a:rPr>
              <a:t>Kp</a:t>
            </a:r>
            <a:r>
              <a:rPr lang="en-US" dirty="0" smtClean="0">
                <a:solidFill>
                  <a:schemeClr val="bg1"/>
                </a:solidFill>
              </a:rPr>
              <a:t> 9 Condition (simulation)</a:t>
            </a:r>
            <a:endParaRPr lang="en-US" dirty="0">
              <a:solidFill>
                <a:schemeClr val="bg1"/>
              </a:solidFill>
            </a:endParaRPr>
          </a:p>
        </p:txBody>
      </p:sp>
    </p:spTree>
    <p:extLst>
      <p:ext uri="{BB962C8B-B14F-4D97-AF65-F5344CB8AC3E}">
        <p14:creationId xmlns:p14="http://schemas.microsoft.com/office/powerpoint/2010/main" val="87486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0"/>
        <p:cNvGrpSpPr/>
        <p:nvPr/>
      </p:nvGrpSpPr>
      <p:grpSpPr>
        <a:xfrm>
          <a:off x="0" y="0"/>
          <a:ext cx="0" cy="0"/>
          <a:chOff x="0" y="0"/>
          <a:chExt cx="0" cy="0"/>
        </a:xfrm>
      </p:grpSpPr>
      <p:sp>
        <p:nvSpPr>
          <p:cNvPr id="213" name="Google Shape;213;p8"/>
          <p:cNvSpPr txBox="1"/>
          <p:nvPr/>
        </p:nvSpPr>
        <p:spPr>
          <a:xfrm>
            <a:off x="1905000" y="127157"/>
            <a:ext cx="8458200" cy="923289"/>
          </a:xfrm>
          <a:prstGeom prst="rect">
            <a:avLst/>
          </a:prstGeom>
          <a:noFill/>
          <a:ln>
            <a:noFill/>
          </a:ln>
        </p:spPr>
        <p:txBody>
          <a:bodyPr spcFirstLastPara="1" wrap="square" lIns="91425" tIns="45700" rIns="91425" bIns="45700" anchor="t" anchorCtr="0">
            <a:spAutoFit/>
          </a:bodyPr>
          <a:lstStyle/>
          <a:p>
            <a:pPr algn="ctr"/>
            <a:r>
              <a:rPr lang="en-US" sz="5400" b="1" dirty="0">
                <a:solidFill>
                  <a:srgbClr val="FFFF00"/>
                </a:solidFill>
                <a:latin typeface="Calibri"/>
                <a:ea typeface="Calibri"/>
                <a:cs typeface="Calibri"/>
                <a:sym typeface="Calibri"/>
              </a:rPr>
              <a:t>SWPC </a:t>
            </a:r>
            <a:r>
              <a:rPr lang="en-US" sz="5400" b="1" dirty="0" smtClean="0">
                <a:solidFill>
                  <a:srgbClr val="FFFF00"/>
                </a:solidFill>
                <a:latin typeface="Calibri"/>
                <a:ea typeface="Calibri"/>
                <a:cs typeface="Calibri"/>
                <a:sym typeface="Calibri"/>
              </a:rPr>
              <a:t>Satellite Dashboard</a:t>
            </a:r>
            <a:endParaRPr sz="5400" b="1" dirty="0">
              <a:solidFill>
                <a:srgbClr val="FFFF00"/>
              </a:solidFill>
              <a:latin typeface="Calibri"/>
              <a:ea typeface="Calibri"/>
              <a:cs typeface="Calibri"/>
              <a:sym typeface="Calibri"/>
            </a:endParaRPr>
          </a:p>
        </p:txBody>
      </p:sp>
      <p:pic>
        <p:nvPicPr>
          <p:cNvPr id="15" name="Google Shape;105;p2"/>
          <p:cNvPicPr preferRelativeResize="0"/>
          <p:nvPr/>
        </p:nvPicPr>
        <p:blipFill rotWithShape="1">
          <a:blip r:embed="rId3">
            <a:alphaModFix/>
          </a:blip>
          <a:srcRect/>
          <a:stretch/>
        </p:blipFill>
        <p:spPr>
          <a:xfrm>
            <a:off x="0" y="18286"/>
            <a:ext cx="997528" cy="997528"/>
          </a:xfrm>
          <a:prstGeom prst="rect">
            <a:avLst/>
          </a:prstGeom>
          <a:noFill/>
          <a:ln>
            <a:noFill/>
          </a:ln>
        </p:spPr>
      </p:pic>
      <p:pic>
        <p:nvPicPr>
          <p:cNvPr id="16" name="Google Shape;106;p2"/>
          <p:cNvPicPr preferRelativeResize="0"/>
          <p:nvPr/>
        </p:nvPicPr>
        <p:blipFill rotWithShape="1">
          <a:blip r:embed="rId4">
            <a:alphaModFix/>
          </a:blip>
          <a:srcRect/>
          <a:stretch/>
        </p:blipFill>
        <p:spPr>
          <a:xfrm>
            <a:off x="11194473" y="18287"/>
            <a:ext cx="997529" cy="997529"/>
          </a:xfrm>
          <a:prstGeom prst="rect">
            <a:avLst/>
          </a:prstGeom>
          <a:noFill/>
          <a:ln>
            <a:noFill/>
          </a:ln>
        </p:spPr>
      </p:pic>
      <p:pic>
        <p:nvPicPr>
          <p:cNvPr id="5" name="Picture 4"/>
          <p:cNvPicPr>
            <a:picLocks noChangeAspect="1"/>
          </p:cNvPicPr>
          <p:nvPr/>
        </p:nvPicPr>
        <p:blipFill>
          <a:blip r:embed="rId5"/>
          <a:stretch>
            <a:fillRect/>
          </a:stretch>
        </p:blipFill>
        <p:spPr>
          <a:xfrm>
            <a:off x="1416627" y="1015814"/>
            <a:ext cx="9434946" cy="3184742"/>
          </a:xfrm>
          <a:prstGeom prst="rect">
            <a:avLst/>
          </a:prstGeom>
        </p:spPr>
      </p:pic>
      <p:pic>
        <p:nvPicPr>
          <p:cNvPr id="6" name="Picture 5"/>
          <p:cNvPicPr>
            <a:picLocks noChangeAspect="1"/>
          </p:cNvPicPr>
          <p:nvPr/>
        </p:nvPicPr>
        <p:blipFill>
          <a:blip r:embed="rId6"/>
          <a:stretch>
            <a:fillRect/>
          </a:stretch>
        </p:blipFill>
        <p:spPr>
          <a:xfrm>
            <a:off x="2424034" y="3905662"/>
            <a:ext cx="2535893" cy="2823162"/>
          </a:xfrm>
          <a:prstGeom prst="rect">
            <a:avLst/>
          </a:prstGeom>
        </p:spPr>
      </p:pic>
      <p:pic>
        <p:nvPicPr>
          <p:cNvPr id="7" name="Picture 6"/>
          <p:cNvPicPr>
            <a:picLocks noChangeAspect="1"/>
          </p:cNvPicPr>
          <p:nvPr/>
        </p:nvPicPr>
        <p:blipFill>
          <a:blip r:embed="rId7"/>
          <a:stretch>
            <a:fillRect/>
          </a:stretch>
        </p:blipFill>
        <p:spPr>
          <a:xfrm>
            <a:off x="6434958" y="4200556"/>
            <a:ext cx="2894043" cy="2528268"/>
          </a:xfrm>
          <a:prstGeom prst="rect">
            <a:avLst/>
          </a:prstGeom>
        </p:spPr>
      </p:pic>
    </p:spTree>
    <p:extLst>
      <p:ext uri="{BB962C8B-B14F-4D97-AF65-F5344CB8AC3E}">
        <p14:creationId xmlns:p14="http://schemas.microsoft.com/office/powerpoint/2010/main" val="10947919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2"/>
        <p:cNvGrpSpPr/>
        <p:nvPr/>
      </p:nvGrpSpPr>
      <p:grpSpPr>
        <a:xfrm>
          <a:off x="0" y="0"/>
          <a:ext cx="0" cy="0"/>
          <a:chOff x="0" y="0"/>
          <a:chExt cx="0" cy="0"/>
        </a:xfrm>
      </p:grpSpPr>
      <p:sp>
        <p:nvSpPr>
          <p:cNvPr id="554" name="Google Shape;554;p33"/>
          <p:cNvSpPr txBox="1"/>
          <p:nvPr/>
        </p:nvSpPr>
        <p:spPr>
          <a:xfrm>
            <a:off x="2799907" y="88140"/>
            <a:ext cx="6725093" cy="1015663"/>
          </a:xfrm>
          <a:prstGeom prst="rect">
            <a:avLst/>
          </a:prstGeom>
          <a:noFill/>
          <a:ln>
            <a:noFill/>
          </a:ln>
        </p:spPr>
        <p:txBody>
          <a:bodyPr spcFirstLastPara="1" wrap="square" lIns="91425" tIns="45700" rIns="91425" bIns="45700" anchor="t" anchorCtr="0">
            <a:spAutoFit/>
          </a:bodyPr>
          <a:lstStyle/>
          <a:p>
            <a:pPr algn="ctr"/>
            <a:r>
              <a:rPr lang="en-US" sz="6000">
                <a:solidFill>
                  <a:srgbClr val="FFFF00"/>
                </a:solidFill>
                <a:latin typeface="Calibri"/>
                <a:ea typeface="Calibri"/>
                <a:cs typeface="Calibri"/>
                <a:sym typeface="Calibri"/>
              </a:rPr>
              <a:t>Thank You!</a:t>
            </a:r>
            <a:endParaRPr sz="6000">
              <a:solidFill>
                <a:srgbClr val="FFFF00"/>
              </a:solidFill>
              <a:latin typeface="Calibri"/>
              <a:ea typeface="Calibri"/>
              <a:cs typeface="Calibri"/>
              <a:sym typeface="Calibri"/>
            </a:endParaRPr>
          </a:p>
        </p:txBody>
      </p:sp>
      <p:sp>
        <p:nvSpPr>
          <p:cNvPr id="555" name="Google Shape;555;p33"/>
          <p:cNvSpPr txBox="1"/>
          <p:nvPr/>
        </p:nvSpPr>
        <p:spPr>
          <a:xfrm>
            <a:off x="2799907" y="1114122"/>
            <a:ext cx="6406497" cy="646331"/>
          </a:xfrm>
          <a:prstGeom prst="rect">
            <a:avLst/>
          </a:prstGeom>
          <a:noFill/>
          <a:ln>
            <a:noFill/>
          </a:ln>
        </p:spPr>
        <p:txBody>
          <a:bodyPr spcFirstLastPara="1" wrap="square" lIns="91425" tIns="45700" rIns="91425" bIns="45700" anchor="t" anchorCtr="0">
            <a:spAutoFit/>
          </a:bodyPr>
          <a:lstStyle/>
          <a:p>
            <a:r>
              <a:rPr lang="en-US" sz="3600">
                <a:solidFill>
                  <a:schemeClr val="lt1"/>
                </a:solidFill>
                <a:latin typeface="Calibri"/>
                <a:ea typeface="Calibri"/>
                <a:cs typeface="Calibri"/>
                <a:sym typeface="Calibri"/>
              </a:rPr>
              <a:t>POCs for your questions or needs</a:t>
            </a:r>
            <a:endParaRPr sz="3600">
              <a:solidFill>
                <a:schemeClr val="lt1"/>
              </a:solidFill>
              <a:latin typeface="Calibri"/>
              <a:ea typeface="Calibri"/>
              <a:cs typeface="Calibri"/>
              <a:sym typeface="Calibri"/>
            </a:endParaRPr>
          </a:p>
        </p:txBody>
      </p:sp>
      <p:sp>
        <p:nvSpPr>
          <p:cNvPr id="556" name="Google Shape;556;p33"/>
          <p:cNvSpPr txBox="1"/>
          <p:nvPr/>
        </p:nvSpPr>
        <p:spPr>
          <a:xfrm>
            <a:off x="3521609" y="2281555"/>
            <a:ext cx="5148781" cy="3693319"/>
          </a:xfrm>
          <a:prstGeom prst="rect">
            <a:avLst/>
          </a:prstGeom>
          <a:noFill/>
          <a:ln>
            <a:noFill/>
          </a:ln>
        </p:spPr>
        <p:txBody>
          <a:bodyPr spcFirstLastPara="1" wrap="square" lIns="91425" tIns="45700" rIns="91425" bIns="45700" anchor="t" anchorCtr="0">
            <a:spAutoFit/>
          </a:bodyPr>
          <a:lstStyle/>
          <a:p>
            <a:pPr algn="ctr"/>
            <a:r>
              <a:rPr lang="en-US" sz="2600">
                <a:solidFill>
                  <a:schemeClr val="lt1"/>
                </a:solidFill>
                <a:latin typeface="Calibri"/>
                <a:ea typeface="Calibri"/>
                <a:cs typeface="Calibri"/>
                <a:sym typeface="Calibri"/>
              </a:rPr>
              <a:t>Bill Murtagh</a:t>
            </a:r>
            <a:endParaRPr sz="2600">
              <a:solidFill>
                <a:schemeClr val="lt1"/>
              </a:solidFill>
              <a:latin typeface="Calibri"/>
              <a:ea typeface="Calibri"/>
              <a:cs typeface="Calibri"/>
              <a:sym typeface="Calibri"/>
            </a:endParaRPr>
          </a:p>
          <a:p>
            <a:pPr algn="ctr"/>
            <a:r>
              <a:rPr lang="en-US" sz="2600" u="sng">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william.murtagh@noaa.gov</a:t>
            </a:r>
            <a:endParaRPr sz="2600">
              <a:solidFill>
                <a:schemeClr val="lt1"/>
              </a:solidFill>
              <a:latin typeface="Calibri"/>
              <a:ea typeface="Calibri"/>
              <a:cs typeface="Calibri"/>
              <a:sym typeface="Calibri"/>
            </a:endParaRPr>
          </a:p>
          <a:p>
            <a:pPr algn="ctr"/>
            <a:endParaRPr sz="2600">
              <a:solidFill>
                <a:schemeClr val="lt1"/>
              </a:solidFill>
              <a:latin typeface="Calibri"/>
              <a:ea typeface="Calibri"/>
              <a:cs typeface="Calibri"/>
              <a:sym typeface="Calibri"/>
            </a:endParaRPr>
          </a:p>
          <a:p>
            <a:pPr algn="ctr"/>
            <a:r>
              <a:rPr lang="en-US" sz="2600">
                <a:solidFill>
                  <a:schemeClr val="lt1"/>
                </a:solidFill>
                <a:latin typeface="Calibri"/>
                <a:ea typeface="Calibri"/>
                <a:cs typeface="Calibri"/>
                <a:sym typeface="Calibri"/>
              </a:rPr>
              <a:t>Rob Steenburgh</a:t>
            </a:r>
            <a:endParaRPr sz="2600">
              <a:solidFill>
                <a:schemeClr val="lt1"/>
              </a:solidFill>
              <a:latin typeface="Calibri"/>
              <a:ea typeface="Calibri"/>
              <a:cs typeface="Calibri"/>
              <a:sym typeface="Calibri"/>
            </a:endParaRPr>
          </a:p>
          <a:p>
            <a:pPr algn="ctr"/>
            <a:r>
              <a:rPr lang="en-US" sz="2600" u="sng">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robert.steenburgh@noaa.gov</a:t>
            </a:r>
            <a:endParaRPr sz="2600">
              <a:solidFill>
                <a:schemeClr val="lt1"/>
              </a:solidFill>
              <a:latin typeface="Calibri"/>
              <a:ea typeface="Calibri"/>
              <a:cs typeface="Calibri"/>
              <a:sym typeface="Calibri"/>
            </a:endParaRPr>
          </a:p>
          <a:p>
            <a:pPr algn="ctr"/>
            <a:endParaRPr sz="2600">
              <a:solidFill>
                <a:schemeClr val="lt1"/>
              </a:solidFill>
              <a:latin typeface="Calibri"/>
              <a:ea typeface="Calibri"/>
              <a:cs typeface="Calibri"/>
              <a:sym typeface="Calibri"/>
            </a:endParaRPr>
          </a:p>
          <a:p>
            <a:pPr algn="ctr"/>
            <a:r>
              <a:rPr lang="en-US" sz="2600">
                <a:solidFill>
                  <a:schemeClr val="lt1"/>
                </a:solidFill>
                <a:latin typeface="Calibri"/>
                <a:ea typeface="Calibri"/>
                <a:cs typeface="Calibri"/>
                <a:sym typeface="Calibri"/>
              </a:rPr>
              <a:t>Shawn Dahl</a:t>
            </a:r>
            <a:endParaRPr/>
          </a:p>
          <a:p>
            <a:pPr algn="ctr"/>
            <a:r>
              <a:rPr lang="en-US" sz="2600" u="sng">
                <a:solidFill>
                  <a:schemeClr val="lt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shawn.dahl@noaa.gov</a:t>
            </a:r>
            <a:endParaRPr sz="2600">
              <a:solidFill>
                <a:schemeClr val="lt1"/>
              </a:solidFill>
              <a:latin typeface="Calibri"/>
              <a:ea typeface="Calibri"/>
              <a:cs typeface="Calibri"/>
              <a:sym typeface="Calibri"/>
            </a:endParaRPr>
          </a:p>
          <a:p>
            <a:pPr algn="ctr"/>
            <a:endParaRPr sz="2600">
              <a:solidFill>
                <a:schemeClr val="lt1"/>
              </a:solidFill>
              <a:latin typeface="Calibri"/>
              <a:ea typeface="Calibri"/>
              <a:cs typeface="Calibri"/>
              <a:sym typeface="Calibri"/>
            </a:endParaRPr>
          </a:p>
        </p:txBody>
      </p:sp>
      <p:sp>
        <p:nvSpPr>
          <p:cNvPr id="557" name="Google Shape;557;p33"/>
          <p:cNvSpPr txBox="1"/>
          <p:nvPr/>
        </p:nvSpPr>
        <p:spPr>
          <a:xfrm>
            <a:off x="1524001" y="5911660"/>
            <a:ext cx="9143999" cy="957198"/>
          </a:xfrm>
          <a:prstGeom prst="rect">
            <a:avLst/>
          </a:prstGeom>
          <a:noFill/>
          <a:ln>
            <a:noFill/>
          </a:ln>
        </p:spPr>
        <p:txBody>
          <a:bodyPr spcFirstLastPara="1" wrap="square" lIns="91425" tIns="45700" rIns="91425" bIns="45700" anchor="ctr" anchorCtr="0">
            <a:normAutofit/>
          </a:bodyPr>
          <a:lstStyle/>
          <a:p>
            <a:pPr algn="ctr">
              <a:lnSpc>
                <a:spcPct val="90000"/>
              </a:lnSpc>
              <a:buClr>
                <a:schemeClr val="accent2"/>
              </a:buClr>
              <a:buSzPts val="2600"/>
            </a:pPr>
            <a:r>
              <a:rPr lang="en-US" sz="2600" b="1" i="1">
                <a:solidFill>
                  <a:schemeClr val="accent2"/>
                </a:solidFill>
                <a:latin typeface="Calibri"/>
                <a:ea typeface="Calibri"/>
                <a:cs typeface="Calibri"/>
                <a:sym typeface="Calibri"/>
              </a:rPr>
              <a:t>“Safeguarding Society with Actionable Space Weather Information”</a:t>
            </a:r>
            <a:endParaRPr sz="2600" b="1" i="1">
              <a:solidFill>
                <a:schemeClr val="accent2"/>
              </a:solidFill>
              <a:latin typeface="Calibri"/>
              <a:ea typeface="Calibri"/>
              <a:cs typeface="Calibri"/>
              <a:sym typeface="Calibri"/>
            </a:endParaRPr>
          </a:p>
        </p:txBody>
      </p:sp>
      <p:pic>
        <p:nvPicPr>
          <p:cNvPr id="7" name="Google Shape;105;p2"/>
          <p:cNvPicPr preferRelativeResize="0"/>
          <p:nvPr/>
        </p:nvPicPr>
        <p:blipFill rotWithShape="1">
          <a:blip r:embed="rId6">
            <a:alphaModFix/>
          </a:blip>
          <a:srcRect/>
          <a:stretch/>
        </p:blipFill>
        <p:spPr>
          <a:xfrm>
            <a:off x="0" y="5866636"/>
            <a:ext cx="997528" cy="997528"/>
          </a:xfrm>
          <a:prstGeom prst="rect">
            <a:avLst/>
          </a:prstGeom>
          <a:noFill/>
          <a:ln>
            <a:noFill/>
          </a:ln>
        </p:spPr>
      </p:pic>
      <p:pic>
        <p:nvPicPr>
          <p:cNvPr id="8" name="Google Shape;106;p2"/>
          <p:cNvPicPr preferRelativeResize="0"/>
          <p:nvPr/>
        </p:nvPicPr>
        <p:blipFill rotWithShape="1">
          <a:blip r:embed="rId7">
            <a:alphaModFix/>
          </a:blip>
          <a:srcRect/>
          <a:stretch/>
        </p:blipFill>
        <p:spPr>
          <a:xfrm>
            <a:off x="11194473" y="5866637"/>
            <a:ext cx="997529" cy="99752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pic>
        <p:nvPicPr>
          <p:cNvPr id="2" name="Picture 2" descr="The Solar Cycle over the y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91" y="67748"/>
            <a:ext cx="7399345" cy="4161352"/>
          </a:xfrm>
          <a:prstGeom prst="rect">
            <a:avLst/>
          </a:prstGeom>
          <a:noFill/>
          <a:extLst>
            <a:ext uri="{909E8E84-426E-40DD-AFC4-6F175D3DCCD1}">
              <a14:hiddenFill xmlns:a14="http://schemas.microsoft.com/office/drawing/2010/main">
                <a:solidFill>
                  <a:srgbClr val="FFFFFF"/>
                </a:solidFill>
              </a14:hiddenFill>
            </a:ext>
          </a:extLst>
        </p:spPr>
      </p:pic>
      <p:sp>
        <p:nvSpPr>
          <p:cNvPr id="336" name="Google Shape;336;p15"/>
          <p:cNvSpPr txBox="1"/>
          <p:nvPr/>
        </p:nvSpPr>
        <p:spPr>
          <a:xfrm>
            <a:off x="7570834" y="723900"/>
            <a:ext cx="3448050" cy="2762250"/>
          </a:xfrm>
          <a:prstGeom prst="rect">
            <a:avLst/>
          </a:prstGeom>
          <a:noFill/>
          <a:ln>
            <a:noFill/>
          </a:ln>
        </p:spPr>
        <p:txBody>
          <a:bodyPr spcFirstLastPara="1" wrap="square" lIns="91425" tIns="45700" rIns="91425" bIns="45700" anchor="ctr" anchorCtr="0">
            <a:noAutofit/>
          </a:bodyPr>
          <a:lstStyle/>
          <a:p>
            <a:pPr algn="ctr">
              <a:lnSpc>
                <a:spcPct val="90000"/>
              </a:lnSpc>
              <a:buClr>
                <a:srgbClr val="FFFF00"/>
              </a:buClr>
              <a:buSzPts val="3600"/>
            </a:pPr>
            <a:r>
              <a:rPr lang="en-US" sz="3600" b="1" dirty="0">
                <a:solidFill>
                  <a:srgbClr val="FFFF00"/>
                </a:solidFill>
                <a:latin typeface="Calibri"/>
                <a:ea typeface="Calibri"/>
                <a:cs typeface="Calibri"/>
                <a:sym typeface="Calibri"/>
              </a:rPr>
              <a:t>On average, every 11 years the Sun goes from quiet to active and back to more quiet. This is called the </a:t>
            </a:r>
            <a:endParaRPr dirty="0"/>
          </a:p>
          <a:p>
            <a:pPr algn="ctr">
              <a:lnSpc>
                <a:spcPct val="90000"/>
              </a:lnSpc>
              <a:buClr>
                <a:srgbClr val="FFFF00"/>
              </a:buClr>
              <a:buSzPts val="3600"/>
            </a:pPr>
            <a:r>
              <a:rPr lang="en-US" sz="3600" b="1" dirty="0">
                <a:solidFill>
                  <a:srgbClr val="FFFF00"/>
                </a:solidFill>
                <a:latin typeface="Calibri"/>
                <a:ea typeface="Calibri"/>
                <a:cs typeface="Calibri"/>
                <a:sym typeface="Calibri"/>
              </a:rPr>
              <a:t>“Solar Cycle”.</a:t>
            </a:r>
            <a:endParaRPr sz="3600" b="1" dirty="0">
              <a:solidFill>
                <a:srgbClr val="FFFF00"/>
              </a:solidFill>
              <a:latin typeface="Calibri"/>
              <a:ea typeface="Calibri"/>
              <a:cs typeface="Calibri"/>
              <a:sym typeface="Calibri"/>
            </a:endParaRPr>
          </a:p>
        </p:txBody>
      </p:sp>
      <p:pic>
        <p:nvPicPr>
          <p:cNvPr id="16" name="Google Shape;105;p2"/>
          <p:cNvPicPr preferRelativeResize="0"/>
          <p:nvPr/>
        </p:nvPicPr>
        <p:blipFill rotWithShape="1">
          <a:blip r:embed="rId4">
            <a:alphaModFix/>
          </a:blip>
          <a:srcRect/>
          <a:stretch/>
        </p:blipFill>
        <p:spPr>
          <a:xfrm>
            <a:off x="0" y="-764"/>
            <a:ext cx="997528" cy="997528"/>
          </a:xfrm>
          <a:prstGeom prst="rect">
            <a:avLst/>
          </a:prstGeom>
          <a:noFill/>
          <a:ln>
            <a:noFill/>
          </a:ln>
        </p:spPr>
      </p:pic>
      <p:pic>
        <p:nvPicPr>
          <p:cNvPr id="17" name="Google Shape;106;p2"/>
          <p:cNvPicPr preferRelativeResize="0"/>
          <p:nvPr/>
        </p:nvPicPr>
        <p:blipFill rotWithShape="1">
          <a:blip r:embed="rId5">
            <a:alphaModFix/>
          </a:blip>
          <a:srcRect/>
          <a:stretch/>
        </p:blipFill>
        <p:spPr>
          <a:xfrm>
            <a:off x="11194473" y="-763"/>
            <a:ext cx="997529" cy="997529"/>
          </a:xfrm>
          <a:prstGeom prst="rect">
            <a:avLst/>
          </a:prstGeom>
          <a:noFill/>
          <a:ln>
            <a:noFill/>
          </a:ln>
        </p:spPr>
      </p:pic>
      <p:pic>
        <p:nvPicPr>
          <p:cNvPr id="3" name="Picture 2"/>
          <p:cNvPicPr>
            <a:picLocks noChangeAspect="1"/>
          </p:cNvPicPr>
          <p:nvPr/>
        </p:nvPicPr>
        <p:blipFill>
          <a:blip r:embed="rId6"/>
          <a:stretch>
            <a:fillRect/>
          </a:stretch>
        </p:blipFill>
        <p:spPr>
          <a:xfrm>
            <a:off x="82923" y="4548103"/>
            <a:ext cx="5957312" cy="1412004"/>
          </a:xfrm>
          <a:prstGeom prst="rect">
            <a:avLst/>
          </a:prstGeom>
        </p:spPr>
      </p:pic>
      <p:pic>
        <p:nvPicPr>
          <p:cNvPr id="4" name="Picture 3"/>
          <p:cNvPicPr>
            <a:picLocks noChangeAspect="1"/>
          </p:cNvPicPr>
          <p:nvPr/>
        </p:nvPicPr>
        <p:blipFill>
          <a:blip r:embed="rId7"/>
          <a:stretch>
            <a:fillRect/>
          </a:stretch>
        </p:blipFill>
        <p:spPr>
          <a:xfrm>
            <a:off x="6112705" y="4548103"/>
            <a:ext cx="5986352" cy="1412004"/>
          </a:xfrm>
          <a:prstGeom prst="rect">
            <a:avLst/>
          </a:prstGeom>
        </p:spPr>
      </p:pic>
      <p:pic>
        <p:nvPicPr>
          <p:cNvPr id="5" name="Picture 4"/>
          <p:cNvPicPr>
            <a:picLocks noChangeAspect="1"/>
          </p:cNvPicPr>
          <p:nvPr/>
        </p:nvPicPr>
        <p:blipFill>
          <a:blip r:embed="rId8"/>
          <a:stretch>
            <a:fillRect/>
          </a:stretch>
        </p:blipFill>
        <p:spPr>
          <a:xfrm>
            <a:off x="2143258" y="6022595"/>
            <a:ext cx="7852511" cy="801156"/>
          </a:xfrm>
          <a:prstGeom prst="rect">
            <a:avLst/>
          </a:prstGeom>
        </p:spPr>
      </p:pic>
      <p:sp>
        <p:nvSpPr>
          <p:cNvPr id="6" name="Rectangle 5"/>
          <p:cNvSpPr/>
          <p:nvPr/>
        </p:nvSpPr>
        <p:spPr>
          <a:xfrm>
            <a:off x="6313118" y="6022595"/>
            <a:ext cx="513567" cy="102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9"/>
          <a:stretch>
            <a:fillRect/>
          </a:stretch>
        </p:blipFill>
        <p:spPr>
          <a:xfrm>
            <a:off x="4276631" y="4266670"/>
            <a:ext cx="3638737" cy="228612"/>
          </a:xfrm>
          <a:prstGeom prst="rect">
            <a:avLst/>
          </a:prstGeom>
        </p:spPr>
      </p:pic>
    </p:spTree>
    <p:extLst>
      <p:ext uri="{BB962C8B-B14F-4D97-AF65-F5344CB8AC3E}">
        <p14:creationId xmlns:p14="http://schemas.microsoft.com/office/powerpoint/2010/main" val="1127666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sp>
        <p:nvSpPr>
          <p:cNvPr id="336" name="Google Shape;336;p15"/>
          <p:cNvSpPr txBox="1"/>
          <p:nvPr/>
        </p:nvSpPr>
        <p:spPr>
          <a:xfrm>
            <a:off x="5798272" y="-503716"/>
            <a:ext cx="3843384" cy="3869252"/>
          </a:xfrm>
          <a:prstGeom prst="rect">
            <a:avLst/>
          </a:prstGeom>
          <a:noFill/>
          <a:ln>
            <a:noFill/>
          </a:ln>
        </p:spPr>
        <p:txBody>
          <a:bodyPr spcFirstLastPara="1" wrap="square" lIns="91425" tIns="45700" rIns="91425" bIns="45700" anchor="ctr" anchorCtr="0">
            <a:noAutofit/>
          </a:bodyPr>
          <a:lstStyle/>
          <a:p>
            <a:pPr algn="ctr">
              <a:lnSpc>
                <a:spcPct val="90000"/>
              </a:lnSpc>
              <a:buClr>
                <a:srgbClr val="FFFF00"/>
              </a:buClr>
              <a:buSzPts val="3600"/>
            </a:pPr>
            <a:r>
              <a:rPr lang="en-US" sz="3600" b="1" dirty="0" smtClean="0">
                <a:solidFill>
                  <a:srgbClr val="FFFF00"/>
                </a:solidFill>
                <a:latin typeface="Calibri"/>
                <a:ea typeface="Calibri"/>
                <a:cs typeface="Calibri"/>
                <a:sym typeface="Calibri"/>
              </a:rPr>
              <a:t>An increase in galactic cosmic rays occurs during solar minimum</a:t>
            </a:r>
            <a:endParaRPr sz="3600" b="1" dirty="0">
              <a:solidFill>
                <a:srgbClr val="FFFF00"/>
              </a:solidFill>
              <a:latin typeface="Calibri"/>
              <a:ea typeface="Calibri"/>
              <a:cs typeface="Calibri"/>
              <a:sym typeface="Calibri"/>
            </a:endParaRPr>
          </a:p>
        </p:txBody>
      </p:sp>
      <p:pic>
        <p:nvPicPr>
          <p:cNvPr id="16" name="Google Shape;105;p2"/>
          <p:cNvPicPr preferRelativeResize="0"/>
          <p:nvPr/>
        </p:nvPicPr>
        <p:blipFill rotWithShape="1">
          <a:blip r:embed="rId3">
            <a:alphaModFix/>
          </a:blip>
          <a:srcRect/>
          <a:stretch/>
        </p:blipFill>
        <p:spPr>
          <a:xfrm>
            <a:off x="0" y="-764"/>
            <a:ext cx="997528" cy="997528"/>
          </a:xfrm>
          <a:prstGeom prst="rect">
            <a:avLst/>
          </a:prstGeom>
          <a:noFill/>
          <a:ln>
            <a:noFill/>
          </a:ln>
        </p:spPr>
      </p:pic>
      <p:pic>
        <p:nvPicPr>
          <p:cNvPr id="17" name="Google Shape;106;p2"/>
          <p:cNvPicPr preferRelativeResize="0"/>
          <p:nvPr/>
        </p:nvPicPr>
        <p:blipFill rotWithShape="1">
          <a:blip r:embed="rId4">
            <a:alphaModFix/>
          </a:blip>
          <a:srcRect/>
          <a:stretch/>
        </p:blipFill>
        <p:spPr>
          <a:xfrm>
            <a:off x="11194473" y="-763"/>
            <a:ext cx="997529" cy="997529"/>
          </a:xfrm>
          <a:prstGeom prst="rect">
            <a:avLst/>
          </a:prstGeom>
          <a:noFill/>
          <a:ln>
            <a:noFill/>
          </a:ln>
        </p:spPr>
      </p:pic>
      <p:sp>
        <p:nvSpPr>
          <p:cNvPr id="4" name="AutoShape 2" descr="Solar cycle modulation and anti-correlation of GCR flux with solar...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This split image shows the difference between an active Sun during solar maximum and a quiet Sun during solar minim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959" y="1512474"/>
            <a:ext cx="3303749" cy="33037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4257046" y="2632364"/>
            <a:ext cx="7097244" cy="3924359"/>
          </a:xfrm>
          <a:prstGeom prst="rect">
            <a:avLst/>
          </a:prstGeom>
        </p:spPr>
      </p:pic>
    </p:spTree>
    <p:extLst>
      <p:ext uri="{BB962C8B-B14F-4D97-AF65-F5344CB8AC3E}">
        <p14:creationId xmlns:p14="http://schemas.microsoft.com/office/powerpoint/2010/main" val="3161299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Nov_spots_bes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71307" y="0"/>
            <a:ext cx="6858000" cy="6858000"/>
          </a:xfrm>
          <a:prstGeom prst="rect">
            <a:avLst/>
          </a:prstGeom>
        </p:spPr>
      </p:pic>
      <p:pic>
        <p:nvPicPr>
          <p:cNvPr id="6" name="Google Shape;105;p2"/>
          <p:cNvPicPr preferRelativeResize="0"/>
          <p:nvPr/>
        </p:nvPicPr>
        <p:blipFill rotWithShape="1">
          <a:blip r:embed="rId6">
            <a:alphaModFix/>
          </a:blip>
          <a:srcRect/>
          <a:stretch/>
        </p:blipFill>
        <p:spPr>
          <a:xfrm>
            <a:off x="0" y="-764"/>
            <a:ext cx="997528" cy="997528"/>
          </a:xfrm>
          <a:prstGeom prst="rect">
            <a:avLst/>
          </a:prstGeom>
          <a:noFill/>
          <a:ln>
            <a:noFill/>
          </a:ln>
        </p:spPr>
      </p:pic>
      <p:pic>
        <p:nvPicPr>
          <p:cNvPr id="7" name="Google Shape;106;p2"/>
          <p:cNvPicPr preferRelativeResize="0"/>
          <p:nvPr/>
        </p:nvPicPr>
        <p:blipFill rotWithShape="1">
          <a:blip r:embed="rId7">
            <a:alphaModFix/>
          </a:blip>
          <a:srcRect/>
          <a:stretch/>
        </p:blipFill>
        <p:spPr>
          <a:xfrm>
            <a:off x="11194473" y="-763"/>
            <a:ext cx="997529" cy="997529"/>
          </a:xfrm>
          <a:prstGeom prst="rect">
            <a:avLst/>
          </a:prstGeom>
          <a:noFill/>
          <a:ln>
            <a:noFill/>
          </a:ln>
        </p:spPr>
      </p:pic>
    </p:spTree>
    <p:extLst>
      <p:ext uri="{BB962C8B-B14F-4D97-AF65-F5344CB8AC3E}">
        <p14:creationId xmlns:p14="http://schemas.microsoft.com/office/powerpoint/2010/main" val="17228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
        <p:cNvGrpSpPr/>
        <p:nvPr/>
      </p:nvGrpSpPr>
      <p:grpSpPr>
        <a:xfrm>
          <a:off x="0" y="0"/>
          <a:ext cx="0" cy="0"/>
          <a:chOff x="0" y="0"/>
          <a:chExt cx="0" cy="0"/>
        </a:xfrm>
      </p:grpSpPr>
      <p:sp>
        <p:nvSpPr>
          <p:cNvPr id="187" name="Google Shape;187;p19"/>
          <p:cNvSpPr txBox="1"/>
          <p:nvPr/>
        </p:nvSpPr>
        <p:spPr>
          <a:xfrm>
            <a:off x="1225787" y="2889198"/>
            <a:ext cx="9696449" cy="2277506"/>
          </a:xfrm>
          <a:prstGeom prst="rect">
            <a:avLst/>
          </a:prstGeom>
          <a:noFill/>
          <a:ln>
            <a:noFill/>
          </a:ln>
        </p:spPr>
        <p:txBody>
          <a:bodyPr spcFirstLastPara="1" wrap="square" lIns="91425" tIns="45700" rIns="91425" bIns="45700" anchor="t" anchorCtr="0">
            <a:spAutoFit/>
          </a:bodyPr>
          <a:lstStyle/>
          <a:p>
            <a:pPr algn="ctr"/>
            <a:r>
              <a:rPr lang="en-US" sz="2900" dirty="0" smtClean="0">
                <a:solidFill>
                  <a:srgbClr val="FFC000"/>
                </a:solidFill>
                <a:latin typeface="Calibri"/>
                <a:ea typeface="Calibri"/>
                <a:cs typeface="Calibri"/>
                <a:sym typeface="Calibri"/>
              </a:rPr>
              <a:t>Solar </a:t>
            </a:r>
            <a:r>
              <a:rPr lang="en-US" sz="2900" dirty="0">
                <a:solidFill>
                  <a:srgbClr val="FFC000"/>
                </a:solidFill>
                <a:latin typeface="Calibri"/>
                <a:ea typeface="Calibri"/>
                <a:cs typeface="Calibri"/>
                <a:sym typeface="Calibri"/>
              </a:rPr>
              <a:t>Radiation Storms</a:t>
            </a:r>
            <a:r>
              <a:rPr lang="en-US" sz="2800" dirty="0">
                <a:solidFill>
                  <a:srgbClr val="FFC000"/>
                </a:solidFill>
                <a:latin typeface="Calibri"/>
                <a:ea typeface="Calibri"/>
                <a:cs typeface="Calibri"/>
                <a:sym typeface="Calibri"/>
              </a:rPr>
              <a:t> </a:t>
            </a:r>
            <a:r>
              <a:rPr lang="en-US" sz="2800" b="1" dirty="0">
                <a:solidFill>
                  <a:srgbClr val="FFC000"/>
                </a:solidFill>
                <a:latin typeface="Calibri"/>
                <a:ea typeface="Calibri"/>
                <a:cs typeface="Calibri"/>
                <a:sym typeface="Calibri"/>
              </a:rPr>
              <a:t>(S-scale) : </a:t>
            </a:r>
            <a:r>
              <a:rPr lang="en-US" sz="2800" dirty="0">
                <a:solidFill>
                  <a:schemeClr val="lt1"/>
                </a:solidFill>
                <a:latin typeface="Calibri"/>
                <a:ea typeface="Calibri"/>
                <a:cs typeface="Calibri"/>
                <a:sym typeface="Calibri"/>
              </a:rPr>
              <a:t>related to</a:t>
            </a:r>
            <a:r>
              <a:rPr lang="en-US" sz="2800" dirty="0">
                <a:solidFill>
                  <a:srgbClr val="FFC000"/>
                </a:solidFill>
                <a:latin typeface="Calibri"/>
                <a:ea typeface="Calibri"/>
                <a:cs typeface="Calibri"/>
                <a:sym typeface="Calibri"/>
              </a:rPr>
              <a:t> </a:t>
            </a:r>
            <a:r>
              <a:rPr lang="en-US" sz="2800" i="1" u="sng" dirty="0">
                <a:solidFill>
                  <a:srgbClr val="FFC000"/>
                </a:solidFill>
                <a:latin typeface="Calibri"/>
                <a:ea typeface="Calibri"/>
                <a:cs typeface="Calibri"/>
                <a:sym typeface="Calibri"/>
              </a:rPr>
              <a:t>Solar Proton Events</a:t>
            </a:r>
            <a:endParaRPr lang="en-US" dirty="0"/>
          </a:p>
          <a:p>
            <a:pPr marL="0" marR="0" lvl="0" indent="0" algn="ctr" rtl="0">
              <a:lnSpc>
                <a:spcPct val="100000"/>
              </a:lnSpc>
              <a:spcBef>
                <a:spcPts val="0"/>
              </a:spcBef>
              <a:spcAft>
                <a:spcPts val="0"/>
              </a:spcAft>
              <a:buNone/>
            </a:pPr>
            <a:endParaRPr sz="2800" b="1" i="0" u="none" strike="noStrike" cap="none" dirty="0">
              <a:solidFill>
                <a:srgbClr val="FFC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900" b="0" i="0" u="none" strike="noStrike" cap="none" dirty="0">
                <a:solidFill>
                  <a:srgbClr val="FFC000"/>
                </a:solidFill>
                <a:latin typeface="Calibri"/>
                <a:ea typeface="Calibri"/>
                <a:cs typeface="Calibri"/>
                <a:sym typeface="Calibri"/>
              </a:rPr>
              <a:t>Geomagnetic Storms </a:t>
            </a:r>
            <a:r>
              <a:rPr lang="en-US" sz="2800" b="1" i="0" u="none" strike="noStrike" cap="none" dirty="0">
                <a:solidFill>
                  <a:srgbClr val="FFC000"/>
                </a:solidFill>
                <a:latin typeface="Calibri"/>
                <a:ea typeface="Calibri"/>
                <a:cs typeface="Calibri"/>
                <a:sym typeface="Calibri"/>
              </a:rPr>
              <a:t>(G-scale): </a:t>
            </a:r>
            <a:r>
              <a:rPr lang="en-US" sz="2800" b="0" i="0" u="none" strike="noStrike" cap="none" dirty="0">
                <a:solidFill>
                  <a:schemeClr val="lt1"/>
                </a:solidFill>
                <a:latin typeface="Calibri"/>
                <a:ea typeface="Calibri"/>
                <a:cs typeface="Calibri"/>
                <a:sym typeface="Calibri"/>
              </a:rPr>
              <a:t>as related to origin source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800" b="0" i="1" u="sng" strike="noStrike" cap="none" dirty="0">
                <a:solidFill>
                  <a:srgbClr val="FFC000"/>
                </a:solidFill>
                <a:latin typeface="Calibri"/>
                <a:ea typeface="Calibri"/>
                <a:cs typeface="Calibri"/>
                <a:sym typeface="Calibri"/>
              </a:rPr>
              <a:t>Coronal Mass Ejection</a:t>
            </a:r>
            <a:r>
              <a:rPr lang="en-US" sz="2800" b="0" i="0" u="none" strike="noStrike" cap="none" dirty="0">
                <a:solidFill>
                  <a:srgbClr val="FFC000"/>
                </a:solidFill>
                <a:latin typeface="Calibri"/>
                <a:ea typeface="Calibri"/>
                <a:cs typeface="Calibri"/>
                <a:sym typeface="Calibri"/>
              </a:rPr>
              <a:t> (CME), </a:t>
            </a:r>
            <a:r>
              <a:rPr lang="en-US" sz="2800" b="0" i="1" u="sng" strike="noStrike" cap="none" dirty="0">
                <a:solidFill>
                  <a:srgbClr val="FFC000"/>
                </a:solidFill>
                <a:latin typeface="Calibri"/>
                <a:ea typeface="Calibri"/>
                <a:cs typeface="Calibri"/>
                <a:sym typeface="Calibri"/>
              </a:rPr>
              <a:t>Coronal Hole </a:t>
            </a:r>
            <a:r>
              <a:rPr lang="en-US" sz="2800" b="0" i="0" u="none" strike="noStrike" cap="none" dirty="0">
                <a:solidFill>
                  <a:srgbClr val="FFC000"/>
                </a:solidFill>
                <a:latin typeface="Calibri"/>
                <a:ea typeface="Calibri"/>
                <a:cs typeface="Calibri"/>
                <a:sym typeface="Calibri"/>
              </a:rPr>
              <a:t>(CH)</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800" b="0" i="0" u="none" strike="noStrike" cap="none" dirty="0">
              <a:solidFill>
                <a:srgbClr val="FFC000"/>
              </a:solidFill>
              <a:latin typeface="Calibri"/>
              <a:ea typeface="Calibri"/>
              <a:cs typeface="Calibri"/>
              <a:sym typeface="Calibri"/>
            </a:endParaRPr>
          </a:p>
        </p:txBody>
      </p:sp>
      <p:sp>
        <p:nvSpPr>
          <p:cNvPr id="188" name="Google Shape;188;p19"/>
          <p:cNvSpPr txBox="1"/>
          <p:nvPr/>
        </p:nvSpPr>
        <p:spPr>
          <a:xfrm>
            <a:off x="1579418" y="32922"/>
            <a:ext cx="9013773"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1" i="0" u="none" strike="noStrike" cap="none" dirty="0" smtClean="0">
                <a:solidFill>
                  <a:srgbClr val="FFFF00"/>
                </a:solidFill>
                <a:latin typeface="Calibri"/>
                <a:ea typeface="Calibri"/>
                <a:cs typeface="Calibri"/>
                <a:sym typeface="Calibri"/>
              </a:rPr>
              <a:t>NOAA Scale Forecast </a:t>
            </a:r>
            <a:r>
              <a:rPr lang="en-US" sz="5400" b="1" i="0" u="none" strike="noStrike" cap="none" dirty="0">
                <a:solidFill>
                  <a:srgbClr val="FFFF00"/>
                </a:solidFill>
                <a:latin typeface="Calibri"/>
                <a:ea typeface="Calibri"/>
                <a:cs typeface="Calibri"/>
                <a:sym typeface="Calibri"/>
              </a:rPr>
              <a:t>areas</a:t>
            </a:r>
            <a:endParaRPr sz="1400" b="1" i="0" u="none" strike="noStrike" cap="none" dirty="0">
              <a:solidFill>
                <a:srgbClr val="000000"/>
              </a:solidFill>
              <a:latin typeface="Arial"/>
              <a:ea typeface="Arial"/>
              <a:cs typeface="Arial"/>
              <a:sym typeface="Arial"/>
            </a:endParaRPr>
          </a:p>
        </p:txBody>
      </p:sp>
      <p:sp>
        <p:nvSpPr>
          <p:cNvPr id="189" name="Google Shape;189;p19"/>
          <p:cNvSpPr txBox="1"/>
          <p:nvPr/>
        </p:nvSpPr>
        <p:spPr>
          <a:xfrm>
            <a:off x="690880" y="825406"/>
            <a:ext cx="10830559"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dirty="0" smtClean="0">
                <a:solidFill>
                  <a:schemeClr val="lt1"/>
                </a:solidFill>
                <a:latin typeface="Calibri"/>
                <a:ea typeface="Calibri"/>
                <a:cs typeface="Calibri"/>
                <a:sym typeface="Calibri"/>
              </a:rPr>
              <a:t>Three</a:t>
            </a:r>
            <a:r>
              <a:rPr lang="en-US" sz="2800" b="0" i="0" u="none" strike="noStrike" cap="none" dirty="0" smtClean="0">
                <a:solidFill>
                  <a:schemeClr val="lt1"/>
                </a:solidFill>
                <a:latin typeface="Calibri"/>
                <a:ea typeface="Calibri"/>
                <a:cs typeface="Calibri"/>
                <a:sym typeface="Calibri"/>
              </a:rPr>
              <a:t> </a:t>
            </a:r>
            <a:r>
              <a:rPr lang="en-US" sz="2800" b="0" i="0" u="none" strike="noStrike" cap="none" dirty="0">
                <a:solidFill>
                  <a:schemeClr val="lt1"/>
                </a:solidFill>
                <a:latin typeface="Calibri"/>
                <a:ea typeface="Calibri"/>
                <a:cs typeface="Calibri"/>
                <a:sym typeface="Calibri"/>
              </a:rPr>
              <a:t>main </a:t>
            </a:r>
            <a:r>
              <a:rPr lang="en-US" sz="2800" b="0" i="0" u="none" strike="noStrike" cap="none" dirty="0" smtClean="0">
                <a:solidFill>
                  <a:schemeClr val="lt1"/>
                </a:solidFill>
                <a:latin typeface="Calibri"/>
                <a:ea typeface="Calibri"/>
                <a:cs typeface="Calibri"/>
                <a:sym typeface="Calibri"/>
              </a:rPr>
              <a:t>activities in </a:t>
            </a:r>
            <a:r>
              <a:rPr lang="en-US" sz="2800" b="0" i="0" u="none" strike="noStrike" cap="none" dirty="0">
                <a:solidFill>
                  <a:schemeClr val="lt1"/>
                </a:solidFill>
                <a:latin typeface="Calibri"/>
                <a:ea typeface="Calibri"/>
                <a:cs typeface="Calibri"/>
                <a:sym typeface="Calibri"/>
              </a:rPr>
              <a:t>SWPC </a:t>
            </a:r>
            <a:r>
              <a:rPr lang="en-US" sz="2800" b="0" i="0" u="none" strike="noStrike" cap="none" dirty="0" smtClean="0">
                <a:solidFill>
                  <a:schemeClr val="lt1"/>
                </a:solidFill>
                <a:latin typeface="Calibri"/>
                <a:ea typeface="Calibri"/>
                <a:cs typeface="Calibri"/>
                <a:sym typeface="Calibri"/>
              </a:rPr>
              <a:t>forecasts (Flares, SPE, &amp; Geomagnetic)</a:t>
            </a:r>
            <a:endParaRPr sz="1400" b="0" i="0" u="none" strike="noStrike" cap="none" dirty="0">
              <a:solidFill>
                <a:srgbClr val="000000"/>
              </a:solidFill>
              <a:latin typeface="Arial"/>
              <a:ea typeface="Arial"/>
              <a:cs typeface="Arial"/>
              <a:sym typeface="Arial"/>
            </a:endParaRPr>
          </a:p>
        </p:txBody>
      </p:sp>
      <p:sp>
        <p:nvSpPr>
          <p:cNvPr id="190" name="Google Shape;190;p19"/>
          <p:cNvSpPr txBox="1"/>
          <p:nvPr/>
        </p:nvSpPr>
        <p:spPr>
          <a:xfrm>
            <a:off x="2031586" y="1456060"/>
            <a:ext cx="8347478"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0" i="0" u="none" strike="noStrike" cap="none" dirty="0" smtClean="0">
                <a:solidFill>
                  <a:srgbClr val="F77509"/>
                </a:solidFill>
                <a:latin typeface="Calibri"/>
                <a:ea typeface="Calibri"/>
                <a:cs typeface="Calibri"/>
                <a:sym typeface="Calibri"/>
              </a:rPr>
              <a:t>Satellite Community </a:t>
            </a:r>
            <a:r>
              <a:rPr lang="en-US" sz="4000" b="0" i="0" u="none" strike="noStrike" cap="none" dirty="0" smtClean="0">
                <a:solidFill>
                  <a:schemeClr val="lt1"/>
                </a:solidFill>
                <a:latin typeface="Calibri"/>
                <a:ea typeface="Calibri"/>
                <a:cs typeface="Calibri"/>
                <a:sym typeface="Calibri"/>
              </a:rPr>
              <a:t>Relevant Impacts </a:t>
            </a:r>
            <a:r>
              <a:rPr lang="en-US" sz="4000" b="0" i="0" u="none" strike="noStrike" cap="none" dirty="0">
                <a:solidFill>
                  <a:schemeClr val="lt1"/>
                </a:solidFill>
                <a:latin typeface="Calibri"/>
                <a:ea typeface="Calibri"/>
                <a:cs typeface="Calibri"/>
                <a:sym typeface="Calibri"/>
              </a:rPr>
              <a:t>&amp; Phenomena Based Forecasts</a:t>
            </a:r>
            <a:endParaRPr sz="4000" b="0" i="0" u="none" strike="noStrike" cap="none" dirty="0">
              <a:solidFill>
                <a:schemeClr val="lt1"/>
              </a:solidFill>
              <a:latin typeface="Calibri"/>
              <a:ea typeface="Calibri"/>
              <a:cs typeface="Calibri"/>
              <a:sym typeface="Calibri"/>
            </a:endParaRPr>
          </a:p>
        </p:txBody>
      </p:sp>
      <p:sp>
        <p:nvSpPr>
          <p:cNvPr id="191" name="Google Shape;191;p19"/>
          <p:cNvSpPr/>
          <p:nvPr/>
        </p:nvSpPr>
        <p:spPr>
          <a:xfrm>
            <a:off x="997527" y="1433418"/>
            <a:ext cx="10196945" cy="3786376"/>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2" name="Google Shape;192;p19"/>
          <p:cNvPicPr preferRelativeResize="0"/>
          <p:nvPr/>
        </p:nvPicPr>
        <p:blipFill rotWithShape="1">
          <a:blip r:embed="rId3">
            <a:alphaModFix/>
          </a:blip>
          <a:srcRect t="88462"/>
          <a:stretch/>
        </p:blipFill>
        <p:spPr>
          <a:xfrm>
            <a:off x="1717408" y="5816919"/>
            <a:ext cx="1408298" cy="604208"/>
          </a:xfrm>
          <a:prstGeom prst="rect">
            <a:avLst/>
          </a:prstGeom>
          <a:noFill/>
          <a:ln>
            <a:noFill/>
          </a:ln>
        </p:spPr>
      </p:pic>
      <p:pic>
        <p:nvPicPr>
          <p:cNvPr id="193" name="Google Shape;193;p19"/>
          <p:cNvPicPr preferRelativeResize="0"/>
          <p:nvPr/>
        </p:nvPicPr>
        <p:blipFill rotWithShape="1">
          <a:blip r:embed="rId3">
            <a:alphaModFix/>
          </a:blip>
          <a:srcRect b="72650"/>
          <a:stretch/>
        </p:blipFill>
        <p:spPr>
          <a:xfrm>
            <a:off x="9184893" y="5371137"/>
            <a:ext cx="1408298" cy="1432327"/>
          </a:xfrm>
          <a:prstGeom prst="rect">
            <a:avLst/>
          </a:prstGeom>
          <a:noFill/>
          <a:ln>
            <a:noFill/>
          </a:ln>
        </p:spPr>
      </p:pic>
      <p:pic>
        <p:nvPicPr>
          <p:cNvPr id="194" name="Google Shape;194;p19"/>
          <p:cNvPicPr preferRelativeResize="0"/>
          <p:nvPr/>
        </p:nvPicPr>
        <p:blipFill rotWithShape="1">
          <a:blip r:embed="rId3">
            <a:alphaModFix/>
          </a:blip>
          <a:srcRect t="27404" b="50522"/>
          <a:stretch/>
        </p:blipFill>
        <p:spPr>
          <a:xfrm>
            <a:off x="7156760" y="5467995"/>
            <a:ext cx="1509015" cy="1238609"/>
          </a:xfrm>
          <a:prstGeom prst="rect">
            <a:avLst/>
          </a:prstGeom>
          <a:noFill/>
          <a:ln>
            <a:noFill/>
          </a:ln>
        </p:spPr>
      </p:pic>
      <p:pic>
        <p:nvPicPr>
          <p:cNvPr id="195" name="Google Shape;195;p19"/>
          <p:cNvPicPr preferRelativeResize="0"/>
          <p:nvPr/>
        </p:nvPicPr>
        <p:blipFill rotWithShape="1">
          <a:blip r:embed="rId3">
            <a:alphaModFix/>
          </a:blip>
          <a:srcRect t="49863" b="28064"/>
          <a:stretch/>
        </p:blipFill>
        <p:spPr>
          <a:xfrm>
            <a:off x="5305542" y="5530081"/>
            <a:ext cx="1408298" cy="1155940"/>
          </a:xfrm>
          <a:prstGeom prst="rect">
            <a:avLst/>
          </a:prstGeom>
          <a:noFill/>
          <a:ln>
            <a:noFill/>
          </a:ln>
        </p:spPr>
      </p:pic>
      <p:pic>
        <p:nvPicPr>
          <p:cNvPr id="196" name="Google Shape;196;p19"/>
          <p:cNvPicPr preferRelativeResize="0"/>
          <p:nvPr/>
        </p:nvPicPr>
        <p:blipFill rotWithShape="1">
          <a:blip r:embed="rId3">
            <a:alphaModFix/>
          </a:blip>
          <a:srcRect t="71991" b="11536"/>
          <a:stretch/>
        </p:blipFill>
        <p:spPr>
          <a:xfrm>
            <a:off x="3511475" y="5687703"/>
            <a:ext cx="1408298" cy="862643"/>
          </a:xfrm>
          <a:prstGeom prst="rect">
            <a:avLst/>
          </a:prstGeom>
          <a:noFill/>
          <a:ln>
            <a:noFill/>
          </a:ln>
        </p:spPr>
      </p:pic>
      <p:sp>
        <p:nvSpPr>
          <p:cNvPr id="197" name="Google Shape;197;p19"/>
          <p:cNvSpPr txBox="1"/>
          <p:nvPr/>
        </p:nvSpPr>
        <p:spPr>
          <a:xfrm>
            <a:off x="1717408" y="5970075"/>
            <a:ext cx="39626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R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G 1</a:t>
            </a:r>
            <a:endParaRPr sz="1200" b="1" i="0" u="none" strike="noStrike" cap="none">
              <a:solidFill>
                <a:schemeClr val="dk1"/>
              </a:solidFill>
              <a:latin typeface="Calibri"/>
              <a:ea typeface="Calibri"/>
              <a:cs typeface="Calibri"/>
              <a:sym typeface="Calibri"/>
            </a:endParaRPr>
          </a:p>
        </p:txBody>
      </p:sp>
      <p:sp>
        <p:nvSpPr>
          <p:cNvPr id="198" name="Google Shape;198;p19"/>
          <p:cNvSpPr txBox="1"/>
          <p:nvPr/>
        </p:nvSpPr>
        <p:spPr>
          <a:xfrm>
            <a:off x="3511475" y="5840480"/>
            <a:ext cx="39626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R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G 2</a:t>
            </a:r>
            <a:endParaRPr sz="1200" b="1" i="0" u="none" strike="noStrike" cap="none">
              <a:solidFill>
                <a:schemeClr val="dk1"/>
              </a:solidFill>
              <a:latin typeface="Calibri"/>
              <a:ea typeface="Calibri"/>
              <a:cs typeface="Calibri"/>
              <a:sym typeface="Calibri"/>
            </a:endParaRPr>
          </a:p>
        </p:txBody>
      </p:sp>
      <p:sp>
        <p:nvSpPr>
          <p:cNvPr id="199" name="Google Shape;199;p19"/>
          <p:cNvSpPr txBox="1"/>
          <p:nvPr/>
        </p:nvSpPr>
        <p:spPr>
          <a:xfrm>
            <a:off x="5305542" y="5674022"/>
            <a:ext cx="39626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R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G 3</a:t>
            </a:r>
            <a:endParaRPr sz="1200" b="1" i="0" u="none" strike="noStrike" cap="none">
              <a:solidFill>
                <a:schemeClr val="dk1"/>
              </a:solidFill>
              <a:latin typeface="Calibri"/>
              <a:ea typeface="Calibri"/>
              <a:cs typeface="Calibri"/>
              <a:sym typeface="Calibri"/>
            </a:endParaRPr>
          </a:p>
        </p:txBody>
      </p:sp>
      <p:sp>
        <p:nvSpPr>
          <p:cNvPr id="200" name="Google Shape;200;p19"/>
          <p:cNvSpPr txBox="1"/>
          <p:nvPr/>
        </p:nvSpPr>
        <p:spPr>
          <a:xfrm>
            <a:off x="7164293" y="5637760"/>
            <a:ext cx="39626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R 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G 4</a:t>
            </a:r>
            <a:endParaRPr sz="1200" b="1" i="0" u="none" strike="noStrike" cap="none">
              <a:solidFill>
                <a:schemeClr val="dk1"/>
              </a:solidFill>
              <a:latin typeface="Calibri"/>
              <a:ea typeface="Calibri"/>
              <a:cs typeface="Calibri"/>
              <a:sym typeface="Calibri"/>
            </a:endParaRPr>
          </a:p>
        </p:txBody>
      </p:sp>
      <p:sp>
        <p:nvSpPr>
          <p:cNvPr id="201" name="Google Shape;201;p19"/>
          <p:cNvSpPr txBox="1"/>
          <p:nvPr/>
        </p:nvSpPr>
        <p:spPr>
          <a:xfrm>
            <a:off x="9184893" y="5538321"/>
            <a:ext cx="39626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R 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1" i="0" u="none" strike="noStrike" cap="none">
                <a:solidFill>
                  <a:schemeClr val="dk1"/>
                </a:solidFill>
                <a:latin typeface="Calibri"/>
                <a:ea typeface="Calibri"/>
                <a:cs typeface="Calibri"/>
                <a:sym typeface="Calibri"/>
              </a:rPr>
              <a:t>G 5</a:t>
            </a:r>
            <a:endParaRPr sz="1200" b="1" i="0" u="none" strike="noStrike" cap="none">
              <a:solidFill>
                <a:schemeClr val="dk1"/>
              </a:solidFill>
              <a:latin typeface="Calibri"/>
              <a:ea typeface="Calibri"/>
              <a:cs typeface="Calibri"/>
              <a:sym typeface="Calibri"/>
            </a:endParaRPr>
          </a:p>
        </p:txBody>
      </p:sp>
      <p:sp>
        <p:nvSpPr>
          <p:cNvPr id="204" name="Google Shape;204;p19"/>
          <p:cNvSpPr txBox="1"/>
          <p:nvPr/>
        </p:nvSpPr>
        <p:spPr>
          <a:xfrm>
            <a:off x="3586016" y="4676728"/>
            <a:ext cx="51231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070C0"/>
                </a:solidFill>
                <a:latin typeface="Calibri"/>
                <a:ea typeface="Calibri"/>
                <a:cs typeface="Calibri"/>
                <a:sym typeface="Calibri"/>
              </a:rPr>
              <a:t>Geomagnetic Storm Watches, Warnings, and Alerts</a:t>
            </a:r>
            <a:endParaRPr sz="1800" b="0" i="0" u="none" strike="noStrike" cap="none" dirty="0">
              <a:solidFill>
                <a:srgbClr val="0070C0"/>
              </a:solidFill>
              <a:latin typeface="Calibri"/>
              <a:ea typeface="Calibri"/>
              <a:cs typeface="Calibri"/>
              <a:sym typeface="Calibri"/>
            </a:endParaRPr>
          </a:p>
        </p:txBody>
      </p:sp>
      <p:pic>
        <p:nvPicPr>
          <p:cNvPr id="205" name="Google Shape;205;p19"/>
          <p:cNvPicPr preferRelativeResize="0"/>
          <p:nvPr/>
        </p:nvPicPr>
        <p:blipFill rotWithShape="1">
          <a:blip r:embed="rId4">
            <a:alphaModFix/>
          </a:blip>
          <a:srcRect/>
          <a:stretch/>
        </p:blipFill>
        <p:spPr>
          <a:xfrm>
            <a:off x="0" y="-764"/>
            <a:ext cx="997528" cy="997528"/>
          </a:xfrm>
          <a:prstGeom prst="rect">
            <a:avLst/>
          </a:prstGeom>
          <a:noFill/>
          <a:ln>
            <a:noFill/>
          </a:ln>
        </p:spPr>
      </p:pic>
      <p:pic>
        <p:nvPicPr>
          <p:cNvPr id="206" name="Google Shape;206;p19"/>
          <p:cNvPicPr preferRelativeResize="0"/>
          <p:nvPr/>
        </p:nvPicPr>
        <p:blipFill rotWithShape="1">
          <a:blip r:embed="rId5">
            <a:alphaModFix/>
          </a:blip>
          <a:srcRect/>
          <a:stretch/>
        </p:blipFill>
        <p:spPr>
          <a:xfrm>
            <a:off x="11194473" y="-763"/>
            <a:ext cx="997529" cy="997529"/>
          </a:xfrm>
          <a:prstGeom prst="rect">
            <a:avLst/>
          </a:prstGeom>
          <a:noFill/>
          <a:ln>
            <a:noFill/>
          </a:ln>
        </p:spPr>
      </p:pic>
      <p:sp>
        <p:nvSpPr>
          <p:cNvPr id="22" name="Google Shape;202;p19"/>
          <p:cNvSpPr txBox="1"/>
          <p:nvPr/>
        </p:nvSpPr>
        <p:spPr>
          <a:xfrm>
            <a:off x="3266063" y="3342231"/>
            <a:ext cx="580517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70C0"/>
                </a:solidFill>
                <a:latin typeface="Calibri"/>
                <a:ea typeface="Calibri"/>
                <a:cs typeface="Calibri"/>
                <a:sym typeface="Calibri"/>
              </a:rPr>
              <a:t> Radiation Storm Warnings and Alerts</a:t>
            </a:r>
            <a:endParaRPr sz="1800" b="0" i="0" u="none" strike="noStrike" cap="none" dirty="0">
              <a:solidFill>
                <a:srgbClr val="0070C0"/>
              </a:solidFill>
              <a:latin typeface="Calibri"/>
              <a:ea typeface="Calibri"/>
              <a:cs typeface="Calibri"/>
              <a:sym typeface="Calibri"/>
            </a:endParaRPr>
          </a:p>
        </p:txBody>
      </p:sp>
    </p:spTree>
    <p:extLst>
      <p:ext uri="{BB962C8B-B14F-4D97-AF65-F5344CB8AC3E}">
        <p14:creationId xmlns:p14="http://schemas.microsoft.com/office/powerpoint/2010/main" val="1957135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
        <p:cNvGrpSpPr/>
        <p:nvPr/>
      </p:nvGrpSpPr>
      <p:grpSpPr>
        <a:xfrm>
          <a:off x="0" y="0"/>
          <a:ext cx="0" cy="0"/>
          <a:chOff x="0" y="0"/>
          <a:chExt cx="0" cy="0"/>
        </a:xfrm>
      </p:grpSpPr>
      <p:sp>
        <p:nvSpPr>
          <p:cNvPr id="188" name="Google Shape;188;p19"/>
          <p:cNvSpPr txBox="1"/>
          <p:nvPr/>
        </p:nvSpPr>
        <p:spPr>
          <a:xfrm>
            <a:off x="1422400" y="32922"/>
            <a:ext cx="93472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1" i="0" u="none" strike="noStrike" cap="none" dirty="0" smtClean="0">
                <a:solidFill>
                  <a:srgbClr val="FFFF00"/>
                </a:solidFill>
                <a:latin typeface="Calibri"/>
                <a:ea typeface="Calibri"/>
                <a:cs typeface="Calibri"/>
                <a:sym typeface="Calibri"/>
              </a:rPr>
              <a:t>Other </a:t>
            </a:r>
            <a:r>
              <a:rPr lang="en-US" sz="5400" b="1" dirty="0" smtClean="0">
                <a:solidFill>
                  <a:srgbClr val="FFFF00"/>
                </a:solidFill>
                <a:latin typeface="Calibri"/>
                <a:ea typeface="Calibri"/>
                <a:cs typeface="Calibri"/>
                <a:sym typeface="Calibri"/>
              </a:rPr>
              <a:t>Forecast Focus Areas</a:t>
            </a:r>
            <a:endParaRPr sz="1400" b="1" i="0" u="none" strike="noStrike" cap="none" dirty="0">
              <a:solidFill>
                <a:srgbClr val="000000"/>
              </a:solidFill>
              <a:latin typeface="Arial"/>
              <a:ea typeface="Arial"/>
              <a:cs typeface="Arial"/>
              <a:sym typeface="Arial"/>
            </a:endParaRPr>
          </a:p>
        </p:txBody>
      </p:sp>
      <p:sp>
        <p:nvSpPr>
          <p:cNvPr id="190" name="Google Shape;190;p19"/>
          <p:cNvSpPr txBox="1"/>
          <p:nvPr/>
        </p:nvSpPr>
        <p:spPr>
          <a:xfrm>
            <a:off x="203200" y="995384"/>
            <a:ext cx="11724640" cy="60016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dirty="0" smtClean="0">
                <a:solidFill>
                  <a:schemeClr val="bg1"/>
                </a:solidFill>
                <a:latin typeface="Calibri"/>
                <a:ea typeface="Calibri"/>
                <a:cs typeface="Calibri"/>
                <a:sym typeface="Calibri"/>
              </a:rPr>
              <a:t>Short and long range forecasts available</a:t>
            </a:r>
          </a:p>
          <a:p>
            <a:pPr marL="0" marR="0" lvl="0" indent="0" algn="ctr" rtl="0">
              <a:lnSpc>
                <a:spcPct val="100000"/>
              </a:lnSpc>
              <a:spcBef>
                <a:spcPts val="0"/>
              </a:spcBef>
              <a:spcAft>
                <a:spcPts val="0"/>
              </a:spcAft>
              <a:buNone/>
            </a:pPr>
            <a:endParaRPr lang="en-US" sz="1200" b="0" i="0" u="none" strike="noStrike" cap="none" dirty="0">
              <a:solidFill>
                <a:schemeClr val="bg1"/>
              </a:solidFill>
              <a:latin typeface="Calibri"/>
              <a:ea typeface="Calibri"/>
              <a:cs typeface="Calibri"/>
              <a:sym typeface="Calibri"/>
            </a:endParaRPr>
          </a:p>
          <a:p>
            <a:pPr marL="457200" indent="-457200" algn="ctr">
              <a:buFontTx/>
              <a:buChar char="-"/>
            </a:pPr>
            <a:r>
              <a:rPr lang="en-US" sz="3200" dirty="0" smtClean="0">
                <a:solidFill>
                  <a:srgbClr val="FF9933"/>
                </a:solidFill>
                <a:latin typeface="Calibri"/>
                <a:ea typeface="Calibri"/>
                <a:cs typeface="Calibri"/>
                <a:sym typeface="Calibri"/>
              </a:rPr>
              <a:t>2 </a:t>
            </a:r>
            <a:r>
              <a:rPr lang="en-US" sz="3200" dirty="0">
                <a:solidFill>
                  <a:srgbClr val="FF9933"/>
                </a:solidFill>
                <a:latin typeface="Calibri"/>
                <a:ea typeface="Calibri"/>
                <a:cs typeface="Calibri"/>
                <a:sym typeface="Calibri"/>
              </a:rPr>
              <a:t>MeV Electron Flux @ 1000 </a:t>
            </a:r>
            <a:r>
              <a:rPr lang="en-US" sz="3200" dirty="0" err="1">
                <a:solidFill>
                  <a:srgbClr val="FF9933"/>
                </a:solidFill>
                <a:latin typeface="Calibri"/>
                <a:ea typeface="Calibri"/>
                <a:cs typeface="Calibri"/>
                <a:sym typeface="Calibri"/>
              </a:rPr>
              <a:t>pfu</a:t>
            </a:r>
            <a:r>
              <a:rPr lang="en-US" sz="3200" dirty="0">
                <a:solidFill>
                  <a:srgbClr val="FF9933"/>
                </a:solidFill>
                <a:latin typeface="Calibri"/>
                <a:ea typeface="Calibri"/>
                <a:cs typeface="Calibri"/>
                <a:sym typeface="Calibri"/>
              </a:rPr>
              <a:t> </a:t>
            </a:r>
            <a:r>
              <a:rPr lang="en-US" sz="3200" dirty="0" smtClean="0">
                <a:solidFill>
                  <a:srgbClr val="FF9933"/>
                </a:solidFill>
                <a:latin typeface="Calibri"/>
                <a:ea typeface="Calibri"/>
                <a:cs typeface="Calibri"/>
                <a:sym typeface="Calibri"/>
              </a:rPr>
              <a:t>Alert</a:t>
            </a:r>
          </a:p>
          <a:p>
            <a:pPr marL="457200" indent="-457200" algn="ctr">
              <a:buFontTx/>
              <a:buChar char="-"/>
            </a:pPr>
            <a:endParaRPr lang="en-US" sz="1600" dirty="0">
              <a:solidFill>
                <a:srgbClr val="FF9933"/>
              </a:solidFill>
              <a:latin typeface="Calibri"/>
              <a:ea typeface="Calibri"/>
              <a:cs typeface="Calibri"/>
              <a:sym typeface="Calibri"/>
            </a:endParaRPr>
          </a:p>
          <a:p>
            <a:pPr lvl="0" algn="ctr"/>
            <a:r>
              <a:rPr lang="en-US" sz="3200" dirty="0" smtClean="0">
                <a:solidFill>
                  <a:srgbClr val="FF9933"/>
                </a:solidFill>
                <a:latin typeface="Calibri"/>
                <a:ea typeface="Calibri"/>
                <a:cs typeface="Calibri"/>
                <a:sym typeface="Calibri"/>
              </a:rPr>
              <a:t>Forecast </a:t>
            </a:r>
            <a:r>
              <a:rPr lang="en-US" sz="3200" dirty="0">
                <a:solidFill>
                  <a:srgbClr val="FF9933"/>
                </a:solidFill>
                <a:latin typeface="Calibri"/>
                <a:ea typeface="Calibri"/>
                <a:cs typeface="Calibri"/>
                <a:sym typeface="Calibri"/>
              </a:rPr>
              <a:t>Discussion [twice a day</a:t>
            </a:r>
            <a:r>
              <a:rPr lang="en-US" sz="3200" dirty="0" smtClean="0">
                <a:solidFill>
                  <a:srgbClr val="FF9933"/>
                </a:solidFill>
                <a:latin typeface="Calibri"/>
                <a:ea typeface="Calibri"/>
                <a:cs typeface="Calibri"/>
                <a:sym typeface="Calibri"/>
              </a:rPr>
              <a:t>]</a:t>
            </a:r>
          </a:p>
          <a:p>
            <a:pPr lvl="0" algn="ctr"/>
            <a:r>
              <a:rPr lang="en-US" sz="2400" dirty="0" smtClean="0">
                <a:solidFill>
                  <a:srgbClr val="00B0F0"/>
                </a:solidFill>
                <a:latin typeface="Calibri"/>
                <a:ea typeface="Calibri"/>
                <a:cs typeface="Calibri"/>
                <a:sym typeface="Calibri"/>
              </a:rPr>
              <a:t>- </a:t>
            </a:r>
            <a:r>
              <a:rPr lang="en-US" sz="2400" dirty="0">
                <a:solidFill>
                  <a:srgbClr val="00B0F0"/>
                </a:solidFill>
                <a:latin typeface="Calibri"/>
                <a:ea typeface="Calibri"/>
                <a:cs typeface="Calibri"/>
                <a:sym typeface="Calibri"/>
              </a:rPr>
              <a:t>Electron Flux categorical forecast at GOES (normal, moderate, high, very high]</a:t>
            </a:r>
          </a:p>
          <a:p>
            <a:pPr marL="0" marR="0" lvl="0" indent="0" algn="ctr" rtl="0">
              <a:lnSpc>
                <a:spcPct val="100000"/>
              </a:lnSpc>
              <a:spcBef>
                <a:spcPts val="0"/>
              </a:spcBef>
              <a:spcAft>
                <a:spcPts val="0"/>
              </a:spcAft>
              <a:buNone/>
            </a:pPr>
            <a:endParaRPr lang="en-US" sz="1600" dirty="0">
              <a:solidFill>
                <a:srgbClr val="F88424"/>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800" dirty="0" smtClean="0">
                <a:solidFill>
                  <a:srgbClr val="F88424"/>
                </a:solidFill>
                <a:latin typeface="Calibri"/>
                <a:ea typeface="Calibri"/>
                <a:cs typeface="Calibri"/>
                <a:sym typeface="Calibri"/>
              </a:rPr>
              <a:t>Joint USAF/NOAA Solar Geophysical Activity Report &amp; Forecast [daily]</a:t>
            </a:r>
          </a:p>
          <a:p>
            <a:pPr marL="0" marR="0" lvl="0" indent="0" algn="ctr" rtl="0">
              <a:lnSpc>
                <a:spcPct val="100000"/>
              </a:lnSpc>
              <a:spcBef>
                <a:spcPts val="0"/>
              </a:spcBef>
              <a:spcAft>
                <a:spcPts val="0"/>
              </a:spcAft>
              <a:buNone/>
            </a:pPr>
            <a:r>
              <a:rPr lang="en-US" sz="2400" dirty="0" smtClean="0">
                <a:solidFill>
                  <a:srgbClr val="00B0F0"/>
                </a:solidFill>
                <a:latin typeface="Calibri"/>
                <a:ea typeface="Calibri"/>
                <a:cs typeface="Calibri"/>
                <a:sym typeface="Calibri"/>
              </a:rPr>
              <a:t>- Provides 3-day prediction of 10.7cm flux and daily </a:t>
            </a:r>
            <a:r>
              <a:rPr lang="en-US" sz="2400" dirty="0" err="1" smtClean="0">
                <a:solidFill>
                  <a:srgbClr val="00B0F0"/>
                </a:solidFill>
                <a:latin typeface="Calibri"/>
                <a:ea typeface="Calibri"/>
                <a:cs typeface="Calibri"/>
                <a:sym typeface="Calibri"/>
              </a:rPr>
              <a:t>Ap</a:t>
            </a:r>
            <a:endParaRPr lang="en-US" sz="2400" dirty="0" smtClean="0">
              <a:solidFill>
                <a:srgbClr val="00B0F0"/>
              </a:solidFill>
              <a:latin typeface="Calibri"/>
              <a:ea typeface="Calibri"/>
              <a:cs typeface="Calibri"/>
              <a:sym typeface="Calibri"/>
            </a:endParaRPr>
          </a:p>
          <a:p>
            <a:pPr marL="0" marR="0" lvl="0" indent="0" algn="ctr" rtl="0">
              <a:lnSpc>
                <a:spcPct val="100000"/>
              </a:lnSpc>
              <a:spcBef>
                <a:spcPts val="0"/>
              </a:spcBef>
              <a:spcAft>
                <a:spcPts val="0"/>
              </a:spcAft>
              <a:buNone/>
            </a:pPr>
            <a:endParaRPr lang="en-US" sz="1600" dirty="0" smtClean="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800" b="0" i="0" u="none" strike="noStrike" cap="none" dirty="0" smtClean="0">
                <a:solidFill>
                  <a:srgbClr val="F88424"/>
                </a:solidFill>
                <a:latin typeface="Calibri"/>
                <a:ea typeface="Calibri"/>
                <a:cs typeface="Calibri"/>
                <a:sym typeface="Calibri"/>
              </a:rPr>
              <a:t>27-Day Space Weather Outlook Table [weekly]</a:t>
            </a:r>
          </a:p>
          <a:p>
            <a:pPr marL="0" marR="0" lvl="0" indent="0" algn="ctr" rtl="0">
              <a:lnSpc>
                <a:spcPct val="100000"/>
              </a:lnSpc>
              <a:spcBef>
                <a:spcPts val="0"/>
              </a:spcBef>
              <a:spcAft>
                <a:spcPts val="0"/>
              </a:spcAft>
              <a:buNone/>
            </a:pPr>
            <a:r>
              <a:rPr lang="en-US" sz="2400" dirty="0" smtClean="0">
                <a:solidFill>
                  <a:srgbClr val="00B0F0"/>
                </a:solidFill>
                <a:latin typeface="Calibri"/>
                <a:ea typeface="Calibri"/>
                <a:cs typeface="Calibri"/>
                <a:sym typeface="Calibri"/>
              </a:rPr>
              <a:t>- Provides a day-by-day forecast out 27 days for 10.7cm flux and </a:t>
            </a:r>
            <a:r>
              <a:rPr lang="en-US" sz="2400" dirty="0" err="1" smtClean="0">
                <a:solidFill>
                  <a:srgbClr val="00B0F0"/>
                </a:solidFill>
                <a:latin typeface="Calibri"/>
                <a:ea typeface="Calibri"/>
                <a:cs typeface="Calibri"/>
                <a:sym typeface="Calibri"/>
              </a:rPr>
              <a:t>Ap</a:t>
            </a:r>
            <a:endParaRPr lang="en-US" sz="2400" b="0" i="0" u="none" strike="noStrike" cap="none" dirty="0" smtClean="0">
              <a:solidFill>
                <a:srgbClr val="00B0F0"/>
              </a:solidFill>
              <a:latin typeface="Calibri"/>
              <a:ea typeface="Calibri"/>
              <a:cs typeface="Calibri"/>
              <a:sym typeface="Calibri"/>
            </a:endParaRPr>
          </a:p>
          <a:p>
            <a:pPr marL="0" marR="0" lvl="0" indent="0" algn="ctr" rtl="0">
              <a:lnSpc>
                <a:spcPct val="100000"/>
              </a:lnSpc>
              <a:spcBef>
                <a:spcPts val="0"/>
              </a:spcBef>
              <a:spcAft>
                <a:spcPts val="0"/>
              </a:spcAft>
              <a:buNone/>
            </a:pPr>
            <a:endParaRPr lang="en-US" sz="1600" b="0" i="0" u="none" strike="noStrike" cap="none" dirty="0" smtClean="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800" dirty="0" smtClean="0">
                <a:solidFill>
                  <a:srgbClr val="FF9933"/>
                </a:solidFill>
                <a:latin typeface="Calibri"/>
                <a:ea typeface="Calibri"/>
                <a:cs typeface="Calibri"/>
                <a:sym typeface="Calibri"/>
              </a:rPr>
              <a:t>45-Day USAF Prediction [calculated and updated daily]</a:t>
            </a:r>
          </a:p>
          <a:p>
            <a:pPr marL="0" marR="0" lvl="0" indent="0" algn="ctr" rtl="0">
              <a:lnSpc>
                <a:spcPct val="100000"/>
              </a:lnSpc>
              <a:spcBef>
                <a:spcPts val="0"/>
              </a:spcBef>
              <a:spcAft>
                <a:spcPts val="0"/>
              </a:spcAft>
              <a:buNone/>
            </a:pPr>
            <a:r>
              <a:rPr lang="en-US" sz="2400" dirty="0" smtClean="0">
                <a:solidFill>
                  <a:srgbClr val="00B0F0"/>
                </a:solidFill>
                <a:latin typeface="Calibri"/>
                <a:ea typeface="Calibri"/>
                <a:cs typeface="Calibri"/>
                <a:sym typeface="Calibri"/>
              </a:rPr>
              <a:t>- Provides a day-by-day forecast for 10.7cm flux and </a:t>
            </a:r>
            <a:r>
              <a:rPr lang="en-US" sz="2400" dirty="0" err="1" smtClean="0">
                <a:solidFill>
                  <a:srgbClr val="00B0F0"/>
                </a:solidFill>
                <a:latin typeface="Calibri"/>
                <a:ea typeface="Calibri"/>
                <a:cs typeface="Calibri"/>
                <a:sym typeface="Calibri"/>
              </a:rPr>
              <a:t>Ap</a:t>
            </a:r>
            <a:endParaRPr lang="en-US" sz="2400" dirty="0" smtClean="0">
              <a:solidFill>
                <a:srgbClr val="00B0F0"/>
              </a:solidFill>
              <a:latin typeface="Calibri"/>
              <a:ea typeface="Calibri"/>
              <a:cs typeface="Calibri"/>
              <a:sym typeface="Calibri"/>
            </a:endParaRPr>
          </a:p>
          <a:p>
            <a:pPr marL="0" marR="0" lvl="0" indent="0" algn="ctr" rtl="0">
              <a:lnSpc>
                <a:spcPct val="100000"/>
              </a:lnSpc>
              <a:spcBef>
                <a:spcPts val="0"/>
              </a:spcBef>
              <a:spcAft>
                <a:spcPts val="0"/>
              </a:spcAft>
              <a:buNone/>
            </a:pPr>
            <a:endParaRPr lang="en-US" sz="2400" b="0" i="0" u="none" strike="noStrike" cap="none" dirty="0" smtClean="0">
              <a:solidFill>
                <a:schemeClr val="bg1"/>
              </a:solidFill>
              <a:latin typeface="Calibri"/>
              <a:ea typeface="Calibri"/>
              <a:cs typeface="Calibri"/>
              <a:sym typeface="Calibri"/>
            </a:endParaRPr>
          </a:p>
        </p:txBody>
      </p:sp>
      <p:pic>
        <p:nvPicPr>
          <p:cNvPr id="205" name="Google Shape;205;p19"/>
          <p:cNvPicPr preferRelativeResize="0"/>
          <p:nvPr/>
        </p:nvPicPr>
        <p:blipFill rotWithShape="1">
          <a:blip r:embed="rId3">
            <a:alphaModFix/>
          </a:blip>
          <a:srcRect/>
          <a:stretch/>
        </p:blipFill>
        <p:spPr>
          <a:xfrm>
            <a:off x="0" y="-764"/>
            <a:ext cx="997528" cy="997528"/>
          </a:xfrm>
          <a:prstGeom prst="rect">
            <a:avLst/>
          </a:prstGeom>
          <a:noFill/>
          <a:ln>
            <a:noFill/>
          </a:ln>
        </p:spPr>
      </p:pic>
      <p:pic>
        <p:nvPicPr>
          <p:cNvPr id="206" name="Google Shape;206;p19"/>
          <p:cNvPicPr preferRelativeResize="0"/>
          <p:nvPr/>
        </p:nvPicPr>
        <p:blipFill rotWithShape="1">
          <a:blip r:embed="rId4">
            <a:alphaModFix/>
          </a:blip>
          <a:srcRect/>
          <a:stretch/>
        </p:blipFill>
        <p:spPr>
          <a:xfrm>
            <a:off x="11194473" y="-763"/>
            <a:ext cx="997529" cy="997529"/>
          </a:xfrm>
          <a:prstGeom prst="rect">
            <a:avLst/>
          </a:prstGeom>
          <a:noFill/>
          <a:ln>
            <a:noFill/>
          </a:ln>
        </p:spPr>
      </p:pic>
    </p:spTree>
    <p:extLst>
      <p:ext uri="{BB962C8B-B14F-4D97-AF65-F5344CB8AC3E}">
        <p14:creationId xmlns:p14="http://schemas.microsoft.com/office/powerpoint/2010/main" val="3133123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2709" y="1727199"/>
            <a:ext cx="9106116" cy="5123536"/>
          </a:xfrm>
          <a:prstGeom prst="rect">
            <a:avLst/>
          </a:prstGeom>
        </p:spPr>
      </p:pic>
      <p:sp>
        <p:nvSpPr>
          <p:cNvPr id="4" name="TextBox 3"/>
          <p:cNvSpPr txBox="1"/>
          <p:nvPr/>
        </p:nvSpPr>
        <p:spPr>
          <a:xfrm>
            <a:off x="9408299" y="6204404"/>
            <a:ext cx="1099981" cy="523220"/>
          </a:xfrm>
          <a:prstGeom prst="rect">
            <a:avLst/>
          </a:prstGeom>
          <a:noFill/>
        </p:spPr>
        <p:txBody>
          <a:bodyPr wrap="none" rtlCol="0">
            <a:spAutoFit/>
          </a:bodyPr>
          <a:lstStyle/>
          <a:p>
            <a:pPr algn="ctr"/>
            <a:r>
              <a:rPr lang="en-US" dirty="0"/>
              <a:t>X28</a:t>
            </a:r>
          </a:p>
          <a:p>
            <a:pPr algn="ctr"/>
            <a:r>
              <a:rPr lang="en-US" dirty="0"/>
              <a:t>4 Nov 2003</a:t>
            </a:r>
          </a:p>
        </p:txBody>
      </p:sp>
      <p:pic>
        <p:nvPicPr>
          <p:cNvPr id="6" name="Picture 5"/>
          <p:cNvPicPr>
            <a:picLocks noChangeAspect="1"/>
          </p:cNvPicPr>
          <p:nvPr/>
        </p:nvPicPr>
        <p:blipFill>
          <a:blip r:embed="rId4"/>
          <a:stretch>
            <a:fillRect/>
          </a:stretch>
        </p:blipFill>
        <p:spPr>
          <a:xfrm>
            <a:off x="2241744" y="3589043"/>
            <a:ext cx="4706520" cy="2938527"/>
          </a:xfrm>
          <a:prstGeom prst="rect">
            <a:avLst/>
          </a:prstGeom>
        </p:spPr>
      </p:pic>
      <p:sp>
        <p:nvSpPr>
          <p:cNvPr id="9" name="TextBox 8"/>
          <p:cNvSpPr txBox="1"/>
          <p:nvPr/>
        </p:nvSpPr>
        <p:spPr>
          <a:xfrm>
            <a:off x="1114491" y="105495"/>
            <a:ext cx="9975272" cy="1600438"/>
          </a:xfrm>
          <a:prstGeom prst="rect">
            <a:avLst/>
          </a:prstGeom>
          <a:noFill/>
        </p:spPr>
        <p:txBody>
          <a:bodyPr wrap="square" rtlCol="0">
            <a:spAutoFit/>
          </a:bodyPr>
          <a:lstStyle/>
          <a:p>
            <a:pPr algn="ctr"/>
            <a:r>
              <a:rPr lang="en-US" sz="2600" b="1" dirty="0">
                <a:solidFill>
                  <a:srgbClr val="FFFF00"/>
                </a:solidFill>
              </a:rPr>
              <a:t>Solar Flares</a:t>
            </a:r>
            <a:r>
              <a:rPr lang="en-US" sz="2400" dirty="0">
                <a:solidFill>
                  <a:schemeClr val="bg1"/>
                </a:solidFill>
              </a:rPr>
              <a:t>: great, sudden bursts of electromagnetic energy</a:t>
            </a:r>
          </a:p>
          <a:p>
            <a:pPr algn="ctr"/>
            <a:r>
              <a:rPr lang="en-US" sz="2400" dirty="0">
                <a:solidFill>
                  <a:schemeClr val="bg1"/>
                </a:solidFill>
              </a:rPr>
              <a:t>that can immediately impact the sunlit side of Earth from minutes to hours. More intense flares can ionize the lower ionosphere (D-layer) and cause HF </a:t>
            </a:r>
            <a:r>
              <a:rPr lang="en-US" sz="2400" b="1" dirty="0">
                <a:solidFill>
                  <a:srgbClr val="FFC000"/>
                </a:solidFill>
              </a:rPr>
              <a:t>Radio Blackouts</a:t>
            </a:r>
          </a:p>
        </p:txBody>
      </p:sp>
      <p:pic>
        <p:nvPicPr>
          <p:cNvPr id="10" name="Google Shape;205;p19"/>
          <p:cNvPicPr preferRelativeResize="0"/>
          <p:nvPr/>
        </p:nvPicPr>
        <p:blipFill rotWithShape="1">
          <a:blip r:embed="rId5">
            <a:alphaModFix/>
          </a:blip>
          <a:srcRect/>
          <a:stretch/>
        </p:blipFill>
        <p:spPr>
          <a:xfrm>
            <a:off x="0" y="-764"/>
            <a:ext cx="997528" cy="997528"/>
          </a:xfrm>
          <a:prstGeom prst="rect">
            <a:avLst/>
          </a:prstGeom>
          <a:noFill/>
          <a:ln>
            <a:noFill/>
          </a:ln>
        </p:spPr>
      </p:pic>
      <p:pic>
        <p:nvPicPr>
          <p:cNvPr id="11" name="Google Shape;206;p19"/>
          <p:cNvPicPr preferRelativeResize="0"/>
          <p:nvPr/>
        </p:nvPicPr>
        <p:blipFill rotWithShape="1">
          <a:blip r:embed="rId6">
            <a:alphaModFix/>
          </a:blip>
          <a:srcRect/>
          <a:stretch/>
        </p:blipFill>
        <p:spPr>
          <a:xfrm>
            <a:off x="11194473" y="-763"/>
            <a:ext cx="997529" cy="997529"/>
          </a:xfrm>
          <a:prstGeom prst="rect">
            <a:avLst/>
          </a:prstGeom>
          <a:noFill/>
          <a:ln>
            <a:noFill/>
          </a:ln>
        </p:spPr>
      </p:pic>
      <p:sp>
        <p:nvSpPr>
          <p:cNvPr id="3" name="Rectangle 2"/>
          <p:cNvSpPr/>
          <p:nvPr/>
        </p:nvSpPr>
        <p:spPr>
          <a:xfrm>
            <a:off x="2241744" y="6311900"/>
            <a:ext cx="615756" cy="2156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572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4113</TotalTime>
  <Words>2903</Words>
  <Application>Microsoft Office PowerPoint</Application>
  <PresentationFormat>Widescreen</PresentationFormat>
  <Paragraphs>345</Paragraphs>
  <Slides>36</Slides>
  <Notes>29</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OpenSymbol</vt:lpstr>
      <vt:lpstr>Arial</vt:lpstr>
      <vt:lpstr>Wingdings</vt:lpstr>
      <vt:lpstr>Times New Roman</vt:lpstr>
      <vt:lpstr>Noto Sans CJK SC</vt:lpstr>
      <vt:lpstr>Helvetica Neue</vt:lpstr>
      <vt:lpstr>Calibri</vt:lpstr>
      <vt:lpstr>Office Theme</vt:lpstr>
      <vt:lpstr>Space Weather and Forecasting for the Satellite Community</vt:lpstr>
      <vt:lpstr>PowerPoint Presentation</vt:lpstr>
      <vt:lpstr>Space Weather Impacts are wide ranging  Infrastructure and Activities Vital to National Security and the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Geomagnetic Storms: Forecast probabilities and intensities out 3 days</vt:lpstr>
      <vt:lpstr>Probabilistic Forecasts - the 3-day &amp; 3-day Geomagnetic</vt:lpstr>
      <vt:lpstr>Probabilistic Forecasts - the SGARF (RSGA) and the 3-day</vt:lpstr>
      <vt:lpstr>Probabilistic Forecasts - the SGARF (RSGA) and the 3-day</vt:lpstr>
      <vt:lpstr>Probabilistic Forecasts - the 3-day</vt:lpstr>
      <vt:lpstr>Probabilistic Forecasts - the 3-Day GEOMAGNETICnd the </vt:lpstr>
      <vt:lpstr>PowerPoint Presentation</vt:lpstr>
      <vt:lpstr>PowerPoint Presentation</vt:lpstr>
      <vt:lpstr>PowerPoint Presentation</vt:lpstr>
      <vt:lpstr>Sequence of Space Weather Events</vt:lpstr>
      <vt:lpstr>Warning - Alert - Summary</vt:lpstr>
      <vt:lpstr>Warning - Alert - Summary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Weather Considerations for Idaho</dc:title>
  <dc:creator>Shawn Dahl</dc:creator>
  <cp:lastModifiedBy>Shawn Dahl</cp:lastModifiedBy>
  <cp:revision>170</cp:revision>
  <dcterms:created xsi:type="dcterms:W3CDTF">2015-09-15T13:43:03Z</dcterms:created>
  <dcterms:modified xsi:type="dcterms:W3CDTF">2023-10-23T19:59:43Z</dcterms:modified>
</cp:coreProperties>
</file>