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1"/>
  </p:notesMasterIdLst>
  <p:sldIdLst>
    <p:sldId id="946" r:id="rId2"/>
    <p:sldId id="959" r:id="rId3"/>
    <p:sldId id="927" r:id="rId4"/>
    <p:sldId id="945" r:id="rId5"/>
    <p:sldId id="446" r:id="rId6"/>
    <p:sldId id="957" r:id="rId7"/>
    <p:sldId id="964" r:id="rId8"/>
    <p:sldId id="784" r:id="rId9"/>
    <p:sldId id="962" r:id="rId10"/>
    <p:sldId id="685" r:id="rId11"/>
    <p:sldId id="908" r:id="rId12"/>
    <p:sldId id="955" r:id="rId13"/>
    <p:sldId id="268" r:id="rId14"/>
    <p:sldId id="267" r:id="rId15"/>
    <p:sldId id="852" r:id="rId16"/>
    <p:sldId id="965" r:id="rId17"/>
    <p:sldId id="266" r:id="rId18"/>
    <p:sldId id="940" r:id="rId19"/>
    <p:sldId id="930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00"/>
    <a:srgbClr val="002F87"/>
    <a:srgbClr val="0285CA"/>
    <a:srgbClr val="DEE2E5"/>
    <a:srgbClr val="DADEDE"/>
    <a:srgbClr val="B6B6B6"/>
    <a:srgbClr val="F2CA8C"/>
    <a:srgbClr val="9A1C1C"/>
    <a:srgbClr val="FEF3CC"/>
    <a:srgbClr val="0E0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4"/>
    <p:restoredTop sz="94274"/>
  </p:normalViewPr>
  <p:slideViewPr>
    <p:cSldViewPr snapToGrid="0" snapToObjects="1">
      <p:cViewPr varScale="1">
        <p:scale>
          <a:sx n="159" d="100"/>
          <a:sy n="159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4" d="100"/>
        <a:sy n="1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08883-40DB-2A4C-8790-C9D53C9D34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87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08883-40DB-2A4C-8790-C9D53C9D34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07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6:notes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A4649-12DB-4CC2-8540-A7ACB7C3F6CC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89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22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c0359efe2b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c0359efe2b_1_112:notes"/>
          <p:cNvSpPr txBox="1">
            <a:spLocks noGrp="1"/>
          </p:cNvSpPr>
          <p:nvPr>
            <p:ph type="body" idx="1"/>
          </p:nvPr>
        </p:nvSpPr>
        <p:spPr>
          <a:xfrm>
            <a:off x="686037" y="4400341"/>
            <a:ext cx="5485800" cy="3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The need for 2 CONOPS</a:t>
            </a:r>
            <a:endParaRPr b="0" dirty="0"/>
          </a:p>
        </p:txBody>
      </p:sp>
      <p:sp>
        <p:nvSpPr>
          <p:cNvPr id="212" name="Google Shape;212;gc0359efe2b_1_112:notes"/>
          <p:cNvSpPr txBox="1">
            <a:spLocks noGrp="1"/>
          </p:cNvSpPr>
          <p:nvPr>
            <p:ph type="sldNum" idx="12"/>
          </p:nvPr>
        </p:nvSpPr>
        <p:spPr>
          <a:xfrm>
            <a:off x="3884783" y="8685545"/>
            <a:ext cx="29721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of neutral density to increasing storm intensity, with good agreement in the simulations as density increases from 50% to 500% at 400 km altitude.</a:t>
            </a:r>
          </a:p>
        </p:txBody>
      </p:sp>
    </p:spTree>
    <p:extLst>
      <p:ext uri="{BB962C8B-B14F-4D97-AF65-F5344CB8AC3E}">
        <p14:creationId xmlns:p14="http://schemas.microsoft.com/office/powerpoint/2010/main" val="2797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04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159550" y="1152475"/>
            <a:ext cx="4152000" cy="39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4188900" cy="39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618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8FF26C04-7262-4A9C-916E-B70406C5F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13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979C-2BC5-42D9-9861-EBD647430D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A9E2-03A8-4C21-B59B-D968BDF6EB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B2EC2-13C4-4812-BC64-0566CC5C0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824813"/>
            <a:ext cx="8415338" cy="39294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1D1943F-EC53-4E9F-B17C-00F43C03B816}"/>
              </a:ext>
            </a:extLst>
          </p:cNvPr>
          <p:cNvSpPr txBox="1">
            <a:spLocks/>
          </p:cNvSpPr>
          <p:nvPr userDrawn="1"/>
        </p:nvSpPr>
        <p:spPr>
          <a:xfrm>
            <a:off x="0" y="3986213"/>
            <a:ext cx="9144000" cy="5792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4159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1_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864900"/>
            <a:ext cx="835725" cy="2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6000" y="909725"/>
            <a:ext cx="5227999" cy="42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225" y="1061003"/>
            <a:ext cx="6556625" cy="22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569300" y="0"/>
            <a:ext cx="7574700" cy="855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3600"/>
              <a:buNone/>
              <a:defRPr sz="3600">
                <a:solidFill>
                  <a:srgbClr val="FFD7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67550" y="3407050"/>
            <a:ext cx="4398300" cy="160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/>
          <p:nvPr/>
        </p:nvSpPr>
        <p:spPr>
          <a:xfrm>
            <a:off x="4857251" y="4555825"/>
            <a:ext cx="430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latin typeface="Calibri"/>
                <a:ea typeface="Calibri"/>
                <a:cs typeface="Calibri"/>
                <a:sym typeface="Calibri"/>
              </a:rPr>
              <a:t>Safeguarding Society with </a:t>
            </a:r>
            <a:br>
              <a:rPr lang="en" sz="2000" b="1" i="1">
                <a:latin typeface="Calibri"/>
                <a:ea typeface="Calibri"/>
                <a:cs typeface="Calibri"/>
                <a:sym typeface="Calibri"/>
              </a:rPr>
            </a:br>
            <a:r>
              <a:rPr lang="en" sz="2000" b="1" i="1">
                <a:latin typeface="Calibri"/>
                <a:ea typeface="Calibri"/>
                <a:cs typeface="Calibri"/>
                <a:sym typeface="Calibri"/>
              </a:rPr>
              <a:t>Actionable Space Weather Information</a:t>
            </a:r>
            <a:endParaRPr sz="2000" b="1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4832200" y="4541675"/>
            <a:ext cx="430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Safeguarding Society with </a:t>
            </a:r>
            <a:br>
              <a:rPr lang="en" sz="2000" b="1" i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000" b="1" i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Actionable Space Weather Information</a:t>
            </a:r>
            <a:endParaRPr sz="2000" b="1" i="1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195" y="0"/>
            <a:ext cx="1149629" cy="976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222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B2EC2-13C4-4812-BC64-0566CC5C0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824813"/>
            <a:ext cx="8415338" cy="39294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1D1943F-EC53-4E9F-B17C-00F43C03B816}"/>
              </a:ext>
            </a:extLst>
          </p:cNvPr>
          <p:cNvSpPr txBox="1">
            <a:spLocks/>
          </p:cNvSpPr>
          <p:nvPr userDrawn="1"/>
        </p:nvSpPr>
        <p:spPr>
          <a:xfrm>
            <a:off x="0" y="3986213"/>
            <a:ext cx="9144000" cy="5792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3129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1534900" y="0"/>
            <a:ext cx="76092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114150" y="1169250"/>
            <a:ext cx="4292400" cy="3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90250" y="1218450"/>
            <a:ext cx="8305800" cy="3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2"/>
          </p:nvPr>
        </p:nvSpPr>
        <p:spPr>
          <a:xfrm>
            <a:off x="4939500" y="985925"/>
            <a:ext cx="3837000" cy="41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3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alibri"/>
              <a:buChar char="○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2" r:id="rId9"/>
    <p:sldLayoutId id="2147483664" r:id="rId10"/>
    <p:sldLayoutId id="2147483665" r:id="rId11"/>
    <p:sldLayoutId id="2147483666" r:id="rId12"/>
    <p:sldLayoutId id="2147483667" r:id="rId13"/>
    <p:sldLayoutId id="2147483670" r:id="rId14"/>
    <p:sldLayoutId id="214748367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stry.opendata.aws/noaa-nws-wam-ip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ctrTitle"/>
          </p:nvPr>
        </p:nvSpPr>
        <p:spPr>
          <a:xfrm>
            <a:off x="1555817" y="112187"/>
            <a:ext cx="7588184" cy="8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>
                <a:solidFill>
                  <a:srgbClr val="F2CA8C"/>
                </a:solidFill>
              </a:rPr>
              <a:t>Impact of Space Weather on Satellite Drag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F74CF3E-2C06-364D-DF51-E2493545F0DD}"/>
              </a:ext>
            </a:extLst>
          </p:cNvPr>
          <p:cNvSpPr txBox="1">
            <a:spLocks/>
          </p:cNvSpPr>
          <p:nvPr/>
        </p:nvSpPr>
        <p:spPr>
          <a:xfrm>
            <a:off x="290538" y="3597316"/>
            <a:ext cx="8562924" cy="130360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 Fuller-Rowell</a:t>
            </a:r>
          </a:p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Tzu-Wei Fang 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 Space Weather Prediction Center, USA</a:t>
            </a:r>
          </a:p>
          <a:p>
            <a:endParaRPr lang="en-US" sz="16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 </a:t>
            </a:r>
          </a:p>
          <a:p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6EC5BF-FF1D-C204-6D99-D358BD6D80B5}"/>
              </a:ext>
            </a:extLst>
          </p:cNvPr>
          <p:cNvSpPr txBox="1"/>
          <p:nvPr/>
        </p:nvSpPr>
        <p:spPr>
          <a:xfrm>
            <a:off x="5581481" y="1660474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With saturation curve</a:t>
            </a:r>
          </a:p>
          <a:p>
            <a:pPr algn="ctr"/>
            <a:r>
              <a:rPr lang="en-US"/>
              <a:t>for Joule heating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A4353-DA15-9D03-BD90-D846E185B0B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88347" y="90692"/>
            <a:ext cx="6143953" cy="1832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97443-1F93-B560-13E6-98A1E330B9D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688347" y="1812413"/>
            <a:ext cx="6143953" cy="1818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F3DDC-B733-B796-0E7D-EC7B742077F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688347" y="3413698"/>
            <a:ext cx="6143953" cy="1663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607755-170D-77F0-3E08-C35E70FA036E}"/>
              </a:ext>
            </a:extLst>
          </p:cNvPr>
          <p:cNvSpPr txBox="1"/>
          <p:nvPr/>
        </p:nvSpPr>
        <p:spPr>
          <a:xfrm>
            <a:off x="3130580" y="1459252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Moderate: 50% increase at 400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A3FA8-E7CB-96D4-7531-BF63E5F86798}"/>
              </a:ext>
            </a:extLst>
          </p:cNvPr>
          <p:cNvSpPr txBox="1"/>
          <p:nvPr/>
        </p:nvSpPr>
        <p:spPr>
          <a:xfrm>
            <a:off x="3080886" y="2439120"/>
            <a:ext cx="1996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Strong: 250% increase</a:t>
            </a:r>
          </a:p>
          <a:p>
            <a:pPr algn="ctr"/>
            <a:r>
              <a:rPr lang="en-US" dirty="0"/>
              <a:t>at 400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BF6A5C-C34B-0C4A-E5C7-A5978D8CBA5A}"/>
              </a:ext>
            </a:extLst>
          </p:cNvPr>
          <p:cNvSpPr txBox="1"/>
          <p:nvPr/>
        </p:nvSpPr>
        <p:spPr>
          <a:xfrm>
            <a:off x="3124200" y="4258885"/>
            <a:ext cx="2751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Major: 500% increase at 400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3B524D-5BAB-4E24-4B05-3EC06F31E641}"/>
              </a:ext>
            </a:extLst>
          </p:cNvPr>
          <p:cNvSpPr txBox="1"/>
          <p:nvPr/>
        </p:nvSpPr>
        <p:spPr>
          <a:xfrm>
            <a:off x="6625116" y="248523"/>
            <a:ext cx="2212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Validation: GOCE at 250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0F3D94-F57D-C0DE-936A-812C88B656F1}"/>
              </a:ext>
            </a:extLst>
          </p:cNvPr>
          <p:cNvSpPr txBox="1"/>
          <p:nvPr/>
        </p:nvSpPr>
        <p:spPr>
          <a:xfrm>
            <a:off x="6611804" y="2038019"/>
            <a:ext cx="2313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Validation: GRACE at 500 km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F013FD-A387-6F2C-671D-C57087280FBD}"/>
              </a:ext>
            </a:extLst>
          </p:cNvPr>
          <p:cNvSpPr txBox="1"/>
          <p:nvPr/>
        </p:nvSpPr>
        <p:spPr>
          <a:xfrm>
            <a:off x="6600072" y="3716979"/>
            <a:ext cx="2321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Validation: CHAMP at 400 km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186A20-14E8-527C-9254-4CF42ABE10B5}"/>
              </a:ext>
            </a:extLst>
          </p:cNvPr>
          <p:cNvSpPr txBox="1"/>
          <p:nvPr/>
        </p:nvSpPr>
        <p:spPr>
          <a:xfrm>
            <a:off x="6784976" y="460299"/>
            <a:ext cx="1835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March 2013 </a:t>
            </a:r>
            <a:r>
              <a:rPr lang="en-US" sz="1200" b="1" dirty="0" err="1"/>
              <a:t>D</a:t>
            </a:r>
            <a:r>
              <a:rPr lang="en-US" sz="1200" b="1" baseline="-25000" dirty="0" err="1"/>
              <a:t>st</a:t>
            </a:r>
            <a:r>
              <a:rPr lang="en-US" sz="1200" b="1" dirty="0"/>
              <a:t> = - 132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6394DB-160A-CC41-B3A3-A89B1095A26C}"/>
              </a:ext>
            </a:extLst>
          </p:cNvPr>
          <p:cNvSpPr txBox="1"/>
          <p:nvPr/>
        </p:nvSpPr>
        <p:spPr>
          <a:xfrm>
            <a:off x="6799639" y="2277622"/>
            <a:ext cx="1835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March 2015 </a:t>
            </a:r>
            <a:r>
              <a:rPr lang="en-US" sz="1200" b="1" dirty="0" err="1"/>
              <a:t>D</a:t>
            </a:r>
            <a:r>
              <a:rPr lang="en-US" sz="1200" b="1" baseline="-25000" dirty="0" err="1"/>
              <a:t>st</a:t>
            </a:r>
            <a:r>
              <a:rPr lang="en-US" sz="1200" b="1" dirty="0"/>
              <a:t> = - 243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849B1C-13E3-1264-35ED-9CF3980470AB}"/>
              </a:ext>
            </a:extLst>
          </p:cNvPr>
          <p:cNvSpPr txBox="1"/>
          <p:nvPr/>
        </p:nvSpPr>
        <p:spPr>
          <a:xfrm>
            <a:off x="6967926" y="3951108"/>
            <a:ext cx="1673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Nov 2003 </a:t>
            </a:r>
            <a:r>
              <a:rPr lang="en-US" sz="1200" b="1" dirty="0" err="1"/>
              <a:t>D</a:t>
            </a:r>
            <a:r>
              <a:rPr lang="en-US" sz="1200" b="1" baseline="-25000" dirty="0" err="1"/>
              <a:t>st</a:t>
            </a:r>
            <a:r>
              <a:rPr lang="en-US" sz="1200" b="1" dirty="0"/>
              <a:t> = - 472</a:t>
            </a:r>
          </a:p>
        </p:txBody>
      </p:sp>
      <p:sp>
        <p:nvSpPr>
          <p:cNvPr id="9" name="Google Shape;265;p16">
            <a:extLst>
              <a:ext uri="{FF2B5EF4-FFF2-40B4-BE49-F238E27FC236}">
                <a16:creationId xmlns:a16="http://schemas.microsoft.com/office/drawing/2014/main" id="{8735BD88-9CFB-F63A-B896-93E8B834C554}"/>
              </a:ext>
            </a:extLst>
          </p:cNvPr>
          <p:cNvSpPr txBox="1"/>
          <p:nvPr/>
        </p:nvSpPr>
        <p:spPr>
          <a:xfrm>
            <a:off x="126700" y="614975"/>
            <a:ext cx="2510400" cy="386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Neutral Density 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400 km the globally average neutral density response to a storm increases from ~50% in a minor storm to 500% for a major storm</a:t>
            </a:r>
          </a:p>
          <a:p>
            <a:pPr marL="180975" marR="0" lvl="0" indent="-1809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The neutral density product has 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good match to the data through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storm periods for these vastly different storm intensities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8" name="Google Shape;214;p12">
            <a:extLst>
              <a:ext uri="{FF2B5EF4-FFF2-40B4-BE49-F238E27FC236}">
                <a16:creationId xmlns:a16="http://schemas.microsoft.com/office/drawing/2014/main" id="{5AF6E375-3453-9603-69EE-B22B0F3796CF}"/>
              </a:ext>
            </a:extLst>
          </p:cNvPr>
          <p:cNvSpPr txBox="1"/>
          <p:nvPr/>
        </p:nvSpPr>
        <p:spPr>
          <a:xfrm>
            <a:off x="750256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3057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12F932D-F5CD-9427-5433-308FE2BB0CD7}"/>
              </a:ext>
            </a:extLst>
          </p:cNvPr>
          <p:cNvGrpSpPr/>
          <p:nvPr/>
        </p:nvGrpSpPr>
        <p:grpSpPr>
          <a:xfrm>
            <a:off x="-10003" y="2276273"/>
            <a:ext cx="3757302" cy="2113482"/>
            <a:chOff x="-10003" y="2276273"/>
            <a:chExt cx="3757302" cy="2113482"/>
          </a:xfrm>
        </p:grpSpPr>
        <p:pic>
          <p:nvPicPr>
            <p:cNvPr id="8" name="Picture 7" descr="A graph of different colored bars&#10;&#10;Description automatically generated">
              <a:extLst>
                <a:ext uri="{FF2B5EF4-FFF2-40B4-BE49-F238E27FC236}">
                  <a16:creationId xmlns:a16="http://schemas.microsoft.com/office/drawing/2014/main" id="{2F4FF590-F1F5-C3C6-3496-7C6FBE7F5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003" y="2276273"/>
              <a:ext cx="3757302" cy="211348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F144A6-AA1A-ABBF-4670-19A5EB4309FD}"/>
                </a:ext>
              </a:extLst>
            </p:cNvPr>
            <p:cNvSpPr txBox="1"/>
            <p:nvPr/>
          </p:nvSpPr>
          <p:spPr>
            <a:xfrm>
              <a:off x="3191061" y="4186033"/>
              <a:ext cx="341440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Mar 26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1F760D-3671-6868-8C11-F215DC2BC106}"/>
                </a:ext>
              </a:extLst>
            </p:cNvPr>
            <p:cNvSpPr txBox="1"/>
            <p:nvPr/>
          </p:nvSpPr>
          <p:spPr>
            <a:xfrm>
              <a:off x="2459458" y="4180288"/>
              <a:ext cx="341440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Mar 25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906652-66E6-0BE2-D5DE-05C148577FC2}"/>
                </a:ext>
              </a:extLst>
            </p:cNvPr>
            <p:cNvSpPr txBox="1"/>
            <p:nvPr/>
          </p:nvSpPr>
          <p:spPr>
            <a:xfrm>
              <a:off x="1690351" y="4172991"/>
              <a:ext cx="341440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Mar 24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E6210A-CEF8-737B-E73D-63F0CA9D4BC2}"/>
                </a:ext>
              </a:extLst>
            </p:cNvPr>
            <p:cNvSpPr txBox="1"/>
            <p:nvPr/>
          </p:nvSpPr>
          <p:spPr>
            <a:xfrm>
              <a:off x="926550" y="4180288"/>
              <a:ext cx="386461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Mar 23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447457-04FC-6690-75EB-B56313190AD8}"/>
                </a:ext>
              </a:extLst>
            </p:cNvPr>
            <p:cNvSpPr txBox="1"/>
            <p:nvPr/>
          </p:nvSpPr>
          <p:spPr>
            <a:xfrm>
              <a:off x="159191" y="4180288"/>
              <a:ext cx="417053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Mar 22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BFD5D9-7580-90F1-6C36-3D4031C3CEA1}"/>
                </a:ext>
              </a:extLst>
            </p:cNvPr>
            <p:cNvSpPr txBox="1"/>
            <p:nvPr/>
          </p:nvSpPr>
          <p:spPr>
            <a:xfrm>
              <a:off x="192024" y="3927559"/>
              <a:ext cx="147929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5DE85E-DFED-BD4A-4AD3-E2D9725A77B0}"/>
                </a:ext>
              </a:extLst>
            </p:cNvPr>
            <p:cNvSpPr txBox="1"/>
            <p:nvPr/>
          </p:nvSpPr>
          <p:spPr>
            <a:xfrm>
              <a:off x="192024" y="3732020"/>
              <a:ext cx="147929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F4C7E7-6BE6-714E-EF31-DE8CDFC48C40}"/>
                </a:ext>
              </a:extLst>
            </p:cNvPr>
            <p:cNvSpPr txBox="1"/>
            <p:nvPr/>
          </p:nvSpPr>
          <p:spPr>
            <a:xfrm>
              <a:off x="192024" y="3553902"/>
              <a:ext cx="147929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1FDB58-EE13-D094-D9E9-46A1FDB37C93}"/>
                </a:ext>
              </a:extLst>
            </p:cNvPr>
            <p:cNvSpPr txBox="1"/>
            <p:nvPr/>
          </p:nvSpPr>
          <p:spPr>
            <a:xfrm>
              <a:off x="192024" y="3365880"/>
              <a:ext cx="147929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1D0AAE-3B55-DA88-6741-A5ABBE813432}"/>
                </a:ext>
              </a:extLst>
            </p:cNvPr>
            <p:cNvSpPr txBox="1"/>
            <p:nvPr/>
          </p:nvSpPr>
          <p:spPr>
            <a:xfrm>
              <a:off x="192024" y="3176553"/>
              <a:ext cx="147929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6C19F7-B993-01C8-5371-7976426B6F1C}"/>
                </a:ext>
              </a:extLst>
            </p:cNvPr>
            <p:cNvSpPr txBox="1"/>
            <p:nvPr/>
          </p:nvSpPr>
          <p:spPr>
            <a:xfrm>
              <a:off x="192024" y="2993965"/>
              <a:ext cx="147929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C8F098-C8B4-F69A-0052-31743997F44B}"/>
                </a:ext>
              </a:extLst>
            </p:cNvPr>
            <p:cNvSpPr txBox="1"/>
            <p:nvPr/>
          </p:nvSpPr>
          <p:spPr>
            <a:xfrm>
              <a:off x="192024" y="2815250"/>
              <a:ext cx="147929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DD3CC0-7CB8-8430-C296-15AFCBAB4E52}"/>
                </a:ext>
              </a:extLst>
            </p:cNvPr>
            <p:cNvSpPr txBox="1"/>
            <p:nvPr/>
          </p:nvSpPr>
          <p:spPr>
            <a:xfrm>
              <a:off x="192024" y="2617916"/>
              <a:ext cx="147929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4B280A-467E-4964-4CDD-513220F53779}"/>
                </a:ext>
              </a:extLst>
            </p:cNvPr>
            <p:cNvSpPr txBox="1"/>
            <p:nvPr/>
          </p:nvSpPr>
          <p:spPr>
            <a:xfrm>
              <a:off x="192024" y="2437908"/>
              <a:ext cx="147929" cy="1384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b="1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</p:grpSp>
      <p:sp>
        <p:nvSpPr>
          <p:cNvPr id="7" name="Google Shape;298;p39">
            <a:extLst>
              <a:ext uri="{FF2B5EF4-FFF2-40B4-BE49-F238E27FC236}">
                <a16:creationId xmlns:a16="http://schemas.microsoft.com/office/drawing/2014/main" id="{F76977AA-4729-76C4-8422-E05C71C41116}"/>
              </a:ext>
            </a:extLst>
          </p:cNvPr>
          <p:cNvSpPr txBox="1">
            <a:spLocks/>
          </p:cNvSpPr>
          <p:nvPr/>
        </p:nvSpPr>
        <p:spPr>
          <a:xfrm>
            <a:off x="1557042" y="19265"/>
            <a:ext cx="7162043" cy="89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b="1" dirty="0">
                <a:solidFill>
                  <a:srgbClr val="FFD900"/>
                </a:solidFill>
              </a:rPr>
              <a:t>Neutral Wind Response to G3 Storm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280CF-E278-D735-5A2F-7250362A44F8}"/>
              </a:ext>
            </a:extLst>
          </p:cNvPr>
          <p:cNvSpPr txBox="1"/>
          <p:nvPr/>
        </p:nvSpPr>
        <p:spPr>
          <a:xfrm>
            <a:off x="3786225" y="970835"/>
            <a:ext cx="5035353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Neutral winds exceed 500 m/s even for modest storm</a:t>
            </a:r>
            <a:endParaRPr lang="en-US" sz="900" dirty="0"/>
          </a:p>
          <a:p>
            <a:pPr algn="ctr">
              <a:spcBef>
                <a:spcPts val="300"/>
              </a:spcBef>
            </a:pPr>
            <a:r>
              <a:rPr lang="en-US" sz="1000" dirty="0"/>
              <a:t>In track wind of 500 m/s equiv. 13% drag acceleration increase</a:t>
            </a:r>
          </a:p>
          <a:p>
            <a:pPr algn="ctr"/>
            <a:r>
              <a:rPr lang="en-US" sz="1000" dirty="0"/>
              <a:t>In-track wind of 1000 m/s equiv. 26% drag acceleration increase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E4D4DC-2194-5680-7910-15A42280A3F0}"/>
              </a:ext>
            </a:extLst>
          </p:cNvPr>
          <p:cNvSpPr txBox="1"/>
          <p:nvPr/>
        </p:nvSpPr>
        <p:spPr>
          <a:xfrm>
            <a:off x="444657" y="1937719"/>
            <a:ext cx="2832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Kp</a:t>
            </a:r>
            <a:r>
              <a:rPr lang="en-US" sz="1600" dirty="0"/>
              <a:t> Index, March 22-25, 2023</a:t>
            </a:r>
          </a:p>
        </p:txBody>
      </p:sp>
      <p:pic>
        <p:nvPicPr>
          <p:cNvPr id="2" name="20230323-24_wam_temp_wind_2500K">
            <a:hlinkClick r:id="" action="ppaction://media"/>
            <a:extLst>
              <a:ext uri="{FF2B5EF4-FFF2-40B4-BE49-F238E27FC236}">
                <a16:creationId xmlns:a16="http://schemas.microsoft.com/office/drawing/2014/main" id="{AE68D8B2-FAF2-9EF6-C1F9-06CAFA91B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3539" y="1710358"/>
            <a:ext cx="5320727" cy="2992909"/>
          </a:xfrm>
          <a:prstGeom prst="rect">
            <a:avLst/>
          </a:prstGeom>
        </p:spPr>
      </p:pic>
      <p:sp>
        <p:nvSpPr>
          <p:cNvPr id="24" name="Google Shape;214;p12">
            <a:extLst>
              <a:ext uri="{FF2B5EF4-FFF2-40B4-BE49-F238E27FC236}">
                <a16:creationId xmlns:a16="http://schemas.microsoft.com/office/drawing/2014/main" id="{5810F635-37DB-4E49-36FD-6FF6DCBA1E53}"/>
              </a:ext>
            </a:extLst>
          </p:cNvPr>
          <p:cNvSpPr txBox="1"/>
          <p:nvPr/>
        </p:nvSpPr>
        <p:spPr>
          <a:xfrm>
            <a:off x="745684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31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C90B-DCC3-4BEB-3332-2E4530CE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025" y="-88272"/>
            <a:ext cx="7612200" cy="864900"/>
          </a:xfrm>
        </p:spPr>
        <p:txBody>
          <a:bodyPr/>
          <a:lstStyle/>
          <a:p>
            <a:r>
              <a:rPr lang="en-US" sz="2600" dirty="0">
                <a:solidFill>
                  <a:srgbClr val="FFD900"/>
                </a:solidFill>
              </a:rPr>
              <a:t>Neutral Density Response to a “Carrington” Event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AA71B-8783-64A7-6763-1E3463F1F870}"/>
              </a:ext>
            </a:extLst>
          </p:cNvPr>
          <p:cNvSpPr txBox="1"/>
          <p:nvPr/>
        </p:nvSpPr>
        <p:spPr>
          <a:xfrm>
            <a:off x="2463992" y="1940482"/>
            <a:ext cx="332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Adam’s animation here </a:t>
            </a:r>
          </a:p>
        </p:txBody>
      </p:sp>
      <p:pic>
        <p:nvPicPr>
          <p:cNvPr id="4" name="nov2023_500pct_anomaly.mov">
            <a:hlinkClick r:id="" action="ppaction://media"/>
            <a:extLst>
              <a:ext uri="{FF2B5EF4-FFF2-40B4-BE49-F238E27FC236}">
                <a16:creationId xmlns:a16="http://schemas.microsoft.com/office/drawing/2014/main" id="{D83A116A-7672-0199-A5C2-18B916D0C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041" y="976297"/>
            <a:ext cx="7343440" cy="4130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52DD7C-A79C-0C87-C687-402877CFEBDF}"/>
              </a:ext>
            </a:extLst>
          </p:cNvPr>
          <p:cNvSpPr txBox="1"/>
          <p:nvPr/>
        </p:nvSpPr>
        <p:spPr>
          <a:xfrm>
            <a:off x="2191110" y="534282"/>
            <a:ext cx="5158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storm with twice the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biggest storm in 20 years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601F2-56C4-9E15-C265-3449E3CCCB2D}"/>
              </a:ext>
            </a:extLst>
          </p:cNvPr>
          <p:cNvSpPr txBox="1"/>
          <p:nvPr/>
        </p:nvSpPr>
        <p:spPr>
          <a:xfrm>
            <a:off x="1132798" y="2615238"/>
            <a:ext cx="3776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Storm time evolution but with twice the power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ECCC945-0163-B4F6-94ED-EB81BC789389}"/>
              </a:ext>
            </a:extLst>
          </p:cNvPr>
          <p:cNvGrpSpPr/>
          <p:nvPr/>
        </p:nvGrpSpPr>
        <p:grpSpPr>
          <a:xfrm>
            <a:off x="1276442" y="2974855"/>
            <a:ext cx="3357165" cy="1888405"/>
            <a:chOff x="1276442" y="2997715"/>
            <a:chExt cx="3357165" cy="1888405"/>
          </a:xfrm>
        </p:grpSpPr>
        <p:pic>
          <p:nvPicPr>
            <p:cNvPr id="12" name="Picture 11" descr="A graph with different colored bars&#10;&#10;Description automatically generated">
              <a:extLst>
                <a:ext uri="{FF2B5EF4-FFF2-40B4-BE49-F238E27FC236}">
                  <a16:creationId xmlns:a16="http://schemas.microsoft.com/office/drawing/2014/main" id="{3FBE417B-1DEA-C6DD-F61B-95B409299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6442" y="2997715"/>
              <a:ext cx="3357165" cy="188840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58A9F6-4666-DC33-697B-166248EC0E3C}"/>
                </a:ext>
              </a:extLst>
            </p:cNvPr>
            <p:cNvSpPr txBox="1"/>
            <p:nvPr/>
          </p:nvSpPr>
          <p:spPr>
            <a:xfrm>
              <a:off x="4162357" y="4705739"/>
              <a:ext cx="259686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Nov 23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CC00C9-5891-69DA-540A-F2D0DA568F4B}"/>
                </a:ext>
              </a:extLst>
            </p:cNvPr>
            <p:cNvSpPr txBox="1"/>
            <p:nvPr/>
          </p:nvSpPr>
          <p:spPr>
            <a:xfrm>
              <a:off x="3494552" y="4705311"/>
              <a:ext cx="259686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Nov 22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9AA9C4-DD7A-5F70-7F9F-6201A8A855C7}"/>
                </a:ext>
              </a:extLst>
            </p:cNvPr>
            <p:cNvSpPr txBox="1"/>
            <p:nvPr/>
          </p:nvSpPr>
          <p:spPr>
            <a:xfrm>
              <a:off x="2825180" y="4702324"/>
              <a:ext cx="259687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Nov 21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D17F88-60E0-D694-AC3D-C80195107DEC}"/>
                </a:ext>
              </a:extLst>
            </p:cNvPr>
            <p:cNvSpPr txBox="1"/>
            <p:nvPr/>
          </p:nvSpPr>
          <p:spPr>
            <a:xfrm>
              <a:off x="2094551" y="4705575"/>
              <a:ext cx="386461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Nov 20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E5F5D8-F62D-F6D1-2ABC-5FCBD40272A1}"/>
                </a:ext>
              </a:extLst>
            </p:cNvPr>
            <p:cNvSpPr txBox="1"/>
            <p:nvPr/>
          </p:nvSpPr>
          <p:spPr>
            <a:xfrm>
              <a:off x="1405200" y="4705575"/>
              <a:ext cx="417053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Nov 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F99AEB-A85C-77BC-7179-A5C2269AD711}"/>
                </a:ext>
              </a:extLst>
            </p:cNvPr>
            <p:cNvSpPr txBox="1"/>
            <p:nvPr/>
          </p:nvSpPr>
          <p:spPr>
            <a:xfrm>
              <a:off x="1444752" y="4463213"/>
              <a:ext cx="147929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A7C7B9-1A25-649A-3322-B9BA3CFC06C7}"/>
                </a:ext>
              </a:extLst>
            </p:cNvPr>
            <p:cNvSpPr txBox="1"/>
            <p:nvPr/>
          </p:nvSpPr>
          <p:spPr>
            <a:xfrm>
              <a:off x="1444752" y="4299572"/>
              <a:ext cx="147929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2DFCBA-A35A-AE89-2993-CD4DD04BD9B7}"/>
                </a:ext>
              </a:extLst>
            </p:cNvPr>
            <p:cNvSpPr txBox="1"/>
            <p:nvPr/>
          </p:nvSpPr>
          <p:spPr>
            <a:xfrm>
              <a:off x="1444752" y="4137402"/>
              <a:ext cx="147929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B01A73F-EF34-4966-0B76-50ACA768AA11}"/>
                </a:ext>
              </a:extLst>
            </p:cNvPr>
            <p:cNvSpPr txBox="1"/>
            <p:nvPr/>
          </p:nvSpPr>
          <p:spPr>
            <a:xfrm>
              <a:off x="1444752" y="3970646"/>
              <a:ext cx="147929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C595-EC5C-95D0-79DD-646B29C79123}"/>
                </a:ext>
              </a:extLst>
            </p:cNvPr>
            <p:cNvSpPr txBox="1"/>
            <p:nvPr/>
          </p:nvSpPr>
          <p:spPr>
            <a:xfrm>
              <a:off x="1444752" y="3802584"/>
              <a:ext cx="147929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FA5A74-754A-9F2B-CA2B-CCBC1BFF3DBC}"/>
                </a:ext>
              </a:extLst>
            </p:cNvPr>
            <p:cNvSpPr txBox="1"/>
            <p:nvPr/>
          </p:nvSpPr>
          <p:spPr>
            <a:xfrm>
              <a:off x="1444752" y="3646577"/>
              <a:ext cx="147929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3116B92-B58B-C027-59AB-B25C8CDB71D2}"/>
                </a:ext>
              </a:extLst>
            </p:cNvPr>
            <p:cNvSpPr txBox="1"/>
            <p:nvPr/>
          </p:nvSpPr>
          <p:spPr>
            <a:xfrm>
              <a:off x="1444752" y="3478495"/>
              <a:ext cx="147929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F859843-528D-AD36-9670-9E18EF9E70B3}"/>
                </a:ext>
              </a:extLst>
            </p:cNvPr>
            <p:cNvSpPr txBox="1"/>
            <p:nvPr/>
          </p:nvSpPr>
          <p:spPr>
            <a:xfrm>
              <a:off x="1444752" y="3311249"/>
              <a:ext cx="147929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9D6831C-2E42-492E-9F50-2CEA2905E601}"/>
                </a:ext>
              </a:extLst>
            </p:cNvPr>
            <p:cNvSpPr txBox="1"/>
            <p:nvPr/>
          </p:nvSpPr>
          <p:spPr>
            <a:xfrm>
              <a:off x="1442412" y="3141289"/>
              <a:ext cx="147929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</p:grpSp>
      <p:sp>
        <p:nvSpPr>
          <p:cNvPr id="38" name="Google Shape;214;p12">
            <a:extLst>
              <a:ext uri="{FF2B5EF4-FFF2-40B4-BE49-F238E27FC236}">
                <a16:creationId xmlns:a16="http://schemas.microsoft.com/office/drawing/2014/main" id="{799CF651-9425-7AA7-B691-7D8F09915D17}"/>
              </a:ext>
            </a:extLst>
          </p:cNvPr>
          <p:cNvSpPr txBox="1"/>
          <p:nvPr/>
        </p:nvSpPr>
        <p:spPr>
          <a:xfrm>
            <a:off x="745684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364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lot, line, diagram&#10;&#10;Description automatically generated">
            <a:extLst>
              <a:ext uri="{FF2B5EF4-FFF2-40B4-BE49-F238E27FC236}">
                <a16:creationId xmlns:a16="http://schemas.microsoft.com/office/drawing/2014/main" id="{029336DA-E2AC-E40B-420B-9570B262E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20" t="3864" b="47689"/>
          <a:stretch/>
        </p:blipFill>
        <p:spPr>
          <a:xfrm>
            <a:off x="96679" y="1474434"/>
            <a:ext cx="6367672" cy="3592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BADEE3-0D46-77DE-336B-5578DF05FE73}"/>
              </a:ext>
            </a:extLst>
          </p:cNvPr>
          <p:cNvSpPr txBox="1"/>
          <p:nvPr/>
        </p:nvSpPr>
        <p:spPr>
          <a:xfrm>
            <a:off x="1713836" y="2691442"/>
            <a:ext cx="1132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Carrington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5EEF70-64C5-629F-B579-8B000609E706}"/>
              </a:ext>
            </a:extLst>
          </p:cNvPr>
          <p:cNvSpPr txBox="1"/>
          <p:nvPr/>
        </p:nvSpPr>
        <p:spPr>
          <a:xfrm>
            <a:off x="1860486" y="3602242"/>
            <a:ext cx="11160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Nov  2003 level</a:t>
            </a:r>
          </a:p>
        </p:txBody>
      </p:sp>
      <p:cxnSp>
        <p:nvCxnSpPr>
          <p:cNvPr id="6" name="Google Shape;154;p18">
            <a:extLst>
              <a:ext uri="{FF2B5EF4-FFF2-40B4-BE49-F238E27FC236}">
                <a16:creationId xmlns:a16="http://schemas.microsoft.com/office/drawing/2014/main" id="{D5FCE8F2-173C-C776-BD39-55D4D4A5CE5F}"/>
              </a:ext>
            </a:extLst>
          </p:cNvPr>
          <p:cNvCxnSpPr>
            <a:cxnSpLocks/>
          </p:cNvCxnSpPr>
          <p:nvPr/>
        </p:nvCxnSpPr>
        <p:spPr>
          <a:xfrm>
            <a:off x="3047268" y="3740741"/>
            <a:ext cx="1163915" cy="325925"/>
          </a:xfrm>
          <a:prstGeom prst="straightConnector1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154;p18">
            <a:extLst>
              <a:ext uri="{FF2B5EF4-FFF2-40B4-BE49-F238E27FC236}">
                <a16:creationId xmlns:a16="http://schemas.microsoft.com/office/drawing/2014/main" id="{3F97AFFA-85A4-5AC7-6EAA-8F23E51845BA}"/>
              </a:ext>
            </a:extLst>
          </p:cNvPr>
          <p:cNvCxnSpPr>
            <a:cxnSpLocks/>
          </p:cNvCxnSpPr>
          <p:nvPr/>
        </p:nvCxnSpPr>
        <p:spPr>
          <a:xfrm>
            <a:off x="2964804" y="2873468"/>
            <a:ext cx="1395185" cy="233805"/>
          </a:xfrm>
          <a:prstGeom prst="straightConnector1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6E1F639-3604-AD0A-BB6D-DBEFAEA093EC}"/>
              </a:ext>
            </a:extLst>
          </p:cNvPr>
          <p:cNvSpPr txBox="1"/>
          <p:nvPr/>
        </p:nvSpPr>
        <p:spPr>
          <a:xfrm>
            <a:off x="769244" y="1841173"/>
            <a:ext cx="244558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Doubles the neutral density response at 400 km altitude compared to Nov 2003 storm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83FC17-9C4C-F70B-914F-9EFBD7A33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112" y="1487136"/>
            <a:ext cx="2391966" cy="1482683"/>
          </a:xfrm>
          <a:prstGeom prst="rect">
            <a:avLst/>
          </a:prstGeom>
        </p:spPr>
      </p:pic>
      <p:pic>
        <p:nvPicPr>
          <p:cNvPr id="9" name="Picture 8" descr="A graph of a person with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35441233-DA44-3A59-6783-62DBC18926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02" r="6510"/>
          <a:stretch/>
        </p:blipFill>
        <p:spPr>
          <a:xfrm>
            <a:off x="6535122" y="3361845"/>
            <a:ext cx="2393869" cy="17051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8DC0C6-D5ED-F03F-3674-17D6895148D7}"/>
              </a:ext>
            </a:extLst>
          </p:cNvPr>
          <p:cNvSpPr txBox="1"/>
          <p:nvPr/>
        </p:nvSpPr>
        <p:spPr>
          <a:xfrm rot="16200000">
            <a:off x="6052371" y="2113145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% increase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5B1E7-4B67-6458-10D0-1ECCB857697C}"/>
              </a:ext>
            </a:extLst>
          </p:cNvPr>
          <p:cNvSpPr txBox="1"/>
          <p:nvPr/>
        </p:nvSpPr>
        <p:spPr>
          <a:xfrm>
            <a:off x="7182998" y="2890540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Nov 19th – 22nd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3862E6-739E-F877-9C02-E58D888D48FC}"/>
              </a:ext>
            </a:extLst>
          </p:cNvPr>
          <p:cNvSpPr txBox="1"/>
          <p:nvPr/>
        </p:nvSpPr>
        <p:spPr>
          <a:xfrm>
            <a:off x="6885243" y="1724336"/>
            <a:ext cx="106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Global mean</a:t>
            </a:r>
          </a:p>
          <a:p>
            <a:pPr algn="ctr"/>
            <a:r>
              <a:rPr lang="en-US" sz="1200" dirty="0"/>
              <a:t>peak density</a:t>
            </a:r>
          </a:p>
          <a:p>
            <a:pPr algn="ctr"/>
            <a:r>
              <a:rPr lang="en-US" sz="1200" dirty="0"/>
              <a:t>&gt; 800%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B128D7-44AC-F665-A4F5-2B151053FDF3}"/>
              </a:ext>
            </a:extLst>
          </p:cNvPr>
          <p:cNvSpPr txBox="1"/>
          <p:nvPr/>
        </p:nvSpPr>
        <p:spPr>
          <a:xfrm>
            <a:off x="6663627" y="1294665"/>
            <a:ext cx="2265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Neutral Density Response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475016-CF42-2401-2D29-20D95E9E21A2}"/>
              </a:ext>
            </a:extLst>
          </p:cNvPr>
          <p:cNvSpPr txBox="1"/>
          <p:nvPr/>
        </p:nvSpPr>
        <p:spPr>
          <a:xfrm>
            <a:off x="6483180" y="3155856"/>
            <a:ext cx="251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 and Min Profiles at Peak</a:t>
            </a:r>
          </a:p>
        </p:txBody>
      </p:sp>
      <p:sp>
        <p:nvSpPr>
          <p:cNvPr id="13" name="Google Shape;214;p12">
            <a:extLst>
              <a:ext uri="{FF2B5EF4-FFF2-40B4-BE49-F238E27FC236}">
                <a16:creationId xmlns:a16="http://schemas.microsoft.com/office/drawing/2014/main" id="{31C33C94-F008-A408-8B2B-6D77C7602FA7}"/>
              </a:ext>
            </a:extLst>
          </p:cNvPr>
          <p:cNvSpPr txBox="1"/>
          <p:nvPr/>
        </p:nvSpPr>
        <p:spPr>
          <a:xfrm>
            <a:off x="745684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B5F3AD4-8EA0-D01A-2341-3C771F3A11A4}"/>
              </a:ext>
            </a:extLst>
          </p:cNvPr>
          <p:cNvSpPr txBox="1">
            <a:spLocks/>
          </p:cNvSpPr>
          <p:nvPr/>
        </p:nvSpPr>
        <p:spPr>
          <a:xfrm>
            <a:off x="1531800" y="102771"/>
            <a:ext cx="7612200" cy="864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b="1" dirty="0">
                <a:solidFill>
                  <a:srgbClr val="FFD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Neutral Density Response to a “Carrington”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1CF64B-7176-9CE6-A508-E3C26F08FA83}"/>
              </a:ext>
            </a:extLst>
          </p:cNvPr>
          <p:cNvSpPr txBox="1"/>
          <p:nvPr/>
        </p:nvSpPr>
        <p:spPr>
          <a:xfrm>
            <a:off x="2191110" y="534282"/>
            <a:ext cx="5158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storm with twice the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biggest storm in 20 years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956262-742E-310A-7AE4-A18BCBE34515}"/>
              </a:ext>
            </a:extLst>
          </p:cNvPr>
          <p:cNvSpPr txBox="1"/>
          <p:nvPr/>
        </p:nvSpPr>
        <p:spPr>
          <a:xfrm>
            <a:off x="8002098" y="1741268"/>
            <a:ext cx="106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400 km</a:t>
            </a:r>
          </a:p>
        </p:txBody>
      </p:sp>
    </p:spTree>
    <p:extLst>
      <p:ext uri="{BB962C8B-B14F-4D97-AF65-F5344CB8AC3E}">
        <p14:creationId xmlns:p14="http://schemas.microsoft.com/office/powerpoint/2010/main" val="1724161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"/>
          <p:cNvSpPr txBox="1"/>
          <p:nvPr/>
        </p:nvSpPr>
        <p:spPr>
          <a:xfrm>
            <a:off x="645568" y="0"/>
            <a:ext cx="6884367" cy="89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FFD900"/>
                </a:solidFill>
                <a:latin typeface="Arial"/>
                <a:ea typeface="Arial"/>
                <a:cs typeface="Arial"/>
                <a:sym typeface="Arial"/>
              </a:rPr>
              <a:t>SWPC Neutral Density Product</a:t>
            </a:r>
            <a:endParaRPr sz="2600" dirty="0">
              <a:solidFill>
                <a:srgbClr val="FFD900"/>
              </a:solidFill>
            </a:endParaRPr>
          </a:p>
        </p:txBody>
      </p:sp>
      <p:sp>
        <p:nvSpPr>
          <p:cNvPr id="209" name="Google Shape;209;p12"/>
          <p:cNvSpPr txBox="1">
            <a:spLocks noGrp="1"/>
          </p:cNvSpPr>
          <p:nvPr>
            <p:ph type="body" idx="1"/>
          </p:nvPr>
        </p:nvSpPr>
        <p:spPr>
          <a:xfrm>
            <a:off x="263245" y="1118159"/>
            <a:ext cx="8415338" cy="3697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Char char="●"/>
            </a:pP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the operational WAM neutral atmosphere component</a:t>
            </a:r>
            <a:endParaRPr lang="en-US" sz="1500" dirty="0"/>
          </a:p>
          <a:p>
            <a:pPr marL="45720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Char char="●"/>
            </a:pPr>
            <a:r>
              <a:rPr lang="en-US" sz="1500" dirty="0">
                <a:solidFill>
                  <a:schemeClr val="dk1"/>
                </a:solidFill>
              </a:rPr>
              <a:t>Provides s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pecification and 2-day forecast of neutral mass density for drag estimation (includes structure </a:t>
            </a:r>
            <a:r>
              <a:rPr lang="en-US" sz="1500" dirty="0">
                <a:solidFill>
                  <a:schemeClr val="dk1"/>
                </a:solidFill>
              </a:rPr>
              <a:t>and follows temporal response to storms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spacecraft stability analysis)</a:t>
            </a:r>
            <a:endParaRPr lang="en-US" sz="1500" dirty="0"/>
          </a:p>
          <a:p>
            <a:pPr marL="45720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Char char="●"/>
            </a:pP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4D data cube:</a:t>
            </a:r>
            <a:endParaRPr lang="en-US" sz="1500" dirty="0"/>
          </a:p>
          <a:p>
            <a:pPr marL="914400" lvl="1" indent="-3365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ct val="80000"/>
              <a:buChar char="○"/>
            </a:pPr>
            <a:r>
              <a:rPr lang="en-US" sz="12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to 1000 km altitude at 10 km resolution, </a:t>
            </a:r>
            <a:endParaRPr lang="en-US" sz="1700" dirty="0"/>
          </a:p>
          <a:p>
            <a:pPr marL="914400" lvl="1" indent="-3365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ct val="80000"/>
              <a:buChar char="○"/>
            </a:pPr>
            <a:r>
              <a:rPr lang="en-US" sz="12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2</a:t>
            </a:r>
            <a:r>
              <a:rPr lang="en-US" sz="125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∘</a:t>
            </a:r>
            <a:r>
              <a:rPr lang="en-US" sz="12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x4</a:t>
            </a:r>
            <a:r>
              <a:rPr lang="en-US" sz="125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∘</a:t>
            </a:r>
            <a:r>
              <a:rPr lang="en-US" sz="12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geographic </a:t>
            </a:r>
            <a:r>
              <a:rPr lang="en-US" sz="12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</a:t>
            </a:r>
            <a:r>
              <a:rPr lang="en-US" sz="12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/long horizontal grid </a:t>
            </a:r>
            <a:endParaRPr lang="en-US" sz="1700" dirty="0"/>
          </a:p>
          <a:p>
            <a:pPr marL="914400" lvl="1" indent="-3365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ct val="80000"/>
              <a:buChar char="○"/>
            </a:pPr>
            <a:r>
              <a:rPr lang="en-US" sz="12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10-minute temporal cadence</a:t>
            </a:r>
            <a:endParaRPr lang="en-US" sz="135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Char char="●"/>
            </a:pPr>
            <a:r>
              <a:rPr lang="en-US" sz="1500" dirty="0">
                <a:solidFill>
                  <a:schemeClr val="dk1"/>
                </a:solidFill>
              </a:rPr>
              <a:t>Product can also include temperature, species densities (He, O, N2, O+), and winds in the future</a:t>
            </a:r>
          </a:p>
          <a:p>
            <a:pPr marL="45720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Char char="●"/>
            </a:pP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product is based on CONOPS-1 for 2-day forecast, and CONOPS-2 for nowcast, and is available through NOAA NODD system (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https://registry.opendata.aws/noaa-nws-wam-ipe/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80000"/>
              <a:buChar char="●"/>
            </a:pPr>
            <a:r>
              <a:rPr lang="en-US" sz="15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 forecast product with data assimilation based on CONOPS-2 is planned, together with the operational use of ADAPT to improve the F10.7 forecast for up to 7 days</a:t>
            </a:r>
            <a:endParaRPr lang="en-US" sz="15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ct val="80000"/>
              <a:buChar char="●"/>
            </a:pPr>
            <a:endParaRPr lang="en-US" sz="1500" dirty="0">
              <a:solidFill>
                <a:schemeClr val="dk1"/>
              </a:solidFill>
            </a:endParaRPr>
          </a:p>
        </p:txBody>
      </p:sp>
      <p:sp>
        <p:nvSpPr>
          <p:cNvPr id="214" name="Google Shape;214;p12"/>
          <p:cNvSpPr txBox="1"/>
          <p:nvPr/>
        </p:nvSpPr>
        <p:spPr>
          <a:xfrm>
            <a:off x="745684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E9BD9-9AD8-CCD0-AC4B-FFCAC1D25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60" y="2142298"/>
            <a:ext cx="2650156" cy="11097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B605-C3EA-D249-966A-40755788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8121"/>
            <a:ext cx="8520600" cy="495791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D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D33D7-88B7-C94A-9CB4-13ACB58EE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387" y="1377318"/>
            <a:ext cx="8520601" cy="3649054"/>
          </a:xfrm>
        </p:spPr>
        <p:txBody>
          <a:bodyPr>
            <a:normAutofit/>
          </a:bodyPr>
          <a:lstStyle/>
          <a:p>
            <a:pPr marL="349250" indent="-236538">
              <a:lnSpc>
                <a:spcPct val="110000"/>
              </a:lnSpc>
              <a:spcBef>
                <a:spcPts val="600"/>
              </a:spcBef>
              <a:buClr>
                <a:srgbClr val="002F8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F87"/>
                </a:solidFill>
                <a:cs typeface="Times New Roman" panose="02020603050405020304" pitchFamily="18" charset="0"/>
              </a:rPr>
              <a:t>Neutral density is the dominant uncertainty in predicting satellite drag and orbit prediction in Low Earth Orbit (LEO)</a:t>
            </a:r>
          </a:p>
          <a:p>
            <a:pPr marL="855662" lvl="1" indent="-285750">
              <a:lnSpc>
                <a:spcPct val="110000"/>
              </a:lnSpc>
              <a:spcBef>
                <a:spcPts val="600"/>
              </a:spcBef>
              <a:buClr>
                <a:srgbClr val="002F8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F87"/>
                </a:solidFill>
                <a:cs typeface="Times New Roman" panose="02020603050405020304" pitchFamily="18" charset="0"/>
              </a:rPr>
              <a:t>Density can change by a factor 10 over the 11-year solar cycle at 400 km altitude</a:t>
            </a:r>
          </a:p>
          <a:p>
            <a:pPr marL="855662" lvl="1" indent="-285750">
              <a:lnSpc>
                <a:spcPct val="110000"/>
              </a:lnSpc>
              <a:spcBef>
                <a:spcPts val="600"/>
              </a:spcBef>
              <a:buClr>
                <a:srgbClr val="002F87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F87"/>
                </a:solidFill>
                <a:cs typeface="Times New Roman" panose="02020603050405020304" pitchFamily="18" charset="0"/>
              </a:rPr>
              <a:t>A large geomagnetic storm can increase density by a factor 5 at 400 km altitude in 1 day</a:t>
            </a:r>
          </a:p>
          <a:p>
            <a:pPr marL="349250" indent="-236538">
              <a:lnSpc>
                <a:spcPct val="110000"/>
              </a:lnSpc>
              <a:spcBef>
                <a:spcPts val="600"/>
              </a:spcBef>
              <a:buClr>
                <a:srgbClr val="002F8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F87"/>
                </a:solidFill>
                <a:cs typeface="Times New Roman" panose="02020603050405020304" pitchFamily="18" charset="0"/>
              </a:rPr>
              <a:t>Empirical model predictions tend to underestimate storm response and do not follow the temporal variations well </a:t>
            </a:r>
          </a:p>
          <a:p>
            <a:pPr marL="349250" indent="-236538">
              <a:lnSpc>
                <a:spcPct val="110000"/>
              </a:lnSpc>
              <a:spcBef>
                <a:spcPts val="600"/>
              </a:spcBef>
              <a:buClr>
                <a:srgbClr val="002F8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F87"/>
                </a:solidFill>
                <a:cs typeface="Times New Roman" panose="02020603050405020304" pitchFamily="18" charset="0"/>
              </a:rPr>
              <a:t>The neutral density product provides realistic neutral density for quiet and disturbed condition over a wide range of solar energy inputs</a:t>
            </a:r>
          </a:p>
          <a:p>
            <a:pPr marL="349250" indent="-236538">
              <a:lnSpc>
                <a:spcPct val="110000"/>
              </a:lnSpc>
              <a:spcBef>
                <a:spcPts val="600"/>
              </a:spcBef>
              <a:buClr>
                <a:srgbClr val="002F87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F87"/>
                </a:solidFill>
                <a:cs typeface="Times New Roman" panose="02020603050405020304" pitchFamily="18" charset="0"/>
              </a:rPr>
              <a:t>4D Data Cube specification and forecast of </a:t>
            </a:r>
            <a:r>
              <a:rPr lang="en-US" sz="1600" dirty="0">
                <a:solidFill>
                  <a:srgbClr val="002F87"/>
                </a:solidFill>
              </a:rPr>
              <a:t>neutral density is available for distribution </a:t>
            </a:r>
            <a:endParaRPr lang="en-US" sz="1600" baseline="30000" dirty="0">
              <a:solidFill>
                <a:srgbClr val="002F87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Google Shape;214;p12">
            <a:extLst>
              <a:ext uri="{FF2B5EF4-FFF2-40B4-BE49-F238E27FC236}">
                <a16:creationId xmlns:a16="http://schemas.microsoft.com/office/drawing/2014/main" id="{CD68438F-6AEC-4546-5452-6CE9DC05AF09}"/>
              </a:ext>
            </a:extLst>
          </p:cNvPr>
          <p:cNvSpPr txBox="1"/>
          <p:nvPr/>
        </p:nvSpPr>
        <p:spPr>
          <a:xfrm>
            <a:off x="745684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9906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5F75-A053-0663-08C0-3CFF89E38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5A0BE-EB9F-4E9B-4F6C-55F2DC2CD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41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1" descr="Chart, line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3152" y="634350"/>
            <a:ext cx="3993013" cy="230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1" descr="Chart, line ch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3152" y="2820572"/>
            <a:ext cx="3929375" cy="243911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1"/>
          <p:cNvSpPr txBox="1"/>
          <p:nvPr/>
        </p:nvSpPr>
        <p:spPr>
          <a:xfrm>
            <a:off x="560824" y="3137843"/>
            <a:ext cx="2765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00" name="Google Shape;200;p11"/>
          <p:cNvSpPr txBox="1"/>
          <p:nvPr/>
        </p:nvSpPr>
        <p:spPr>
          <a:xfrm>
            <a:off x="846414" y="-25353"/>
            <a:ext cx="68844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F87"/>
                </a:solidFill>
              </a:rPr>
              <a:t>Insert</a:t>
            </a:r>
            <a:r>
              <a:rPr lang="en-US" sz="2400" b="1" i="0" u="none" strike="noStrike" cap="none" dirty="0">
                <a:solidFill>
                  <a:srgbClr val="002F87"/>
                </a:solidFill>
                <a:latin typeface="Arial"/>
                <a:ea typeface="Arial"/>
                <a:cs typeface="Arial"/>
                <a:sym typeface="Arial"/>
              </a:rPr>
              <a:t> new version??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2F87"/>
                </a:solidFill>
                <a:latin typeface="Arial"/>
                <a:ea typeface="Arial"/>
                <a:cs typeface="Arial"/>
                <a:sym typeface="Arial"/>
              </a:rPr>
              <a:t>Neutral Density Product - SWPC visualization</a:t>
            </a:r>
            <a:endParaRPr dirty="0">
              <a:solidFill>
                <a:srgbClr val="002F87"/>
              </a:solidFill>
            </a:endParaRPr>
          </a:p>
        </p:txBody>
      </p:sp>
      <p:sp>
        <p:nvSpPr>
          <p:cNvPr id="201" name="Google Shape;201;p11"/>
          <p:cNvSpPr txBox="1"/>
          <p:nvPr/>
        </p:nvSpPr>
        <p:spPr>
          <a:xfrm>
            <a:off x="745684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1"/>
          <p:cNvSpPr txBox="1"/>
          <p:nvPr/>
        </p:nvSpPr>
        <p:spPr>
          <a:xfrm>
            <a:off x="316621" y="890293"/>
            <a:ext cx="3929375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1775" marR="0" lvl="0" indent="-166687" algn="l" rtl="0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30000"/>
              <a:buFont typeface="Noto Sans Symbols"/>
              <a:buChar char="▪"/>
            </a:pPr>
            <a:r>
              <a:rPr lang="en-US" dirty="0">
                <a:solidFill>
                  <a:schemeClr val="tx1"/>
                </a:solidFill>
              </a:rPr>
              <a:t>Currently have a 2-day forecast from the WAM-IPE operational model – do we need 3-days?</a:t>
            </a:r>
          </a:p>
          <a:p>
            <a:pPr marL="231775" marR="0" lvl="0" indent="-166687" algn="l" rtl="0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30000"/>
              <a:buFont typeface="Noto Sans Symbols"/>
              <a:buChar char="▪"/>
            </a:pPr>
            <a:r>
              <a:rPr lang="en-US" dirty="0">
                <a:solidFill>
                  <a:schemeClr val="tx1"/>
                </a:solidFill>
              </a:rPr>
              <a:t>Main product is 4-D data cube – additional visualization of neutral density at 400 km altitude: 3-days before current time driven by solar wind observation, and 2- or 3-day forecast driven by SWPC </a:t>
            </a:r>
            <a:r>
              <a:rPr lang="en-US" dirty="0" err="1">
                <a:solidFill>
                  <a:schemeClr val="tx1"/>
                </a:solidFill>
              </a:rPr>
              <a:t>Kp</a:t>
            </a:r>
            <a:r>
              <a:rPr lang="en-US" dirty="0">
                <a:solidFill>
                  <a:schemeClr val="tx1"/>
                </a:solidFill>
              </a:rPr>
              <a:t> forecast </a:t>
            </a:r>
            <a:endParaRPr dirty="0">
              <a:solidFill>
                <a:schemeClr val="tx1"/>
              </a:solidFill>
            </a:endParaRPr>
          </a:p>
          <a:p>
            <a:pPr marL="231775" marR="0" lvl="0" indent="-166687" algn="l" rtl="0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30000"/>
              <a:buFont typeface="Noto Sans Symbols"/>
              <a:buChar char="▪"/>
            </a:pPr>
            <a:r>
              <a:rPr lang="en-US" dirty="0">
                <a:solidFill>
                  <a:schemeClr val="tx1"/>
                </a:solidFill>
              </a:rPr>
              <a:t>Examples show forecast response and subsequent actual response</a:t>
            </a:r>
            <a:endParaRPr dirty="0">
              <a:solidFill>
                <a:schemeClr val="tx1"/>
              </a:solidFill>
            </a:endParaRPr>
          </a:p>
          <a:p>
            <a:pPr marL="231775" marR="0" lvl="0" indent="-166687" algn="l" rtl="0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30000"/>
              <a:buFont typeface="Noto Sans Symbols"/>
              <a:buChar char="▪"/>
            </a:pPr>
            <a:r>
              <a:rPr lang="en-US" dirty="0">
                <a:solidFill>
                  <a:schemeClr val="tx1"/>
                </a:solidFill>
              </a:rPr>
              <a:t>Neutral density or percent change? </a:t>
            </a:r>
            <a:endParaRPr dirty="0">
              <a:solidFill>
                <a:schemeClr val="tx1"/>
              </a:solidFill>
            </a:endParaRPr>
          </a:p>
          <a:p>
            <a:pPr marL="231775" marR="0" lvl="0" indent="-166687" algn="l" rtl="0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30000"/>
              <a:buFont typeface="Noto Sans Symbols"/>
              <a:buChar char="▪"/>
            </a:pPr>
            <a:r>
              <a:rPr lang="en-US" dirty="0">
                <a:solidFill>
                  <a:schemeClr val="tx1"/>
                </a:solidFill>
              </a:rPr>
              <a:t>Could add estimation of standard deviation for those using an empirical model</a:t>
            </a:r>
            <a:endParaRPr dirty="0">
              <a:solidFill>
                <a:schemeClr val="tx1"/>
              </a:solidFill>
            </a:endParaRPr>
          </a:p>
          <a:p>
            <a:pPr marL="285750" marR="0" lvl="0" indent="-196850" algn="l" rtl="0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300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0081E30-DF5B-ED4D-B28C-83F69FBB7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877" r="-1752" b="47178"/>
          <a:stretch/>
        </p:blipFill>
        <p:spPr bwMode="auto">
          <a:xfrm>
            <a:off x="6162989" y="3436375"/>
            <a:ext cx="2472775" cy="16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EF041-BF81-5647-A012-8506E763A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55" y="181409"/>
            <a:ext cx="9144000" cy="572625"/>
          </a:xfrm>
        </p:spPr>
        <p:txBody>
          <a:bodyPr/>
          <a:lstStyle/>
          <a:p>
            <a:pPr algn="ctr"/>
            <a:r>
              <a:rPr lang="en-US" sz="2700" dirty="0">
                <a:solidFill>
                  <a:srgbClr val="FFD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Helium correction for extrapolation to 1000 km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FA89F-3940-974C-B406-54C1A5014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8675" y="928008"/>
            <a:ext cx="4180046" cy="4549064"/>
          </a:xfrm>
        </p:spPr>
        <p:txBody>
          <a:bodyPr/>
          <a:lstStyle/>
          <a:p>
            <a:pPr marL="114300" indent="0" algn="ctr">
              <a:buNone/>
            </a:pPr>
            <a:r>
              <a:rPr lang="en-US" b="1" dirty="0"/>
              <a:t>Helium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/>
              <a:t>During quiet times (e.g., 0 UT and 06 UT, March 2015 storm) and low solar activity (top panels) Helium takes over as the dominant neutral species above 850 km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/>
              <a:t>During a storm (18 UT, March 2015 storm) thermal expansion of the atmosphere and increase in atomic oxygen reduces the importance of Helium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399D8-8797-0E48-B66C-FC1E9F720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62" y="1140838"/>
            <a:ext cx="3853338" cy="3853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7B4E22-91EB-D720-9EA2-E3935E394100}"/>
              </a:ext>
            </a:extLst>
          </p:cNvPr>
          <p:cNvSpPr txBox="1"/>
          <p:nvPr/>
        </p:nvSpPr>
        <p:spPr>
          <a:xfrm>
            <a:off x="4540600" y="3846160"/>
            <a:ext cx="1622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Captures winter helium bulge 800 km altitude in July </a:t>
            </a:r>
          </a:p>
        </p:txBody>
      </p:sp>
      <p:sp>
        <p:nvSpPr>
          <p:cNvPr id="7" name="Google Shape;154;p27">
            <a:extLst>
              <a:ext uri="{FF2B5EF4-FFF2-40B4-BE49-F238E27FC236}">
                <a16:creationId xmlns:a16="http://schemas.microsoft.com/office/drawing/2014/main" id="{3D3BDC6C-0FDA-80CD-616F-2D8C46AF9449}"/>
              </a:ext>
            </a:extLst>
          </p:cNvPr>
          <p:cNvSpPr txBox="1">
            <a:spLocks/>
          </p:cNvSpPr>
          <p:nvPr/>
        </p:nvSpPr>
        <p:spPr>
          <a:xfrm>
            <a:off x="7456842" y="4815991"/>
            <a:ext cx="1543050" cy="27382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z="1000" smtClean="0"/>
              <a:pPr algn="r"/>
              <a:t>18</a:t>
            </a:fld>
            <a:endParaRPr lang="en" sz="1000"/>
          </a:p>
        </p:txBody>
      </p:sp>
    </p:spTree>
    <p:extLst>
      <p:ext uri="{BB962C8B-B14F-4D97-AF65-F5344CB8AC3E}">
        <p14:creationId xmlns:p14="http://schemas.microsoft.com/office/powerpoint/2010/main" val="3069053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nline Media 2" descr="dyn_jdel8_spinup_storm.mp4">
            <a:hlinkClick r:id="" action="ppaction://media"/>
            <a:extLst>
              <a:ext uri="{FF2B5EF4-FFF2-40B4-BE49-F238E27FC236}">
                <a16:creationId xmlns:a16="http://schemas.microsoft.com/office/drawing/2014/main" id="{5C6B1DA9-13DB-51CD-62C8-DBA70D6F9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0641" y="3177926"/>
            <a:ext cx="4742440" cy="1997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9869AF-6930-A919-9DB5-7D396F003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D900"/>
                </a:solidFill>
              </a:rPr>
              <a:t>Two main drivers: solar and geomagnetic activity</a:t>
            </a:r>
          </a:p>
        </p:txBody>
      </p:sp>
      <p:pic>
        <p:nvPicPr>
          <p:cNvPr id="4098" name="Picture 2" descr="A Puzzling Collapse of Earth's Upper Atmosphere">
            <a:extLst>
              <a:ext uri="{FF2B5EF4-FFF2-40B4-BE49-F238E27FC236}">
                <a16:creationId xmlns:a16="http://schemas.microsoft.com/office/drawing/2014/main" id="{1956AEA8-0243-5990-11A0-3A53F4D57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75" y="1738286"/>
            <a:ext cx="4047240" cy="284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46FBE-651B-06ED-0C9A-6334EA688BCF}"/>
              </a:ext>
            </a:extLst>
          </p:cNvPr>
          <p:cNvSpPr txBox="1"/>
          <p:nvPr/>
        </p:nvSpPr>
        <p:spPr>
          <a:xfrm>
            <a:off x="1286066" y="4742631"/>
            <a:ext cx="24908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chemeClr val="tx1"/>
                </a:solidFill>
                <a:effectLst/>
                <a:latin typeface="Quicksand"/>
              </a:rPr>
              <a:t>Credit: John Emmert/NRL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9493C-1EA3-DDDE-05C8-3027F8A63310}"/>
              </a:ext>
            </a:extLst>
          </p:cNvPr>
          <p:cNvSpPr txBox="1"/>
          <p:nvPr/>
        </p:nvSpPr>
        <p:spPr>
          <a:xfrm>
            <a:off x="1152251" y="1090820"/>
            <a:ext cx="233108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rgbClr val="C00000"/>
                </a:solidFill>
              </a:rPr>
              <a:t>Solar Radiation Influence</a:t>
            </a:r>
          </a:p>
          <a:p>
            <a:pPr algn="ctr"/>
            <a:r>
              <a:rPr lang="en-US" sz="1200" dirty="0"/>
              <a:t>Source: EUV/UV, Index: F10.7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90C57-E9BD-B7C6-FDD0-856C7BE99044}"/>
              </a:ext>
            </a:extLst>
          </p:cNvPr>
          <p:cNvSpPr txBox="1"/>
          <p:nvPr/>
        </p:nvSpPr>
        <p:spPr>
          <a:xfrm>
            <a:off x="4509055" y="1068672"/>
            <a:ext cx="44368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</a:rPr>
              <a:t>Geomagnetic Storm Influence</a:t>
            </a:r>
          </a:p>
          <a:p>
            <a:pPr algn="ctr">
              <a:spcBef>
                <a:spcPts val="600"/>
              </a:spcBef>
            </a:pPr>
            <a:r>
              <a:rPr lang="en-US" sz="1200" dirty="0"/>
              <a:t>Source: solar wind plasma filtered by magnetosphere</a:t>
            </a:r>
          </a:p>
          <a:p>
            <a:pPr algn="ctr">
              <a:spcBef>
                <a:spcPts val="600"/>
              </a:spcBef>
            </a:pPr>
            <a:r>
              <a:rPr lang="en-US" sz="1200" dirty="0"/>
              <a:t>Index: </a:t>
            </a:r>
            <a:r>
              <a:rPr lang="en-US" sz="1200" dirty="0" err="1"/>
              <a:t>Kp</a:t>
            </a:r>
            <a:r>
              <a:rPr lang="en-US" sz="1200" dirty="0"/>
              <a:t>/Ap, G-Scale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CD9E744-78EC-037E-6841-0009AFAD8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210" y="1924781"/>
            <a:ext cx="1460662" cy="161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630B27AC-64D1-D425-4040-E865CDFC9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18" y="1933327"/>
            <a:ext cx="1484168" cy="131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154;p27">
            <a:extLst>
              <a:ext uri="{FF2B5EF4-FFF2-40B4-BE49-F238E27FC236}">
                <a16:creationId xmlns:a16="http://schemas.microsoft.com/office/drawing/2014/main" id="{F9DC7861-A094-7F9B-A6DB-39F257A20C96}"/>
              </a:ext>
            </a:extLst>
          </p:cNvPr>
          <p:cNvSpPr txBox="1">
            <a:spLocks/>
          </p:cNvSpPr>
          <p:nvPr/>
        </p:nvSpPr>
        <p:spPr>
          <a:xfrm>
            <a:off x="7456842" y="4815991"/>
            <a:ext cx="1543050" cy="27382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z="1000" smtClean="0"/>
              <a:pPr algn="r"/>
              <a:t>19</a:t>
            </a:fld>
            <a:endParaRPr lang="en" sz="1000"/>
          </a:p>
        </p:txBody>
      </p:sp>
    </p:spTree>
    <p:extLst>
      <p:ext uri="{BB962C8B-B14F-4D97-AF65-F5344CB8AC3E}">
        <p14:creationId xmlns:p14="http://schemas.microsoft.com/office/powerpoint/2010/main" val="127320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45092B-08E1-037E-C5FA-26F012BB193D}"/>
                  </a:ext>
                </a:extLst>
              </p:cNvPr>
              <p:cNvSpPr txBox="1"/>
              <p:nvPr/>
            </p:nvSpPr>
            <p:spPr>
              <a:xfrm>
                <a:off x="616186" y="756504"/>
                <a:ext cx="8320780" cy="3990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en-US" sz="2400" dirty="0">
                    <a:solidFill>
                      <a:srgbClr val="002F87"/>
                    </a:solidFill>
                    <a:ea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𝑑𝑟𝑎𝑔</m:t>
                        </m:r>
                      </m:sub>
                    </m:sSub>
                    <m:r>
                      <a:rPr lang="en-GB" sz="2400" i="1">
                        <a:solidFill>
                          <a:srgbClr val="002F87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40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GB" sz="2400" i="1">
                        <a:solidFill>
                          <a:srgbClr val="002F87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𝜌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2F87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rgbClr val="002F87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rgbClr val="002F87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𝐷</m:t>
                            </m:r>
                          </m:sub>
                        </m:sSub>
                        <m:f>
                          <m:fPr>
                            <m:ctrlPr>
                              <a:rPr lang="en-US" sz="2400" i="1">
                                <a:solidFill>
                                  <a:srgbClr val="002F87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2F87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solidFill>
                                      <a:srgbClr val="002F87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rgbClr val="002F87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𝑟𝑎𝑚</m:t>
                                </m:r>
                              </m:sub>
                            </m:sSub>
                          </m:num>
                          <m:den>
                            <m:r>
                              <a:rPr lang="en-GB" sz="2400" i="1">
                                <a:solidFill>
                                  <a:srgbClr val="002F87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GB" sz="240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sz="240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1350" dirty="0">
                    <a:solidFill>
                      <a:srgbClr val="002F8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</a:t>
                </a:r>
                <a:endParaRPr lang="en-US" sz="1350" dirty="0">
                  <a:solidFill>
                    <a:srgbClr val="002F87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GB" sz="1350" dirty="0">
                    <a:solidFill>
                      <a:srgbClr val="002F8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Mass density </a:t>
                </a:r>
                <a14:m>
                  <m:oMath xmlns:m="http://schemas.openxmlformats.org/officeDocument/2006/math">
                    <m:r>
                      <a:rPr lang="en-GB" sz="1350" i="1">
                        <a:solidFill>
                          <a:srgbClr val="002F87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𝜌</m:t>
                    </m:r>
                  </m:oMath>
                </a14:m>
                <a:r>
                  <a:rPr lang="en-GB" sz="1350" dirty="0">
                    <a:solidFill>
                      <a:srgbClr val="002F8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(from a thermosphere model)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GB" sz="1350" dirty="0">
                    <a:solidFill>
                      <a:srgbClr val="002F8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Neutral composition and temperature impact on the aerodynamic drag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 smtClean="0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35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135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sz="1350" dirty="0">
                    <a:solidFill>
                      <a:srgbClr val="002F8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GB" sz="1350" dirty="0">
                    <a:solidFill>
                      <a:srgbClr val="002F8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Neutral wind contribution to the relative velocity of the satellite with respect </a:t>
                </a:r>
              </a:p>
              <a:p>
                <a:pPr>
                  <a:lnSpc>
                    <a:spcPct val="200000"/>
                  </a:lnSpc>
                </a:pPr>
                <a:r>
                  <a:rPr lang="en-GB" sz="1350" dirty="0">
                    <a:solidFill>
                      <a:srgbClr val="002F8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to the co-rotating atmosphere, orbital velocity typically ~8 km/s in low Earth </a:t>
                </a:r>
              </a:p>
              <a:p>
                <a:pPr>
                  <a:lnSpc>
                    <a:spcPct val="200000"/>
                  </a:lnSpc>
                </a:pPr>
                <a:r>
                  <a:rPr lang="en-GB" sz="1350" dirty="0">
                    <a:solidFill>
                      <a:srgbClr val="002F8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orbit (LEO), with a period ~90 min; in-track winds are often neglected but </a:t>
                </a:r>
              </a:p>
              <a:p>
                <a:pPr>
                  <a:lnSpc>
                    <a:spcPct val="200000"/>
                  </a:lnSpc>
                </a:pPr>
                <a:r>
                  <a:rPr lang="en-GB" sz="1350" dirty="0">
                    <a:solidFill>
                      <a:srgbClr val="002F8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locally can be as much as 1 km/s during very active periods, ~10% orbital velocity, equiv. 26% density error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35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1350" i="1">
                            <a:solidFill>
                              <a:srgbClr val="002F87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𝑟𝑎𝑚</m:t>
                        </m:r>
                      </m:sub>
                    </m:sSub>
                  </m:oMath>
                </a14:m>
                <a:r>
                  <a:rPr lang="en-GB" sz="1350" dirty="0">
                    <a:solidFill>
                      <a:srgbClr val="002F8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the projected area in the ram direction, and </a:t>
                </a:r>
                <a14:m>
                  <m:oMath xmlns:m="http://schemas.openxmlformats.org/officeDocument/2006/math">
                    <m:r>
                      <a:rPr lang="en-GB" sz="1350" i="1">
                        <a:solidFill>
                          <a:srgbClr val="002F87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GB" sz="1350" dirty="0">
                    <a:solidFill>
                      <a:srgbClr val="002F87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the mass of the spacecraft, should be well known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45092B-08E1-037E-C5FA-26F012BB1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86" y="756504"/>
                <a:ext cx="8320780" cy="3990260"/>
              </a:xfrm>
              <a:prstGeom prst="rect">
                <a:avLst/>
              </a:prstGeom>
              <a:blipFill>
                <a:blip r:embed="rId2"/>
                <a:stretch>
                  <a:fillRect b="-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0CC436B-79BD-4090-5F52-F743D658C542}"/>
              </a:ext>
            </a:extLst>
          </p:cNvPr>
          <p:cNvSpPr txBox="1"/>
          <p:nvPr/>
        </p:nvSpPr>
        <p:spPr>
          <a:xfrm>
            <a:off x="1651968" y="219988"/>
            <a:ext cx="62055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FFD9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Impact of the Atmosphere on Satellite Drag</a:t>
            </a:r>
            <a:endParaRPr lang="en-US" sz="2600" b="1" dirty="0">
              <a:solidFill>
                <a:srgbClr val="FFD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08;p4">
            <a:extLst>
              <a:ext uri="{FF2B5EF4-FFF2-40B4-BE49-F238E27FC236}">
                <a16:creationId xmlns:a16="http://schemas.microsoft.com/office/drawing/2014/main" id="{29EB130F-4B11-EE46-5299-CB60F62CB3B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-4" t="3388" r="50043" b="45384"/>
          <a:stretch/>
        </p:blipFill>
        <p:spPr>
          <a:xfrm>
            <a:off x="6628548" y="1577298"/>
            <a:ext cx="2022481" cy="20689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4;p4">
            <a:extLst>
              <a:ext uri="{FF2B5EF4-FFF2-40B4-BE49-F238E27FC236}">
                <a16:creationId xmlns:a16="http://schemas.microsoft.com/office/drawing/2014/main" id="{04E8ABDC-6664-EF68-7B4E-B5025C49D799}"/>
              </a:ext>
            </a:extLst>
          </p:cNvPr>
          <p:cNvSpPr txBox="1"/>
          <p:nvPr/>
        </p:nvSpPr>
        <p:spPr>
          <a:xfrm>
            <a:off x="6735353" y="1445081"/>
            <a:ext cx="288420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Species Mass Densities vs Height</a:t>
            </a:r>
            <a:endParaRPr sz="1000" dirty="0"/>
          </a:p>
        </p:txBody>
      </p:sp>
      <p:sp>
        <p:nvSpPr>
          <p:cNvPr id="7" name="Google Shape;111;p4">
            <a:extLst>
              <a:ext uri="{FF2B5EF4-FFF2-40B4-BE49-F238E27FC236}">
                <a16:creationId xmlns:a16="http://schemas.microsoft.com/office/drawing/2014/main" id="{AE355724-7C49-8385-9B0B-372D3EF908B9}"/>
              </a:ext>
            </a:extLst>
          </p:cNvPr>
          <p:cNvSpPr txBox="1"/>
          <p:nvPr/>
        </p:nvSpPr>
        <p:spPr>
          <a:xfrm>
            <a:off x="7385957" y="1815931"/>
            <a:ext cx="38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1;p4">
            <a:extLst>
              <a:ext uri="{FF2B5EF4-FFF2-40B4-BE49-F238E27FC236}">
                <a16:creationId xmlns:a16="http://schemas.microsoft.com/office/drawing/2014/main" id="{896FCB68-4668-8FEF-95AE-91BABD419E3D}"/>
              </a:ext>
            </a:extLst>
          </p:cNvPr>
          <p:cNvSpPr txBox="1"/>
          <p:nvPr/>
        </p:nvSpPr>
        <p:spPr>
          <a:xfrm>
            <a:off x="7709490" y="2457890"/>
            <a:ext cx="38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cs typeface="Calibri"/>
                <a:sym typeface="Calibri"/>
              </a:rPr>
              <a:t>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11;p4">
            <a:extLst>
              <a:ext uri="{FF2B5EF4-FFF2-40B4-BE49-F238E27FC236}">
                <a16:creationId xmlns:a16="http://schemas.microsoft.com/office/drawing/2014/main" id="{50251A8A-D734-12F9-C8C8-BDC56A5FCBFD}"/>
              </a:ext>
            </a:extLst>
          </p:cNvPr>
          <p:cNvSpPr txBox="1"/>
          <p:nvPr/>
        </p:nvSpPr>
        <p:spPr>
          <a:xfrm>
            <a:off x="8256863" y="2962996"/>
            <a:ext cx="3882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cs typeface="Calibri"/>
                <a:sym typeface="Calibri"/>
              </a:rPr>
              <a:t>N</a:t>
            </a:r>
            <a:r>
              <a:rPr lang="en-US" b="1" baseline="-25000" dirty="0">
                <a:latin typeface="Calibri"/>
                <a:cs typeface="Calibri"/>
                <a:sym typeface="Calibri"/>
              </a:rPr>
              <a:t>2</a:t>
            </a:r>
            <a:endParaRPr sz="1400" b="0" i="0" u="none" strike="noStrike" cap="none" baseline="-25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14;p12">
            <a:extLst>
              <a:ext uri="{FF2B5EF4-FFF2-40B4-BE49-F238E27FC236}">
                <a16:creationId xmlns:a16="http://schemas.microsoft.com/office/drawing/2014/main" id="{7087AF99-D03D-E6ED-F692-4E835F72860F}"/>
              </a:ext>
            </a:extLst>
          </p:cNvPr>
          <p:cNvSpPr txBox="1"/>
          <p:nvPr/>
        </p:nvSpPr>
        <p:spPr>
          <a:xfrm>
            <a:off x="745684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4461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B605-C3EA-D249-966A-40755788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92" y="210502"/>
            <a:ext cx="8520600" cy="495791"/>
          </a:xfrm>
        </p:spPr>
        <p:txBody>
          <a:bodyPr/>
          <a:lstStyle/>
          <a:p>
            <a:pPr algn="ctr"/>
            <a:r>
              <a:rPr lang="en-US" sz="2700" dirty="0">
                <a:solidFill>
                  <a:srgbClr val="FFD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Weather Impact on Neutral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D33D7-88B7-C94A-9CB4-13ACB58EE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730" y="1161553"/>
            <a:ext cx="8635079" cy="406015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rgbClr val="002F87"/>
              </a:buClr>
            </a:pPr>
            <a:r>
              <a:rPr lang="en-US" dirty="0">
                <a:solidFill>
                  <a:srgbClr val="002F87"/>
                </a:solidFill>
                <a:cs typeface="Times New Roman" panose="02020603050405020304" pitchFamily="18" charset="0"/>
              </a:rPr>
              <a:t>Orbit averaged neutral density impacts satellite orbit prediction and collision avoidance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2F87"/>
              </a:buClr>
            </a:pPr>
            <a:r>
              <a:rPr lang="en-US" dirty="0">
                <a:solidFill>
                  <a:srgbClr val="002F87"/>
                </a:solidFill>
                <a:cs typeface="Times New Roman" panose="02020603050405020304" pitchFamily="18" charset="0"/>
              </a:rPr>
              <a:t>Localized structure and temporal changes in the neutral density experienced by satellite can be ~50% enhancements 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2F87"/>
              </a:buClr>
            </a:pPr>
            <a:r>
              <a:rPr lang="en-US" dirty="0">
                <a:solidFill>
                  <a:srgbClr val="002F87"/>
                </a:solidFill>
                <a:cs typeface="Times New Roman" panose="02020603050405020304" pitchFamily="18" charset="0"/>
              </a:rPr>
              <a:t>Two main drivers of neutral density: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rgbClr val="002F87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002F87"/>
                </a:solidFill>
                <a:cs typeface="Times New Roman" panose="02020603050405020304" pitchFamily="18" charset="0"/>
              </a:rPr>
              <a:t>Solar heating, which varies over a solar rotation and over the 11-year solar cycle </a:t>
            </a:r>
            <a:r>
              <a:rPr lang="en-US" sz="1500" b="0" i="0" u="none" strike="noStrike" dirty="0">
                <a:solidFill>
                  <a:srgbClr val="002F87"/>
                </a:solidFill>
                <a:effectLst/>
                <a:latin typeface="Calibri" panose="020F0502020204030204" pitchFamily="34" charset="0"/>
              </a:rPr>
              <a:t>(NOAA SWPC uses observations of F10.7cm from Penticton, and produces a routine 3-day the </a:t>
            </a:r>
            <a:r>
              <a:rPr lang="en-US" sz="1500" dirty="0">
                <a:solidFill>
                  <a:srgbClr val="002F87"/>
                </a:solidFill>
                <a:latin typeface="Calibri" panose="020F0502020204030204" pitchFamily="34" charset="0"/>
              </a:rPr>
              <a:t>forecast</a:t>
            </a:r>
            <a:r>
              <a:rPr lang="en-US" sz="1500" b="0" i="0" u="none" strike="noStrike" dirty="0">
                <a:solidFill>
                  <a:srgbClr val="002F87"/>
                </a:solidFill>
                <a:effectLst/>
                <a:latin typeface="Calibri" panose="020F0502020204030204" pitchFamily="34" charset="0"/>
              </a:rPr>
              <a:t>)</a:t>
            </a:r>
            <a:endParaRPr lang="en-US" sz="1500" dirty="0">
              <a:solidFill>
                <a:srgbClr val="002F87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rgbClr val="002F87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002F87"/>
                </a:solidFill>
                <a:cs typeface="Times New Roman" panose="02020603050405020304" pitchFamily="18" charset="0"/>
              </a:rPr>
              <a:t>Impulse changes during geomagnetic storms </a:t>
            </a:r>
            <a:r>
              <a:rPr lang="en-US" sz="1500" b="0" i="0" u="none" strike="noStrike" dirty="0">
                <a:solidFill>
                  <a:srgbClr val="002F87"/>
                </a:solidFill>
                <a:effectLst/>
                <a:latin typeface="Calibri" panose="020F0502020204030204" pitchFamily="34" charset="0"/>
              </a:rPr>
              <a:t>(NOAA SWPC G-Scale and </a:t>
            </a:r>
            <a:r>
              <a:rPr lang="en-US" sz="1500" b="0" i="0" u="none" strike="noStrike" dirty="0" err="1">
                <a:solidFill>
                  <a:srgbClr val="002F87"/>
                </a:solidFill>
                <a:effectLst/>
                <a:latin typeface="Calibri" panose="020F0502020204030204" pitchFamily="34" charset="0"/>
              </a:rPr>
              <a:t>Kp</a:t>
            </a:r>
            <a:r>
              <a:rPr lang="en-US" sz="1500" b="0" i="0" u="none" strike="noStrike" dirty="0">
                <a:solidFill>
                  <a:srgbClr val="002F87"/>
                </a:solidFill>
                <a:effectLst/>
                <a:latin typeface="Calibri" panose="020F0502020204030204" pitchFamily="34" charset="0"/>
              </a:rPr>
              <a:t> forecast)</a:t>
            </a:r>
            <a:endParaRPr lang="en-US" sz="1500" dirty="0">
              <a:solidFill>
                <a:srgbClr val="002F87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rgbClr val="002F87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002F87"/>
                </a:solidFill>
                <a:cs typeface="Times New Roman" panose="02020603050405020304" pitchFamily="18" charset="0"/>
              </a:rPr>
              <a:t>Response to solar flares </a:t>
            </a:r>
            <a:r>
              <a:rPr lang="en-US" sz="1500" b="0" i="0" u="none" strike="noStrike" dirty="0">
                <a:solidFill>
                  <a:srgbClr val="002F87"/>
                </a:solidFill>
                <a:effectLst/>
                <a:latin typeface="Calibri" panose="020F0502020204030204" pitchFamily="34" charset="0"/>
              </a:rPr>
              <a:t>(R-Scale)</a:t>
            </a:r>
            <a:r>
              <a:rPr lang="en-US" sz="1500" dirty="0">
                <a:solidFill>
                  <a:srgbClr val="002F87"/>
                </a:solidFill>
                <a:cs typeface="Times New Roman" panose="02020603050405020304" pitchFamily="18" charset="0"/>
              </a:rPr>
              <a:t>, solar radiation storm </a:t>
            </a:r>
            <a:r>
              <a:rPr lang="en-US" sz="1500" b="0" i="0" u="none" strike="noStrike" dirty="0">
                <a:solidFill>
                  <a:srgbClr val="002F87"/>
                </a:solidFill>
                <a:effectLst/>
                <a:latin typeface="Calibri" panose="020F0502020204030204" pitchFamily="34" charset="0"/>
              </a:rPr>
              <a:t>(S-Scale),</a:t>
            </a:r>
            <a:r>
              <a:rPr lang="en-US" sz="1500" dirty="0">
                <a:solidFill>
                  <a:srgbClr val="002F87"/>
                </a:solidFill>
                <a:cs typeface="Times New Roman" panose="02020603050405020304" pitchFamily="18" charset="0"/>
              </a:rPr>
              <a:t> are general small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2F87"/>
              </a:buClr>
            </a:pPr>
            <a:r>
              <a:rPr lang="en-US" sz="1800" b="0" i="0" u="none" strike="noStrike" dirty="0">
                <a:solidFill>
                  <a:srgbClr val="002F87"/>
                </a:solidFill>
                <a:effectLst/>
                <a:latin typeface="Calibri" panose="020F0502020204030204" pitchFamily="34" charset="0"/>
              </a:rPr>
              <a:t>Empirical models: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good average neutral density conditions </a:t>
            </a:r>
            <a:r>
              <a:rPr lang="en-US" sz="1800" b="0" i="0" u="none" strike="noStrike" dirty="0">
                <a:solidFill>
                  <a:srgbClr val="002F87"/>
                </a:solidFill>
                <a:effectLst/>
                <a:latin typeface="Calibri" panose="020F0502020204030204" pitchFamily="34" charset="0"/>
              </a:rPr>
              <a:t>in response to changes in the solar cycle (solar radiative heating of the upper atmosphere).  They tend to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underestimate the response to geomagnetic activity </a:t>
            </a:r>
            <a:r>
              <a:rPr lang="en-US" sz="1800" b="0" i="0" u="none" strike="noStrike" dirty="0">
                <a:solidFill>
                  <a:srgbClr val="002F87"/>
                </a:solidFill>
                <a:effectLst/>
                <a:latin typeface="Calibri" panose="020F0502020204030204" pitchFamily="34" charset="0"/>
              </a:rPr>
              <a:t>and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don’t capture the structure and temporal changes well</a:t>
            </a:r>
            <a:r>
              <a:rPr lang="en-US" sz="1800" b="0" i="0" u="none" strike="noStrike" dirty="0">
                <a:solidFill>
                  <a:srgbClr val="002F87"/>
                </a:solidFill>
                <a:effectLst/>
                <a:latin typeface="Calibri" panose="020F0502020204030204" pitchFamily="34" charset="0"/>
              </a:rPr>
              <a:t> – together these can represent an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underestimate in localized density by 100% (factor 2)</a:t>
            </a:r>
            <a:endParaRPr lang="en-US" dirty="0">
              <a:solidFill>
                <a:srgbClr val="002F87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Google Shape;214;p12">
            <a:extLst>
              <a:ext uri="{FF2B5EF4-FFF2-40B4-BE49-F238E27FC236}">
                <a16:creationId xmlns:a16="http://schemas.microsoft.com/office/drawing/2014/main" id="{0C347B28-EE22-2503-C5CE-6EF52D6204D1}"/>
              </a:ext>
            </a:extLst>
          </p:cNvPr>
          <p:cNvSpPr txBox="1"/>
          <p:nvPr/>
        </p:nvSpPr>
        <p:spPr>
          <a:xfrm>
            <a:off x="745684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7569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/>
          <p:nvPr/>
        </p:nvSpPr>
        <p:spPr>
          <a:xfrm>
            <a:off x="1383593" y="-93227"/>
            <a:ext cx="138403" cy="23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1383593" y="-93227"/>
            <a:ext cx="138403" cy="23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"/>
          <p:cNvSpPr txBox="1"/>
          <p:nvPr/>
        </p:nvSpPr>
        <p:spPr>
          <a:xfrm>
            <a:off x="1176615" y="251570"/>
            <a:ext cx="8221649" cy="4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D900"/>
                </a:solidFill>
                <a:latin typeface="Calibri"/>
                <a:ea typeface="Calibri"/>
                <a:cs typeface="Calibri"/>
                <a:sym typeface="Calibri"/>
              </a:rPr>
              <a:t>Solar Cycle: Thermal Heating and Atmospheric </a:t>
            </a:r>
            <a:r>
              <a:rPr lang="en-US" sz="2400" b="1" dirty="0">
                <a:solidFill>
                  <a:srgbClr val="FFD9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400" b="1" i="0" u="none" strike="noStrike" cap="none" dirty="0">
                <a:solidFill>
                  <a:srgbClr val="FFD900"/>
                </a:solidFill>
                <a:latin typeface="Calibri"/>
                <a:ea typeface="Calibri"/>
                <a:cs typeface="Calibri"/>
                <a:sym typeface="Calibri"/>
              </a:rPr>
              <a:t>xpansion</a:t>
            </a:r>
            <a:endParaRPr sz="2400" dirty="0">
              <a:solidFill>
                <a:srgbClr val="FFD900"/>
              </a:solidFill>
            </a:endParaRPr>
          </a:p>
        </p:txBody>
      </p:sp>
      <p:pic>
        <p:nvPicPr>
          <p:cNvPr id="139" name="Google Shape;13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4255" y="1833224"/>
            <a:ext cx="2911061" cy="315063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"/>
          <p:cNvSpPr txBox="1"/>
          <p:nvPr/>
        </p:nvSpPr>
        <p:spPr>
          <a:xfrm>
            <a:off x="5640400" y="1160866"/>
            <a:ext cx="3191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Changes in thermospheric mass density over the 11-year solar cycle</a:t>
            </a:r>
            <a:endParaRPr/>
          </a:p>
        </p:txBody>
      </p:sp>
      <p:pic>
        <p:nvPicPr>
          <p:cNvPr id="141" name="Google Shape;14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6480" y="1770836"/>
            <a:ext cx="3332093" cy="318300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/>
          <p:nvPr/>
        </p:nvSpPr>
        <p:spPr>
          <a:xfrm>
            <a:off x="3364842" y="2674302"/>
            <a:ext cx="888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Solar Min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F10.7 ~70</a:t>
            </a:r>
            <a:endParaRPr/>
          </a:p>
        </p:txBody>
      </p:sp>
      <p:sp>
        <p:nvSpPr>
          <p:cNvPr id="143" name="Google Shape;143;p6"/>
          <p:cNvSpPr txBox="1"/>
          <p:nvPr/>
        </p:nvSpPr>
        <p:spPr>
          <a:xfrm>
            <a:off x="4252913" y="2674302"/>
            <a:ext cx="888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Solar Max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F10.7 ~200</a:t>
            </a:r>
            <a:endParaRPr/>
          </a:p>
        </p:txBody>
      </p:sp>
      <p:sp>
        <p:nvSpPr>
          <p:cNvPr id="144" name="Google Shape;144;p6"/>
          <p:cNvSpPr txBox="1"/>
          <p:nvPr/>
        </p:nvSpPr>
        <p:spPr>
          <a:xfrm>
            <a:off x="2283414" y="1004769"/>
            <a:ext cx="3115159" cy="761666"/>
          </a:xfrm>
          <a:prstGeom prst="rect">
            <a:avLst/>
          </a:prstGeom>
          <a:solidFill>
            <a:srgbClr val="FFFFFF">
              <a:alpha val="56862"/>
            </a:srgbClr>
          </a:solidFill>
          <a:ln>
            <a:noFill/>
          </a:ln>
        </p:spPr>
        <p:txBody>
          <a:bodyPr spcFirstLastPara="1" wrap="square" lIns="68500" tIns="34250" rIns="68500" bIns="34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/>
              <a:t>Global average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temperature profiles of the thermosphere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 the 11-year solar cycle</a:t>
            </a:r>
            <a:endParaRPr dirty="0"/>
          </a:p>
        </p:txBody>
      </p:sp>
      <p:sp>
        <p:nvSpPr>
          <p:cNvPr id="145" name="Google Shape;145;p6"/>
          <p:cNvSpPr txBox="1"/>
          <p:nvPr/>
        </p:nvSpPr>
        <p:spPr>
          <a:xfrm>
            <a:off x="6822001" y="2120202"/>
            <a:ext cx="1885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Mass </a:t>
            </a:r>
            <a:r>
              <a:rPr lang="en-US" sz="1050" b="1" dirty="0">
                <a:solidFill>
                  <a:schemeClr val="accent1"/>
                </a:solidFill>
              </a:rPr>
              <a:t>d</a:t>
            </a:r>
            <a:r>
              <a:rPr lang="en-US" sz="105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ensity increase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&gt;10 times over solar cycle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 400 km altitude</a:t>
            </a:r>
            <a:endParaRPr dirty="0"/>
          </a:p>
        </p:txBody>
      </p:sp>
      <p:sp>
        <p:nvSpPr>
          <p:cNvPr id="146" name="Google Shape;146;p6"/>
          <p:cNvSpPr txBox="1"/>
          <p:nvPr/>
        </p:nvSpPr>
        <p:spPr>
          <a:xfrm>
            <a:off x="6317908" y="3449202"/>
            <a:ext cx="888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Solar Min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F10.7 ~70</a:t>
            </a:r>
            <a:endParaRPr dirty="0"/>
          </a:p>
        </p:txBody>
      </p:sp>
      <p:sp>
        <p:nvSpPr>
          <p:cNvPr id="149" name="Google Shape;149;p6"/>
          <p:cNvSpPr txBox="1"/>
          <p:nvPr/>
        </p:nvSpPr>
        <p:spPr>
          <a:xfrm>
            <a:off x="6989181" y="2915709"/>
            <a:ext cx="888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0" tIns="34250" rIns="6850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Solar Max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F10.7 ~200</a:t>
            </a:r>
            <a:endParaRPr/>
          </a:p>
        </p:txBody>
      </p:sp>
      <p:sp>
        <p:nvSpPr>
          <p:cNvPr id="151" name="Google Shape;151;p6"/>
          <p:cNvSpPr txBox="1"/>
          <p:nvPr/>
        </p:nvSpPr>
        <p:spPr>
          <a:xfrm>
            <a:off x="118065" y="3418766"/>
            <a:ext cx="2117100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latin typeface="Calibri"/>
                <a:ea typeface="Calibri"/>
                <a:cs typeface="Calibri"/>
                <a:sym typeface="Calibri"/>
              </a:rPr>
              <a:t>EUV radiation heat source correlated well with average of daily F10.7 and 81-day average of F10.7</a:t>
            </a:r>
            <a:endParaRPr sz="13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806CD-5BF8-6BBB-B142-A66DDA8DEB6B}"/>
              </a:ext>
            </a:extLst>
          </p:cNvPr>
          <p:cNvSpPr txBox="1"/>
          <p:nvPr/>
        </p:nvSpPr>
        <p:spPr>
          <a:xfrm>
            <a:off x="6472364" y="4214193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Log scale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8E2CB-E2DD-20C8-7D35-E88B43482E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64" r="50089" b="48023"/>
          <a:stretch/>
        </p:blipFill>
        <p:spPr>
          <a:xfrm>
            <a:off x="9413" y="1909981"/>
            <a:ext cx="2018157" cy="1439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211528-F727-A66E-765C-BE6698AEA1D9}"/>
              </a:ext>
            </a:extLst>
          </p:cNvPr>
          <p:cNvSpPr txBox="1"/>
          <p:nvPr/>
        </p:nvSpPr>
        <p:spPr>
          <a:xfrm>
            <a:off x="1066898" y="2381707"/>
            <a:ext cx="836348" cy="2616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400 km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BDFF-ED80-AE2D-BB6E-D874C827F63E}"/>
              </a:ext>
            </a:extLst>
          </p:cNvPr>
          <p:cNvSpPr txBox="1"/>
          <p:nvPr/>
        </p:nvSpPr>
        <p:spPr>
          <a:xfrm>
            <a:off x="700041" y="2587844"/>
            <a:ext cx="1160342" cy="43088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Neutral Density vs F10.7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8E08D3-6889-30E7-A710-C199F07C699D}"/>
              </a:ext>
            </a:extLst>
          </p:cNvPr>
          <p:cNvSpPr txBox="1"/>
          <p:nvPr/>
        </p:nvSpPr>
        <p:spPr>
          <a:xfrm>
            <a:off x="3580593" y="2173508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700 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FD470-EE31-FD1D-9702-51E8F416F1E6}"/>
              </a:ext>
            </a:extLst>
          </p:cNvPr>
          <p:cNvSpPr txBox="1"/>
          <p:nvPr/>
        </p:nvSpPr>
        <p:spPr>
          <a:xfrm>
            <a:off x="4457481" y="224530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1150 K</a:t>
            </a:r>
          </a:p>
        </p:txBody>
      </p:sp>
      <p:sp>
        <p:nvSpPr>
          <p:cNvPr id="8" name="Google Shape;214;p12">
            <a:extLst>
              <a:ext uri="{FF2B5EF4-FFF2-40B4-BE49-F238E27FC236}">
                <a16:creationId xmlns:a16="http://schemas.microsoft.com/office/drawing/2014/main" id="{E14D3F42-1CDB-5276-A222-A13D5A029FC0}"/>
              </a:ext>
            </a:extLst>
          </p:cNvPr>
          <p:cNvSpPr txBox="1"/>
          <p:nvPr/>
        </p:nvSpPr>
        <p:spPr>
          <a:xfrm>
            <a:off x="745684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9" grpId="0"/>
      <p:bldP spid="2" grpId="0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583" y="941122"/>
            <a:ext cx="5121948" cy="411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1675585" y="213324"/>
            <a:ext cx="8743950" cy="453890"/>
          </a:xfrm>
          <a:prstGeom prst="rect">
            <a:avLst/>
          </a:prstGeom>
          <a:noFill/>
        </p:spPr>
        <p:txBody>
          <a:bodyPr wrap="square" lIns="68500" tIns="34250" rIns="68500" bIns="34250" rtlCol="0">
            <a:spAutoFit/>
          </a:bodyPr>
          <a:lstStyle/>
          <a:p>
            <a:r>
              <a:rPr lang="en-US" sz="2500" b="1" dirty="0">
                <a:solidFill>
                  <a:srgbClr val="FFD900"/>
                </a:solidFill>
                <a:latin typeface="Calibri"/>
                <a:cs typeface="+mn-cs"/>
              </a:rPr>
              <a:t>Geomagnetic Activity Impact on Neutral Density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22796" y="4746495"/>
            <a:ext cx="1543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(3-4-day average)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8007324" y="2248976"/>
            <a:ext cx="15193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Emmert, ASR, 2015</a:t>
            </a:r>
          </a:p>
        </p:txBody>
      </p:sp>
      <p:sp>
        <p:nvSpPr>
          <p:cNvPr id="6" name="Google Shape;160;p7">
            <a:extLst>
              <a:ext uri="{FF2B5EF4-FFF2-40B4-BE49-F238E27FC236}">
                <a16:creationId xmlns:a16="http://schemas.microsoft.com/office/drawing/2014/main" id="{1D42F559-B8BB-0CDA-DC49-9BB7395616CF}"/>
              </a:ext>
            </a:extLst>
          </p:cNvPr>
          <p:cNvSpPr txBox="1"/>
          <p:nvPr/>
        </p:nvSpPr>
        <p:spPr>
          <a:xfrm>
            <a:off x="52976" y="1149397"/>
            <a:ext cx="3624607" cy="372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2" marR="0" lvl="0" indent="-21431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2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shorter-term response - figure shows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the relative global response from an empirical model to a 3-4-day average 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Kp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to 100% increase – relative response is strongest at solar minimum </a:t>
            </a:r>
            <a:endParaRPr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14312" marR="0" lvl="0" indent="-21431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2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major storm can increase neutral density at 400 km by 500% in one day (e.g., Nov 2003)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14312" marR="0" lvl="0" indent="-21431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2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physical model can follow the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latitude and temporal 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lvl="0" indent="-214313">
              <a:spcBef>
                <a:spcPts val="1200"/>
              </a:spcBef>
              <a:buClr>
                <a:schemeClr val="dk1"/>
              </a:buClr>
              <a:buSzPct val="120000"/>
              <a:buChar char="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 of a geomagnetic storm often described by </a:t>
            </a:r>
            <a:r>
              <a:rPr lang="en-US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b="1" baseline="-250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</a:t>
            </a:r>
            <a:r>
              <a:rPr lang="en-US" b="1" baseline="-25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(ring current index) – which represents the time integrated energy input from the solar wind/magnetospheric driver 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9A321-BE6A-E26D-D84E-3449DCF76B47}"/>
              </a:ext>
            </a:extLst>
          </p:cNvPr>
          <p:cNvSpPr txBox="1"/>
          <p:nvPr/>
        </p:nvSpPr>
        <p:spPr>
          <a:xfrm>
            <a:off x="4572000" y="1898880"/>
            <a:ext cx="1255072" cy="861774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</a:rPr>
              <a:t>   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0.7 ≡ 100%</a:t>
            </a:r>
            <a:endParaRPr lang="en-US" dirty="0"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Calibri" panose="020F050202020403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0.4 ≡ </a:t>
            </a:r>
            <a:r>
              <a:rPr lang="en-US" dirty="0">
                <a:latin typeface="Calibri" panose="020F0502020204030204" pitchFamily="34" charset="0"/>
              </a:rPr>
              <a:t>50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% </a:t>
            </a:r>
            <a:endParaRPr lang="en-US" b="0" dirty="0">
              <a:effectLst/>
            </a:endParaRPr>
          </a:p>
        </p:txBody>
      </p:sp>
      <p:sp>
        <p:nvSpPr>
          <p:cNvPr id="5" name="Google Shape;214;p12">
            <a:extLst>
              <a:ext uri="{FF2B5EF4-FFF2-40B4-BE49-F238E27FC236}">
                <a16:creationId xmlns:a16="http://schemas.microsoft.com/office/drawing/2014/main" id="{DAD73F4A-E974-4E11-1D23-FC94F2ECE5A2}"/>
              </a:ext>
            </a:extLst>
          </p:cNvPr>
          <p:cNvSpPr txBox="1"/>
          <p:nvPr/>
        </p:nvSpPr>
        <p:spPr>
          <a:xfrm>
            <a:off x="745684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2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93D89-8E25-D610-0C79-7D7333A16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192" y="158574"/>
            <a:ext cx="6755971" cy="594360"/>
          </a:xfrm>
        </p:spPr>
        <p:txBody>
          <a:bodyPr>
            <a:noAutofit/>
          </a:bodyPr>
          <a:lstStyle/>
          <a:p>
            <a:r>
              <a:rPr lang="en" sz="2400" dirty="0">
                <a:solidFill>
                  <a:srgbClr val="FFD900"/>
                </a:solidFill>
              </a:rPr>
              <a:t>WAM-IPE Operational Model at SWPC</a:t>
            </a:r>
            <a:br>
              <a:rPr lang="en" sz="3200" dirty="0">
                <a:solidFill>
                  <a:srgbClr val="FFD900"/>
                </a:solidFill>
              </a:rPr>
            </a:br>
            <a:r>
              <a:rPr lang="en" sz="1600" dirty="0">
                <a:solidFill>
                  <a:srgbClr val="FFD900"/>
                </a:solidFill>
              </a:rPr>
              <a:t>Whole Atmosphere and </a:t>
            </a:r>
            <a:r>
              <a:rPr lang="en-US" sz="1600" dirty="0">
                <a:solidFill>
                  <a:srgbClr val="FFD900"/>
                </a:solidFill>
              </a:rPr>
              <a:t>Ionosphere Plasmasphere Electrodynamics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3CAD4-09DB-AE28-A35D-46A94F2CF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585" y="1099678"/>
            <a:ext cx="4784592" cy="3966075"/>
          </a:xfrm>
        </p:spPr>
        <p:txBody>
          <a:bodyPr>
            <a:noAutofit/>
          </a:bodyPr>
          <a:lstStyle/>
          <a:p>
            <a:pPr marL="219075" indent="-214313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extension of the US weather model to 600 km altitude coupled with a plasma component of the atmosphere.</a:t>
            </a:r>
          </a:p>
          <a:p>
            <a:pPr marL="219075" indent="-214313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Includes all the lower atmosphere weather and dynamics processes, as well as all the additional T-I physics (including electrodynamics and plasma processes)</a:t>
            </a:r>
          </a:p>
          <a:p>
            <a:pPr marL="219075" indent="-214313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WAM provides the 3D fields for neutral winds, temperature, density, major species composition O, O</a:t>
            </a:r>
            <a:r>
              <a:rPr lang="en-US" sz="14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</a:t>
            </a:r>
            <a:r>
              <a:rPr lang="en-US" sz="14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for drag. The plasma component, </a:t>
            </a:r>
            <a:r>
              <a:rPr lang="en-US" sz="14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IPE, provides plasma densities and velocities,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temperatures in the ionosphere and plasmasphere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for communications and navigation impacts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9075" indent="-214313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WAM-IPE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has been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operation since July 2021 with the latest upgrade in Aug 2023. Two operational CONOPS provide T-I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nowcast as well as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forecast two days in advance</a:t>
            </a:r>
          </a:p>
          <a:p>
            <a:pPr marL="3175" indent="231775">
              <a:lnSpc>
                <a:spcPct val="100000"/>
              </a:lnSpc>
              <a:spcBef>
                <a:spcPts val="300"/>
              </a:spcBef>
              <a:buClr>
                <a:schemeClr val="dk1"/>
              </a:buClr>
              <a:buSzPct val="120000"/>
              <a:buNone/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4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www.swpc.noaa.gov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/products/</a:t>
            </a:r>
            <a:r>
              <a:rPr lang="en-US" sz="14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wam-ipe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89560-9A4C-32F0-AB69-0D2FB042F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980" y="3125732"/>
            <a:ext cx="3538218" cy="1971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67185-817A-427A-0238-67CB9AAB4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747" y="1044992"/>
            <a:ext cx="3539451" cy="1971339"/>
          </a:xfrm>
          <a:prstGeom prst="rect">
            <a:avLst/>
          </a:prstGeom>
        </p:spPr>
      </p:pic>
      <p:sp>
        <p:nvSpPr>
          <p:cNvPr id="7" name="Google Shape;214;p12">
            <a:extLst>
              <a:ext uri="{FF2B5EF4-FFF2-40B4-BE49-F238E27FC236}">
                <a16:creationId xmlns:a16="http://schemas.microsoft.com/office/drawing/2014/main" id="{0B60B5FB-704D-8060-C68F-79EEA790F4FD}"/>
              </a:ext>
            </a:extLst>
          </p:cNvPr>
          <p:cNvSpPr txBox="1"/>
          <p:nvPr/>
        </p:nvSpPr>
        <p:spPr>
          <a:xfrm>
            <a:off x="745684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621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1614487" y="0"/>
            <a:ext cx="5915025" cy="89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numCol="1" anchor="ctr" anchorCtr="0">
            <a:noAutofit/>
          </a:bodyPr>
          <a:lstStyle/>
          <a:p>
            <a:pPr>
              <a:buSzPts val="3600"/>
            </a:pPr>
            <a:r>
              <a:rPr lang="en" sz="2700" dirty="0">
                <a:solidFill>
                  <a:srgbClr val="FFD900"/>
                </a:solidFill>
                <a:sym typeface="Arial"/>
              </a:rPr>
              <a:t>WAM-IPE Workflows in Operations</a:t>
            </a:r>
            <a:endParaRPr sz="2700" dirty="0">
              <a:solidFill>
                <a:srgbClr val="FFD900"/>
              </a:solidFill>
            </a:endParaRPr>
          </a:p>
        </p:txBody>
      </p:sp>
      <p:sp>
        <p:nvSpPr>
          <p:cNvPr id="220" name="Google Shape;220;p32"/>
          <p:cNvSpPr txBox="1"/>
          <p:nvPr/>
        </p:nvSpPr>
        <p:spPr>
          <a:xfrm>
            <a:off x="425116" y="1209360"/>
            <a:ext cx="8539150" cy="381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CONOPS I (WAM-IPE Forecast System, WFS)</a:t>
            </a:r>
          </a:p>
          <a:p>
            <a:r>
              <a:rPr lang="en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― Include tropospheric weather into upper atmosphere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forecast</a:t>
            </a:r>
            <a:endParaRPr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1" indent="-214308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Low-frequency (atmospheric data driven, hours)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1" indent="-214308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NWS global workflow (6-hour cycles) with WAM data assimilation, and 2-day forecast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1" indent="-214308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WAM Data Assimilation Scheme (WDAS): modified </a:t>
            </a:r>
            <a:r>
              <a:rPr lang="en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Gridpoint</a:t>
            </a: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Statistical Interpolation (GSI) 3D-VAR with Incremental Analysis Update (IAU)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1" indent="-214308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Driven by observed F10.7 and solar wind for specification, and forecasted F10.7 and K</a:t>
            </a:r>
            <a:r>
              <a:rPr lang="en" baseline="-25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2-day forecast</a:t>
            </a:r>
          </a:p>
          <a:p>
            <a:pPr>
              <a:spcBef>
                <a:spcPts val="1425"/>
              </a:spcBef>
            </a:pPr>
            <a:r>
              <a:rPr lang="en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CONOPS II (WAM-IPE Realtime System, WRS)</a:t>
            </a:r>
          </a:p>
          <a:p>
            <a:r>
              <a:rPr lang="en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― Capture the impact of near real-time solar wind conditions </a:t>
            </a:r>
            <a:endParaRPr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1" indent="-214308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High-frequency (solar data driven, 5 minutes)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1" indent="-214308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Extension of global workflow (CONOPS I) with online solar data polling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1" indent="-214308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Initialize at end of IAU “corrector” segment from CONOPS I with available solar wind drivers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0031" indent="-214308">
              <a:spcBef>
                <a:spcPts val="45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 as soon as observed solar wind data are available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214;p12">
            <a:extLst>
              <a:ext uri="{FF2B5EF4-FFF2-40B4-BE49-F238E27FC236}">
                <a16:creationId xmlns:a16="http://schemas.microsoft.com/office/drawing/2014/main" id="{5B1B7EA2-D39A-A245-F639-01B9AC40B61A}"/>
              </a:ext>
            </a:extLst>
          </p:cNvPr>
          <p:cNvSpPr txBox="1"/>
          <p:nvPr/>
        </p:nvSpPr>
        <p:spPr>
          <a:xfrm>
            <a:off x="745684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output">
            <a:hlinkClick r:id="" action="ppaction://media"/>
            <a:extLst>
              <a:ext uri="{FF2B5EF4-FFF2-40B4-BE49-F238E27FC236}">
                <a16:creationId xmlns:a16="http://schemas.microsoft.com/office/drawing/2014/main" id="{62F000F4-4407-434B-8711-904DE47520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67650" cy="5440680"/>
          </a:xfrm>
          <a:prstGeom prst="rect">
            <a:avLst/>
          </a:prstGeom>
        </p:spPr>
      </p:pic>
      <p:sp>
        <p:nvSpPr>
          <p:cNvPr id="3" name="Google Shape;154;p27">
            <a:extLst>
              <a:ext uri="{FF2B5EF4-FFF2-40B4-BE49-F238E27FC236}">
                <a16:creationId xmlns:a16="http://schemas.microsoft.com/office/drawing/2014/main" id="{04648E23-8180-9D26-3102-79A59AAAA6F7}"/>
              </a:ext>
            </a:extLst>
          </p:cNvPr>
          <p:cNvSpPr txBox="1">
            <a:spLocks/>
          </p:cNvSpPr>
          <p:nvPr/>
        </p:nvSpPr>
        <p:spPr>
          <a:xfrm>
            <a:off x="7456842" y="4815991"/>
            <a:ext cx="1543050" cy="27382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z="1000" smtClean="0">
                <a:solidFill>
                  <a:schemeClr val="bg1"/>
                </a:solidFill>
              </a:rPr>
              <a:pPr algn="r"/>
              <a:t>8</a:t>
            </a:fld>
            <a:endParaRPr lang="en" sz="100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375862-9BBC-6A40-DA5D-418B70F56C0E}"/>
              </a:ext>
            </a:extLst>
          </p:cNvPr>
          <p:cNvGrpSpPr/>
          <p:nvPr/>
        </p:nvGrpSpPr>
        <p:grpSpPr>
          <a:xfrm>
            <a:off x="577019" y="1277571"/>
            <a:ext cx="3450075" cy="1645920"/>
            <a:chOff x="590145" y="1277571"/>
            <a:chExt cx="3450075" cy="16459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0DF08-0C66-3B68-00A2-F03973AE5971}"/>
                </a:ext>
              </a:extLst>
            </p:cNvPr>
            <p:cNvSpPr txBox="1"/>
            <p:nvPr/>
          </p:nvSpPr>
          <p:spPr>
            <a:xfrm>
              <a:off x="590145" y="1277571"/>
              <a:ext cx="3450075" cy="1645920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r>
                <a:rPr lang="en-US" dirty="0"/>
                <a:t>    </a:t>
              </a:r>
            </a:p>
            <a:p>
              <a:r>
                <a:rPr lang="en-US" dirty="0"/>
                <a:t>    </a:t>
              </a:r>
            </a:p>
            <a:p>
              <a:r>
                <a:rPr lang="en-US" dirty="0"/>
                <a:t>    </a:t>
              </a:r>
            </a:p>
            <a:p>
              <a:r>
                <a:rPr lang="en-US" dirty="0"/>
                <a:t>   </a:t>
              </a:r>
            </a:p>
            <a:p>
              <a:r>
                <a:rPr lang="en-US" dirty="0"/>
                <a:t>   </a:t>
              </a:r>
            </a:p>
            <a:p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AA1DBB-B245-CC6C-0BF6-A3D059CCD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065" y="1293375"/>
              <a:ext cx="2882628" cy="162147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4F5E2BB-3B1F-0C0D-3FB5-D82FD8CE6CE3}"/>
                </a:ext>
              </a:extLst>
            </p:cNvPr>
            <p:cNvSpPr txBox="1"/>
            <p:nvPr/>
          </p:nvSpPr>
          <p:spPr>
            <a:xfrm>
              <a:off x="3272955" y="2763432"/>
              <a:ext cx="277320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May 20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D0E914-2839-36FF-B461-7C22846EF5A4}"/>
                </a:ext>
              </a:extLst>
            </p:cNvPr>
            <p:cNvSpPr txBox="1"/>
            <p:nvPr/>
          </p:nvSpPr>
          <p:spPr>
            <a:xfrm>
              <a:off x="2705936" y="2763432"/>
              <a:ext cx="277320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May 19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F16D3F-D68A-65C6-CA2B-682277E1B438}"/>
                </a:ext>
              </a:extLst>
            </p:cNvPr>
            <p:cNvSpPr txBox="1"/>
            <p:nvPr/>
          </p:nvSpPr>
          <p:spPr>
            <a:xfrm>
              <a:off x="2131772" y="2763432"/>
              <a:ext cx="277320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May 18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971BC2-4244-568C-B47A-2F2F8A3E8951}"/>
                </a:ext>
              </a:extLst>
            </p:cNvPr>
            <p:cNvSpPr txBox="1"/>
            <p:nvPr/>
          </p:nvSpPr>
          <p:spPr>
            <a:xfrm>
              <a:off x="1550884" y="2763431"/>
              <a:ext cx="277320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May 17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2646AC-D330-A369-8570-F3E27FAB0634}"/>
                </a:ext>
              </a:extLst>
            </p:cNvPr>
            <p:cNvSpPr txBox="1"/>
            <p:nvPr/>
          </p:nvSpPr>
          <p:spPr>
            <a:xfrm>
              <a:off x="983865" y="2763431"/>
              <a:ext cx="314189" cy="10772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May 16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CA7DFF-A264-8311-C2ED-AD54CBEF709C}"/>
                </a:ext>
              </a:extLst>
            </p:cNvPr>
            <p:cNvSpPr txBox="1"/>
            <p:nvPr/>
          </p:nvSpPr>
          <p:spPr>
            <a:xfrm>
              <a:off x="969264" y="2549969"/>
              <a:ext cx="147929" cy="109728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5C350C-4912-041B-4A59-221ED1A6BAF1}"/>
                </a:ext>
              </a:extLst>
            </p:cNvPr>
            <p:cNvSpPr txBox="1"/>
            <p:nvPr/>
          </p:nvSpPr>
          <p:spPr>
            <a:xfrm>
              <a:off x="969264" y="2400529"/>
              <a:ext cx="147929" cy="109728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D233C9-EBA9-3E17-0B18-6130B0E49197}"/>
                </a:ext>
              </a:extLst>
            </p:cNvPr>
            <p:cNvSpPr txBox="1"/>
            <p:nvPr/>
          </p:nvSpPr>
          <p:spPr>
            <a:xfrm>
              <a:off x="969264" y="2270537"/>
              <a:ext cx="147929" cy="109728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D3EF97-BA2F-A045-5004-9840D8F87F34}"/>
                </a:ext>
              </a:extLst>
            </p:cNvPr>
            <p:cNvSpPr txBox="1"/>
            <p:nvPr/>
          </p:nvSpPr>
          <p:spPr>
            <a:xfrm>
              <a:off x="969264" y="2122620"/>
              <a:ext cx="147929" cy="109728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FE4D61-8E5F-2301-6362-687A8BC9003E}"/>
                </a:ext>
              </a:extLst>
            </p:cNvPr>
            <p:cNvSpPr txBox="1"/>
            <p:nvPr/>
          </p:nvSpPr>
          <p:spPr>
            <a:xfrm>
              <a:off x="969264" y="1981419"/>
              <a:ext cx="147929" cy="109728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434A15-BAA5-0862-D2FE-5799E6D3AC4C}"/>
                </a:ext>
              </a:extLst>
            </p:cNvPr>
            <p:cNvSpPr txBox="1"/>
            <p:nvPr/>
          </p:nvSpPr>
          <p:spPr>
            <a:xfrm>
              <a:off x="969264" y="1846957"/>
              <a:ext cx="147929" cy="109728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868BE4-923F-3938-3AFC-805CC62DBD23}"/>
                </a:ext>
              </a:extLst>
            </p:cNvPr>
            <p:cNvSpPr txBox="1"/>
            <p:nvPr/>
          </p:nvSpPr>
          <p:spPr>
            <a:xfrm>
              <a:off x="969264" y="1692305"/>
              <a:ext cx="147929" cy="109728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A65651-7417-74E2-E0E9-4289CEF7207E}"/>
                </a:ext>
              </a:extLst>
            </p:cNvPr>
            <p:cNvSpPr txBox="1"/>
            <p:nvPr/>
          </p:nvSpPr>
          <p:spPr>
            <a:xfrm>
              <a:off x="969264" y="1551118"/>
              <a:ext cx="147929" cy="109728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E5B0D2-6AD3-3559-08D3-328CC7C3F53C}"/>
                </a:ext>
              </a:extLst>
            </p:cNvPr>
            <p:cNvSpPr txBox="1"/>
            <p:nvPr/>
          </p:nvSpPr>
          <p:spPr>
            <a:xfrm>
              <a:off x="969264" y="1403194"/>
              <a:ext cx="147929" cy="109728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700" b="1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F562003-DFBE-C9A1-F191-C2AAC349B5C1}"/>
              </a:ext>
            </a:extLst>
          </p:cNvPr>
          <p:cNvSpPr txBox="1"/>
          <p:nvPr/>
        </p:nvSpPr>
        <p:spPr>
          <a:xfrm>
            <a:off x="423310" y="388521"/>
            <a:ext cx="3945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Physical model response to geomagnetic storm</a:t>
            </a:r>
          </a:p>
        </p:txBody>
      </p:sp>
    </p:spTree>
    <p:extLst>
      <p:ext uri="{BB962C8B-B14F-4D97-AF65-F5344CB8AC3E}">
        <p14:creationId xmlns:p14="http://schemas.microsoft.com/office/powerpoint/2010/main" val="367794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B50FE072-5D63-8B4A-B9DC-A622DDBB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016"/>
            <a:ext cx="9144000" cy="1138049"/>
          </a:xfrm>
        </p:spPr>
        <p:txBody>
          <a:bodyPr/>
          <a:lstStyle/>
          <a:p>
            <a:pPr algn="ctr"/>
            <a: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Neutral density response to minor storm ~50% at 400 km </a:t>
            </a:r>
            <a:b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16-19</a:t>
            </a:r>
            <a:r>
              <a:rPr lang="en-US" altLang="en-US" sz="2400" baseline="300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March 2013, </a:t>
            </a:r>
            <a:r>
              <a:rPr lang="en-US" alt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</a:t>
            </a:r>
            <a:r>
              <a:rPr lang="en-US" altLang="en-US" sz="2400" baseline="-25000" dirty="0" err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= -132</a:t>
            </a:r>
            <a:b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SD: 1.8% orbit average, 8.2% along track</a:t>
            </a:r>
            <a:endParaRPr lang="en-US" altLang="en-US" sz="180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37894" name="Picture 6">
            <a:extLst>
              <a:ext uri="{FF2B5EF4-FFF2-40B4-BE49-F238E27FC236}">
                <a16:creationId xmlns:a16="http://schemas.microsoft.com/office/drawing/2014/main" id="{1C845ED0-0558-4F4B-B208-70F70180A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7143"/>
          <a:stretch/>
        </p:blipFill>
        <p:spPr bwMode="auto">
          <a:xfrm>
            <a:off x="228601" y="1279664"/>
            <a:ext cx="6007049" cy="19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1B5A8C-971E-8944-9252-75172DB39DE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t="16939" r="18352" b="8034"/>
          <a:stretch>
            <a:fillRect/>
          </a:stretch>
        </p:blipFill>
        <p:spPr bwMode="auto">
          <a:xfrm>
            <a:off x="6393313" y="1450505"/>
            <a:ext cx="2399504" cy="15761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0E57D1-8051-9FB9-0EDC-003EE1761A45}"/>
              </a:ext>
            </a:extLst>
          </p:cNvPr>
          <p:cNvSpPr txBox="1"/>
          <p:nvPr/>
        </p:nvSpPr>
        <p:spPr>
          <a:xfrm>
            <a:off x="3280709" y="1598418"/>
            <a:ext cx="261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WAM vs GOCE accelerometer</a:t>
            </a:r>
          </a:p>
          <a:p>
            <a:pPr algn="ctr"/>
            <a:r>
              <a:rPr lang="en-US" dirty="0"/>
              <a:t>at ~250 km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C5270-330D-0FD7-8EBB-CFBD01ADF2A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8601" y="3090672"/>
            <a:ext cx="6034391" cy="1999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034EC6-7F59-1EE4-9CE4-CB5CD9A91749}"/>
              </a:ext>
            </a:extLst>
          </p:cNvPr>
          <p:cNvSpPr txBox="1"/>
          <p:nvPr/>
        </p:nvSpPr>
        <p:spPr>
          <a:xfrm>
            <a:off x="1673438" y="1684952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day - quiet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593A4-6DC1-310E-C7C6-93EA2FCCC4EC}"/>
              </a:ext>
            </a:extLst>
          </p:cNvPr>
          <p:cNvSpPr txBox="1"/>
          <p:nvPr/>
        </p:nvSpPr>
        <p:spPr>
          <a:xfrm>
            <a:off x="1341426" y="3314375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4-days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72E5B-CE0E-7B06-BDE8-63F6B20963C9}"/>
              </a:ext>
            </a:extLst>
          </p:cNvPr>
          <p:cNvSpPr txBox="1"/>
          <p:nvPr/>
        </p:nvSpPr>
        <p:spPr>
          <a:xfrm>
            <a:off x="3265131" y="3268242"/>
            <a:ext cx="306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~30% increase during storm</a:t>
            </a:r>
          </a:p>
          <a:p>
            <a:pPr algn="ctr"/>
            <a:r>
              <a:rPr lang="en-US" sz="1800" dirty="0"/>
              <a:t>at 250 km</a:t>
            </a:r>
          </a:p>
        </p:txBody>
      </p:sp>
      <p:pic>
        <p:nvPicPr>
          <p:cNvPr id="11" name="Picture 10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C5F11993-C103-6246-40BD-895F60365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790" y="3404975"/>
            <a:ext cx="2750232" cy="15470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5D726D-FB07-52F2-37FD-B59A1B06A7BD}"/>
              </a:ext>
            </a:extLst>
          </p:cNvPr>
          <p:cNvSpPr txBox="1"/>
          <p:nvPr/>
        </p:nvSpPr>
        <p:spPr>
          <a:xfrm>
            <a:off x="6459170" y="3211104"/>
            <a:ext cx="2491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Kp</a:t>
            </a:r>
            <a:r>
              <a:rPr lang="en-US" dirty="0"/>
              <a:t> Index, March 16-19, 2013</a:t>
            </a:r>
          </a:p>
        </p:txBody>
      </p:sp>
      <p:sp>
        <p:nvSpPr>
          <p:cNvPr id="7" name="Google Shape;214;p12">
            <a:extLst>
              <a:ext uri="{FF2B5EF4-FFF2-40B4-BE49-F238E27FC236}">
                <a16:creationId xmlns:a16="http://schemas.microsoft.com/office/drawing/2014/main" id="{149B89A2-60CD-4691-53A0-AA26154CE90B}"/>
              </a:ext>
            </a:extLst>
          </p:cNvPr>
          <p:cNvSpPr txBox="1"/>
          <p:nvPr/>
        </p:nvSpPr>
        <p:spPr>
          <a:xfrm>
            <a:off x="7456842" y="4815991"/>
            <a:ext cx="15430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509637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7B9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116542</TotalTime>
  <Words>1764</Words>
  <Application>Microsoft Macintosh PowerPoint</Application>
  <PresentationFormat>On-screen Show (16:9)</PresentationFormat>
  <Paragraphs>238</Paragraphs>
  <Slides>19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Noto Sans Symbols</vt:lpstr>
      <vt:lpstr>Quicksand</vt:lpstr>
      <vt:lpstr>Arial</vt:lpstr>
      <vt:lpstr>Calibri</vt:lpstr>
      <vt:lpstr>Cambria Math</vt:lpstr>
      <vt:lpstr>Courier New</vt:lpstr>
      <vt:lpstr>Times New Roman</vt:lpstr>
      <vt:lpstr>Wingdings</vt:lpstr>
      <vt:lpstr>Simple Light</vt:lpstr>
      <vt:lpstr>Impact of Space Weather on Satellite Drag</vt:lpstr>
      <vt:lpstr>PowerPoint Presentation</vt:lpstr>
      <vt:lpstr>Space Weather Impact on Neutral Density</vt:lpstr>
      <vt:lpstr>PowerPoint Presentation</vt:lpstr>
      <vt:lpstr>PowerPoint Presentation</vt:lpstr>
      <vt:lpstr>WAM-IPE Operational Model at SWPC Whole Atmosphere and Ionosphere Plasmasphere Electrodynamics Model</vt:lpstr>
      <vt:lpstr>WAM-IPE Workflows in Operations</vt:lpstr>
      <vt:lpstr>PowerPoint Presentation</vt:lpstr>
      <vt:lpstr>Neutral density response to minor storm ~50% at 400 km  16-19th March 2013, Dst = -132 SD: 1.8% orbit average, 8.2% along track</vt:lpstr>
      <vt:lpstr>PowerPoint Presentation</vt:lpstr>
      <vt:lpstr>PowerPoint Presentation</vt:lpstr>
      <vt:lpstr>Neutral Density Response to a “Carrington” Event</vt:lpstr>
      <vt:lpstr>PowerPoint Presentation</vt:lpstr>
      <vt:lpstr>PowerPoint Presentation</vt:lpstr>
      <vt:lpstr>Summary</vt:lpstr>
      <vt:lpstr>PowerPoint Presentation</vt:lpstr>
      <vt:lpstr>PowerPoint Presentation</vt:lpstr>
      <vt:lpstr>Helium correction for extrapolation to 1000 km</vt:lpstr>
      <vt:lpstr>Two main drivers: solar and geomagnetic activity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Weather for Starlink Event</dc:title>
  <cp:lastModifiedBy>Tzu-Wei Fang</cp:lastModifiedBy>
  <cp:revision>275</cp:revision>
  <cp:lastPrinted>2023-10-19T15:47:55Z</cp:lastPrinted>
  <dcterms:modified xsi:type="dcterms:W3CDTF">2023-10-24T03:06:53Z</dcterms:modified>
</cp:coreProperties>
</file>