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aD++vMrugKkOhMhoyzFQ/P8nA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E4E79"/>
            </a:gs>
            <a:gs pos="41000">
              <a:srgbClr val="1E4E79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14270" y="5016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Space Weather Overview, Part II: Radiation and Charging Hazards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14270" y="2942075"/>
            <a:ext cx="9144000" cy="1639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SWPC Space Weather Prediction Testbed Satellite Exercise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October 25,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Boulder, Colorado</a:t>
            </a:r>
            <a:endParaRPr/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695856" y="4810919"/>
            <a:ext cx="9144000" cy="154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Juan V. Rodriguez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Colorado Boulder, CIRES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Centers for Environmental Information (NCEI)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940211" y="1618262"/>
            <a:ext cx="4876853" cy="4734849"/>
          </a:xfrm>
          <a:custGeom>
            <a:rect b="b" l="l" r="r" t="t"/>
            <a:pathLst>
              <a:path extrusionOk="0" h="4734849" w="4876853">
                <a:moveTo>
                  <a:pt x="4800189" y="1239238"/>
                </a:moveTo>
                <a:cubicBezTo>
                  <a:pt x="4762089" y="1188438"/>
                  <a:pt x="4635089" y="1097421"/>
                  <a:pt x="4508089" y="1010638"/>
                </a:cubicBezTo>
                <a:cubicBezTo>
                  <a:pt x="4381089" y="923855"/>
                  <a:pt x="4160956" y="796855"/>
                  <a:pt x="4038189" y="718538"/>
                </a:cubicBezTo>
                <a:cubicBezTo>
                  <a:pt x="3915422" y="640221"/>
                  <a:pt x="3906956" y="625405"/>
                  <a:pt x="3771489" y="540738"/>
                </a:cubicBezTo>
                <a:cubicBezTo>
                  <a:pt x="3636022" y="456071"/>
                  <a:pt x="3398956" y="297321"/>
                  <a:pt x="3225389" y="210538"/>
                </a:cubicBezTo>
                <a:cubicBezTo>
                  <a:pt x="3051822" y="123755"/>
                  <a:pt x="2884606" y="51788"/>
                  <a:pt x="2730089" y="20038"/>
                </a:cubicBezTo>
                <a:cubicBezTo>
                  <a:pt x="2575572" y="-11712"/>
                  <a:pt x="2421056" y="-1129"/>
                  <a:pt x="2298289" y="20038"/>
                </a:cubicBezTo>
                <a:cubicBezTo>
                  <a:pt x="2175522" y="41205"/>
                  <a:pt x="2109906" y="96238"/>
                  <a:pt x="1993489" y="147038"/>
                </a:cubicBezTo>
                <a:cubicBezTo>
                  <a:pt x="1877072" y="197838"/>
                  <a:pt x="1735256" y="280388"/>
                  <a:pt x="1599789" y="324838"/>
                </a:cubicBezTo>
                <a:cubicBezTo>
                  <a:pt x="1464322" y="369288"/>
                  <a:pt x="1294989" y="384105"/>
                  <a:pt x="1180689" y="413738"/>
                </a:cubicBezTo>
                <a:cubicBezTo>
                  <a:pt x="1066389" y="443371"/>
                  <a:pt x="998656" y="456071"/>
                  <a:pt x="913989" y="502638"/>
                </a:cubicBezTo>
                <a:cubicBezTo>
                  <a:pt x="829322" y="549205"/>
                  <a:pt x="765822" y="606355"/>
                  <a:pt x="672689" y="693138"/>
                </a:cubicBezTo>
                <a:cubicBezTo>
                  <a:pt x="579556" y="779921"/>
                  <a:pt x="439856" y="887871"/>
                  <a:pt x="355189" y="1023338"/>
                </a:cubicBezTo>
                <a:cubicBezTo>
                  <a:pt x="270522" y="1158805"/>
                  <a:pt x="217606" y="1345071"/>
                  <a:pt x="164689" y="1505938"/>
                </a:cubicBezTo>
                <a:cubicBezTo>
                  <a:pt x="111772" y="1666805"/>
                  <a:pt x="63089" y="1838255"/>
                  <a:pt x="37689" y="1988538"/>
                </a:cubicBezTo>
                <a:cubicBezTo>
                  <a:pt x="12289" y="2138821"/>
                  <a:pt x="16522" y="2234071"/>
                  <a:pt x="12289" y="2407638"/>
                </a:cubicBezTo>
                <a:cubicBezTo>
                  <a:pt x="8056" y="2581205"/>
                  <a:pt x="-13111" y="2816155"/>
                  <a:pt x="12289" y="3029938"/>
                </a:cubicBezTo>
                <a:cubicBezTo>
                  <a:pt x="37689" y="3243721"/>
                  <a:pt x="111772" y="3525238"/>
                  <a:pt x="164689" y="3690338"/>
                </a:cubicBezTo>
                <a:cubicBezTo>
                  <a:pt x="217606" y="3855438"/>
                  <a:pt x="262056" y="3908355"/>
                  <a:pt x="329789" y="4020538"/>
                </a:cubicBezTo>
                <a:cubicBezTo>
                  <a:pt x="397522" y="4132721"/>
                  <a:pt x="465256" y="4266071"/>
                  <a:pt x="571089" y="4363438"/>
                </a:cubicBezTo>
                <a:cubicBezTo>
                  <a:pt x="676922" y="4460805"/>
                  <a:pt x="842022" y="4543355"/>
                  <a:pt x="964789" y="4604738"/>
                </a:cubicBezTo>
                <a:cubicBezTo>
                  <a:pt x="1087556" y="4666121"/>
                  <a:pt x="1176456" y="4716921"/>
                  <a:pt x="1307689" y="4731738"/>
                </a:cubicBezTo>
                <a:cubicBezTo>
                  <a:pt x="1438922" y="4746555"/>
                  <a:pt x="1584972" y="4704221"/>
                  <a:pt x="1752189" y="4693638"/>
                </a:cubicBezTo>
                <a:cubicBezTo>
                  <a:pt x="1919406" y="4683055"/>
                  <a:pt x="2137422" y="4678821"/>
                  <a:pt x="2310989" y="4668238"/>
                </a:cubicBezTo>
                <a:cubicBezTo>
                  <a:pt x="2484556" y="4657655"/>
                  <a:pt x="2628489" y="4683055"/>
                  <a:pt x="2793589" y="4630138"/>
                </a:cubicBezTo>
                <a:cubicBezTo>
                  <a:pt x="2958689" y="4577221"/>
                  <a:pt x="3168239" y="4467155"/>
                  <a:pt x="3301589" y="4350738"/>
                </a:cubicBezTo>
                <a:cubicBezTo>
                  <a:pt x="3434939" y="4234321"/>
                  <a:pt x="3456106" y="4100971"/>
                  <a:pt x="3593689" y="3931638"/>
                </a:cubicBezTo>
                <a:cubicBezTo>
                  <a:pt x="3731272" y="3762305"/>
                  <a:pt x="3970456" y="3512538"/>
                  <a:pt x="4127089" y="3334738"/>
                </a:cubicBezTo>
                <a:cubicBezTo>
                  <a:pt x="4283722" y="3156938"/>
                  <a:pt x="4434006" y="2987605"/>
                  <a:pt x="4533489" y="2864838"/>
                </a:cubicBezTo>
                <a:cubicBezTo>
                  <a:pt x="4632972" y="2742071"/>
                  <a:pt x="4666839" y="2670105"/>
                  <a:pt x="4723989" y="2598138"/>
                </a:cubicBezTo>
                <a:cubicBezTo>
                  <a:pt x="4781139" y="2526171"/>
                  <a:pt x="4867922" y="2471138"/>
                  <a:pt x="4876389" y="2433038"/>
                </a:cubicBezTo>
                <a:cubicBezTo>
                  <a:pt x="4884856" y="2394938"/>
                  <a:pt x="4774789" y="2369538"/>
                  <a:pt x="4774789" y="2369538"/>
                </a:cubicBezTo>
                <a:cubicBezTo>
                  <a:pt x="4751506" y="2354721"/>
                  <a:pt x="4757856" y="2354721"/>
                  <a:pt x="4736689" y="2344138"/>
                </a:cubicBezTo>
                <a:cubicBezTo>
                  <a:pt x="4715522" y="2333555"/>
                  <a:pt x="4673189" y="2299688"/>
                  <a:pt x="4647789" y="2306038"/>
                </a:cubicBezTo>
                <a:cubicBezTo>
                  <a:pt x="4622389" y="2312388"/>
                  <a:pt x="4645672" y="2331438"/>
                  <a:pt x="4584289" y="2382238"/>
                </a:cubicBezTo>
                <a:cubicBezTo>
                  <a:pt x="4522906" y="2433038"/>
                  <a:pt x="4279489" y="2610838"/>
                  <a:pt x="4279489" y="2610838"/>
                </a:cubicBezTo>
                <a:cubicBezTo>
                  <a:pt x="4177889" y="2687038"/>
                  <a:pt x="4127089" y="2801338"/>
                  <a:pt x="3974689" y="2839438"/>
                </a:cubicBezTo>
                <a:cubicBezTo>
                  <a:pt x="3822289" y="2877538"/>
                  <a:pt x="3545006" y="2856371"/>
                  <a:pt x="3365089" y="2839438"/>
                </a:cubicBezTo>
                <a:cubicBezTo>
                  <a:pt x="3185172" y="2822505"/>
                  <a:pt x="3064522" y="2799221"/>
                  <a:pt x="2895189" y="2737838"/>
                </a:cubicBezTo>
                <a:cubicBezTo>
                  <a:pt x="2725856" y="2676455"/>
                  <a:pt x="2463389" y="2587555"/>
                  <a:pt x="2349089" y="2471138"/>
                </a:cubicBezTo>
                <a:cubicBezTo>
                  <a:pt x="2234789" y="2354721"/>
                  <a:pt x="2241139" y="2172688"/>
                  <a:pt x="2209389" y="2039338"/>
                </a:cubicBezTo>
                <a:cubicBezTo>
                  <a:pt x="2177639" y="1905988"/>
                  <a:pt x="2131072" y="1785338"/>
                  <a:pt x="2158589" y="1671038"/>
                </a:cubicBezTo>
                <a:cubicBezTo>
                  <a:pt x="2186106" y="1556738"/>
                  <a:pt x="2226322" y="1433971"/>
                  <a:pt x="2374489" y="1353538"/>
                </a:cubicBezTo>
                <a:cubicBezTo>
                  <a:pt x="2522656" y="1273105"/>
                  <a:pt x="2869789" y="1228655"/>
                  <a:pt x="3047589" y="1188438"/>
                </a:cubicBezTo>
                <a:cubicBezTo>
                  <a:pt x="3225389" y="1148221"/>
                  <a:pt x="3307939" y="1118588"/>
                  <a:pt x="3441289" y="1112238"/>
                </a:cubicBezTo>
                <a:cubicBezTo>
                  <a:pt x="3574639" y="1105888"/>
                  <a:pt x="3727039" y="1131288"/>
                  <a:pt x="3847689" y="1150338"/>
                </a:cubicBezTo>
                <a:cubicBezTo>
                  <a:pt x="3968339" y="1169388"/>
                  <a:pt x="4059356" y="1194788"/>
                  <a:pt x="4165189" y="1226538"/>
                </a:cubicBezTo>
                <a:cubicBezTo>
                  <a:pt x="4271022" y="1258288"/>
                  <a:pt x="4412839" y="1313321"/>
                  <a:pt x="4482689" y="1340838"/>
                </a:cubicBezTo>
                <a:cubicBezTo>
                  <a:pt x="4552539" y="1368355"/>
                  <a:pt x="4556772" y="1374705"/>
                  <a:pt x="4584289" y="1391638"/>
                </a:cubicBezTo>
                <a:cubicBezTo>
                  <a:pt x="4611806" y="1408571"/>
                  <a:pt x="4647789" y="1442438"/>
                  <a:pt x="4647789" y="1442438"/>
                </a:cubicBezTo>
                <a:cubicBezTo>
                  <a:pt x="4664722" y="1444555"/>
                  <a:pt x="4671072" y="1425505"/>
                  <a:pt x="4685889" y="1404338"/>
                </a:cubicBezTo>
                <a:cubicBezTo>
                  <a:pt x="4700706" y="1383171"/>
                  <a:pt x="4736689" y="1315438"/>
                  <a:pt x="4736689" y="1315438"/>
                </a:cubicBezTo>
                <a:cubicBezTo>
                  <a:pt x="4751506" y="1292155"/>
                  <a:pt x="4838289" y="1290038"/>
                  <a:pt x="4800189" y="1239238"/>
                </a:cubicBezTo>
                <a:close/>
              </a:path>
            </a:pathLst>
          </a:custGeom>
          <a:solidFill>
            <a:srgbClr val="FF0000">
              <a:alpha val="29803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6386449" y="1269035"/>
            <a:ext cx="4645635" cy="3601703"/>
          </a:xfrm>
          <a:custGeom>
            <a:rect b="b" l="l" r="r" t="t"/>
            <a:pathLst>
              <a:path extrusionOk="0" h="3601703" w="4645635">
                <a:moveTo>
                  <a:pt x="39751" y="1461465"/>
                </a:moveTo>
                <a:cubicBezTo>
                  <a:pt x="115951" y="1356690"/>
                  <a:pt x="192151" y="1251915"/>
                  <a:pt x="331851" y="1105865"/>
                </a:cubicBezTo>
                <a:cubicBezTo>
                  <a:pt x="471551" y="959815"/>
                  <a:pt x="731901" y="720632"/>
                  <a:pt x="877951" y="585165"/>
                </a:cubicBezTo>
                <a:cubicBezTo>
                  <a:pt x="1024001" y="449698"/>
                  <a:pt x="1083268" y="375615"/>
                  <a:pt x="1208151" y="293065"/>
                </a:cubicBezTo>
                <a:cubicBezTo>
                  <a:pt x="1333034" y="210515"/>
                  <a:pt x="1470618" y="138548"/>
                  <a:pt x="1627251" y="89865"/>
                </a:cubicBezTo>
                <a:cubicBezTo>
                  <a:pt x="1783884" y="41182"/>
                  <a:pt x="1968034" y="-7502"/>
                  <a:pt x="2147951" y="965"/>
                </a:cubicBezTo>
                <a:cubicBezTo>
                  <a:pt x="2327868" y="9432"/>
                  <a:pt x="2514134" y="70815"/>
                  <a:pt x="2706751" y="140665"/>
                </a:cubicBezTo>
                <a:cubicBezTo>
                  <a:pt x="2899368" y="210515"/>
                  <a:pt x="3134318" y="316348"/>
                  <a:pt x="3303651" y="420065"/>
                </a:cubicBezTo>
                <a:cubicBezTo>
                  <a:pt x="3472984" y="523782"/>
                  <a:pt x="3576701" y="635965"/>
                  <a:pt x="3722751" y="762965"/>
                </a:cubicBezTo>
                <a:cubicBezTo>
                  <a:pt x="3868801" y="889965"/>
                  <a:pt x="4046601" y="1050832"/>
                  <a:pt x="4179951" y="1182065"/>
                </a:cubicBezTo>
                <a:cubicBezTo>
                  <a:pt x="4313301" y="1313298"/>
                  <a:pt x="4446651" y="1423365"/>
                  <a:pt x="4522851" y="1550365"/>
                </a:cubicBezTo>
                <a:cubicBezTo>
                  <a:pt x="4599051" y="1677365"/>
                  <a:pt x="4620218" y="1812832"/>
                  <a:pt x="4637151" y="1944065"/>
                </a:cubicBezTo>
                <a:cubicBezTo>
                  <a:pt x="4654084" y="2075298"/>
                  <a:pt x="4643501" y="2210765"/>
                  <a:pt x="4624451" y="2337765"/>
                </a:cubicBezTo>
                <a:cubicBezTo>
                  <a:pt x="4605401" y="2464765"/>
                  <a:pt x="4603284" y="2598115"/>
                  <a:pt x="4522851" y="2706065"/>
                </a:cubicBezTo>
                <a:cubicBezTo>
                  <a:pt x="4442418" y="2814015"/>
                  <a:pt x="4336584" y="2871165"/>
                  <a:pt x="4141851" y="2985465"/>
                </a:cubicBezTo>
                <a:cubicBezTo>
                  <a:pt x="3947118" y="3099765"/>
                  <a:pt x="3625384" y="3292382"/>
                  <a:pt x="3354451" y="3391865"/>
                </a:cubicBezTo>
                <a:cubicBezTo>
                  <a:pt x="3083518" y="3491348"/>
                  <a:pt x="2723684" y="3550615"/>
                  <a:pt x="2516251" y="3582365"/>
                </a:cubicBezTo>
                <a:cubicBezTo>
                  <a:pt x="2308818" y="3614115"/>
                  <a:pt x="2315168" y="3601415"/>
                  <a:pt x="2109851" y="3582365"/>
                </a:cubicBezTo>
                <a:cubicBezTo>
                  <a:pt x="1904534" y="3563315"/>
                  <a:pt x="1536234" y="3523098"/>
                  <a:pt x="1284351" y="3468065"/>
                </a:cubicBezTo>
                <a:cubicBezTo>
                  <a:pt x="1032468" y="3413032"/>
                  <a:pt x="750951" y="3315665"/>
                  <a:pt x="598551" y="3252165"/>
                </a:cubicBezTo>
                <a:cubicBezTo>
                  <a:pt x="446151" y="3188665"/>
                  <a:pt x="437684" y="3139982"/>
                  <a:pt x="369951" y="3087065"/>
                </a:cubicBezTo>
                <a:cubicBezTo>
                  <a:pt x="302218" y="3034148"/>
                  <a:pt x="234484" y="2970648"/>
                  <a:pt x="192151" y="2934665"/>
                </a:cubicBezTo>
                <a:cubicBezTo>
                  <a:pt x="149818" y="2898682"/>
                  <a:pt x="143468" y="2892332"/>
                  <a:pt x="115951" y="2871165"/>
                </a:cubicBezTo>
                <a:cubicBezTo>
                  <a:pt x="88434" y="2849998"/>
                  <a:pt x="27051" y="2807665"/>
                  <a:pt x="27051" y="2807665"/>
                </a:cubicBezTo>
                <a:cubicBezTo>
                  <a:pt x="8001" y="2784382"/>
                  <a:pt x="-4699" y="2752632"/>
                  <a:pt x="1651" y="2731465"/>
                </a:cubicBezTo>
                <a:cubicBezTo>
                  <a:pt x="8001" y="2710298"/>
                  <a:pt x="39751" y="2695482"/>
                  <a:pt x="65151" y="2680665"/>
                </a:cubicBezTo>
                <a:cubicBezTo>
                  <a:pt x="90551" y="2665848"/>
                  <a:pt x="122301" y="2642565"/>
                  <a:pt x="154051" y="2642565"/>
                </a:cubicBezTo>
                <a:cubicBezTo>
                  <a:pt x="185801" y="2642565"/>
                  <a:pt x="204851" y="2657382"/>
                  <a:pt x="255651" y="2680665"/>
                </a:cubicBezTo>
                <a:cubicBezTo>
                  <a:pt x="306451" y="2703948"/>
                  <a:pt x="369951" y="2763215"/>
                  <a:pt x="458851" y="2782265"/>
                </a:cubicBezTo>
                <a:cubicBezTo>
                  <a:pt x="547751" y="2801315"/>
                  <a:pt x="676868" y="2799198"/>
                  <a:pt x="789051" y="2794965"/>
                </a:cubicBezTo>
                <a:cubicBezTo>
                  <a:pt x="901234" y="2790732"/>
                  <a:pt x="1040934" y="2792848"/>
                  <a:pt x="1131951" y="2756865"/>
                </a:cubicBezTo>
                <a:cubicBezTo>
                  <a:pt x="1222968" y="2720882"/>
                  <a:pt x="1256834" y="2659498"/>
                  <a:pt x="1335151" y="2579065"/>
                </a:cubicBezTo>
                <a:cubicBezTo>
                  <a:pt x="1413468" y="2498632"/>
                  <a:pt x="1555284" y="2365282"/>
                  <a:pt x="1601851" y="2274265"/>
                </a:cubicBezTo>
                <a:cubicBezTo>
                  <a:pt x="1648418" y="2183248"/>
                  <a:pt x="1629368" y="2117632"/>
                  <a:pt x="1614551" y="2032965"/>
                </a:cubicBezTo>
                <a:cubicBezTo>
                  <a:pt x="1599734" y="1948298"/>
                  <a:pt x="1559518" y="1861515"/>
                  <a:pt x="1512951" y="1766265"/>
                </a:cubicBezTo>
                <a:cubicBezTo>
                  <a:pt x="1466384" y="1671015"/>
                  <a:pt x="1396534" y="1529198"/>
                  <a:pt x="1335151" y="1461465"/>
                </a:cubicBezTo>
                <a:cubicBezTo>
                  <a:pt x="1273768" y="1393732"/>
                  <a:pt x="1144651" y="1359865"/>
                  <a:pt x="1144651" y="1359865"/>
                </a:cubicBezTo>
                <a:cubicBezTo>
                  <a:pt x="1066334" y="1317532"/>
                  <a:pt x="968968" y="1213815"/>
                  <a:pt x="865251" y="1207465"/>
                </a:cubicBezTo>
                <a:cubicBezTo>
                  <a:pt x="761534" y="1201115"/>
                  <a:pt x="609134" y="1275198"/>
                  <a:pt x="522351" y="1321765"/>
                </a:cubicBezTo>
                <a:cubicBezTo>
                  <a:pt x="435568" y="1368332"/>
                  <a:pt x="391118" y="1444532"/>
                  <a:pt x="344551" y="1486865"/>
                </a:cubicBezTo>
                <a:cubicBezTo>
                  <a:pt x="297984" y="1529198"/>
                  <a:pt x="242951" y="1575765"/>
                  <a:pt x="242951" y="1575765"/>
                </a:cubicBezTo>
                <a:cubicBezTo>
                  <a:pt x="219668" y="1599048"/>
                  <a:pt x="221784" y="1609632"/>
                  <a:pt x="204851" y="1626565"/>
                </a:cubicBezTo>
                <a:cubicBezTo>
                  <a:pt x="187918" y="1643498"/>
                  <a:pt x="141351" y="1677365"/>
                  <a:pt x="141351" y="1677365"/>
                </a:cubicBezTo>
                <a:cubicBezTo>
                  <a:pt x="122301" y="1679482"/>
                  <a:pt x="107484" y="1656198"/>
                  <a:pt x="90551" y="1639265"/>
                </a:cubicBezTo>
                <a:cubicBezTo>
                  <a:pt x="73618" y="1622332"/>
                  <a:pt x="56684" y="1599048"/>
                  <a:pt x="39751" y="1575765"/>
                </a:cubicBezTo>
              </a:path>
            </a:pathLst>
          </a:custGeom>
          <a:solidFill>
            <a:srgbClr val="FF0000">
              <a:alpha val="29803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457200" y="-64829"/>
            <a:ext cx="11201400" cy="105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Radiation Belt Electrons Responsible for Internal Charging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Internal Charging</a:t>
            </a:r>
            <a:endParaRPr/>
          </a:p>
        </p:txBody>
      </p:sp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338255" y="1825625"/>
            <a:ext cx="6962877" cy="470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SWPC &gt;2 MeV radiation belt electron alert: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Based on GOES &gt;2 MeV electron observations (L = 6.6-8.0)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Same observations used for SEAESRT internal charging hazard quotient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Maps to a latitudinally very narrow segment of polar LEO orbits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Correlation coefficient with &gt;2 MeV fluxes in outer belt drops from 0.9 at L = 6.0 to 0.15 at L = 3.0 (Baker et al. 2019, 10.1029/2019JA027331)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POES belt indices + anomaly decision tool: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Based on &gt;300 keV electrons in LEO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Use if satellite location below L = 6, otherwise use GOES &gt;2 MeV electron fluxes</a:t>
            </a:r>
            <a:endParaRPr/>
          </a:p>
        </p:txBody>
      </p:sp>
      <p:sp>
        <p:nvSpPr>
          <p:cNvPr id="199" name="Google Shape;19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7602" y="148995"/>
            <a:ext cx="2687402" cy="511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7304048" y="5142988"/>
            <a:ext cx="4549697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(a) Correlation coefficients between the log of E &gt; 0.8 MeV electron fluxes measured by Van Allen Probes and the log of such fluxes measured by GOES‐15 at L = 6.6±0.05 (September 2012 to August 2018). (b) Similar to (a) but for electrons with E &gt; 2 MeV. From Baker et al.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/>
          <p:nvPr/>
        </p:nvSpPr>
        <p:spPr>
          <a:xfrm>
            <a:off x="940211" y="1618262"/>
            <a:ext cx="4876853" cy="4734849"/>
          </a:xfrm>
          <a:custGeom>
            <a:rect b="b" l="l" r="r" t="t"/>
            <a:pathLst>
              <a:path extrusionOk="0" h="4734849" w="4876853">
                <a:moveTo>
                  <a:pt x="4800189" y="1239238"/>
                </a:moveTo>
                <a:cubicBezTo>
                  <a:pt x="4762089" y="1188438"/>
                  <a:pt x="4635089" y="1097421"/>
                  <a:pt x="4508089" y="1010638"/>
                </a:cubicBezTo>
                <a:cubicBezTo>
                  <a:pt x="4381089" y="923855"/>
                  <a:pt x="4160956" y="796855"/>
                  <a:pt x="4038189" y="718538"/>
                </a:cubicBezTo>
                <a:cubicBezTo>
                  <a:pt x="3915422" y="640221"/>
                  <a:pt x="3906956" y="625405"/>
                  <a:pt x="3771489" y="540738"/>
                </a:cubicBezTo>
                <a:cubicBezTo>
                  <a:pt x="3636022" y="456071"/>
                  <a:pt x="3398956" y="297321"/>
                  <a:pt x="3225389" y="210538"/>
                </a:cubicBezTo>
                <a:cubicBezTo>
                  <a:pt x="3051822" y="123755"/>
                  <a:pt x="2884606" y="51788"/>
                  <a:pt x="2730089" y="20038"/>
                </a:cubicBezTo>
                <a:cubicBezTo>
                  <a:pt x="2575572" y="-11712"/>
                  <a:pt x="2421056" y="-1129"/>
                  <a:pt x="2298289" y="20038"/>
                </a:cubicBezTo>
                <a:cubicBezTo>
                  <a:pt x="2175522" y="41205"/>
                  <a:pt x="2109906" y="96238"/>
                  <a:pt x="1993489" y="147038"/>
                </a:cubicBezTo>
                <a:cubicBezTo>
                  <a:pt x="1877072" y="197838"/>
                  <a:pt x="1735256" y="280388"/>
                  <a:pt x="1599789" y="324838"/>
                </a:cubicBezTo>
                <a:cubicBezTo>
                  <a:pt x="1464322" y="369288"/>
                  <a:pt x="1294989" y="384105"/>
                  <a:pt x="1180689" y="413738"/>
                </a:cubicBezTo>
                <a:cubicBezTo>
                  <a:pt x="1066389" y="443371"/>
                  <a:pt x="998656" y="456071"/>
                  <a:pt x="913989" y="502638"/>
                </a:cubicBezTo>
                <a:cubicBezTo>
                  <a:pt x="829322" y="549205"/>
                  <a:pt x="765822" y="606355"/>
                  <a:pt x="672689" y="693138"/>
                </a:cubicBezTo>
                <a:cubicBezTo>
                  <a:pt x="579556" y="779921"/>
                  <a:pt x="439856" y="887871"/>
                  <a:pt x="355189" y="1023338"/>
                </a:cubicBezTo>
                <a:cubicBezTo>
                  <a:pt x="270522" y="1158805"/>
                  <a:pt x="217606" y="1345071"/>
                  <a:pt x="164689" y="1505938"/>
                </a:cubicBezTo>
                <a:cubicBezTo>
                  <a:pt x="111772" y="1666805"/>
                  <a:pt x="63089" y="1838255"/>
                  <a:pt x="37689" y="1988538"/>
                </a:cubicBezTo>
                <a:cubicBezTo>
                  <a:pt x="12289" y="2138821"/>
                  <a:pt x="16522" y="2234071"/>
                  <a:pt x="12289" y="2407638"/>
                </a:cubicBezTo>
                <a:cubicBezTo>
                  <a:pt x="8056" y="2581205"/>
                  <a:pt x="-13111" y="2816155"/>
                  <a:pt x="12289" y="3029938"/>
                </a:cubicBezTo>
                <a:cubicBezTo>
                  <a:pt x="37689" y="3243721"/>
                  <a:pt x="111772" y="3525238"/>
                  <a:pt x="164689" y="3690338"/>
                </a:cubicBezTo>
                <a:cubicBezTo>
                  <a:pt x="217606" y="3855438"/>
                  <a:pt x="262056" y="3908355"/>
                  <a:pt x="329789" y="4020538"/>
                </a:cubicBezTo>
                <a:cubicBezTo>
                  <a:pt x="397522" y="4132721"/>
                  <a:pt x="465256" y="4266071"/>
                  <a:pt x="571089" y="4363438"/>
                </a:cubicBezTo>
                <a:cubicBezTo>
                  <a:pt x="676922" y="4460805"/>
                  <a:pt x="842022" y="4543355"/>
                  <a:pt x="964789" y="4604738"/>
                </a:cubicBezTo>
                <a:cubicBezTo>
                  <a:pt x="1087556" y="4666121"/>
                  <a:pt x="1176456" y="4716921"/>
                  <a:pt x="1307689" y="4731738"/>
                </a:cubicBezTo>
                <a:cubicBezTo>
                  <a:pt x="1438922" y="4746555"/>
                  <a:pt x="1584972" y="4704221"/>
                  <a:pt x="1752189" y="4693638"/>
                </a:cubicBezTo>
                <a:cubicBezTo>
                  <a:pt x="1919406" y="4683055"/>
                  <a:pt x="2137422" y="4678821"/>
                  <a:pt x="2310989" y="4668238"/>
                </a:cubicBezTo>
                <a:cubicBezTo>
                  <a:pt x="2484556" y="4657655"/>
                  <a:pt x="2628489" y="4683055"/>
                  <a:pt x="2793589" y="4630138"/>
                </a:cubicBezTo>
                <a:cubicBezTo>
                  <a:pt x="2958689" y="4577221"/>
                  <a:pt x="3168239" y="4467155"/>
                  <a:pt x="3301589" y="4350738"/>
                </a:cubicBezTo>
                <a:cubicBezTo>
                  <a:pt x="3434939" y="4234321"/>
                  <a:pt x="3456106" y="4100971"/>
                  <a:pt x="3593689" y="3931638"/>
                </a:cubicBezTo>
                <a:cubicBezTo>
                  <a:pt x="3731272" y="3762305"/>
                  <a:pt x="3970456" y="3512538"/>
                  <a:pt x="4127089" y="3334738"/>
                </a:cubicBezTo>
                <a:cubicBezTo>
                  <a:pt x="4283722" y="3156938"/>
                  <a:pt x="4434006" y="2987605"/>
                  <a:pt x="4533489" y="2864838"/>
                </a:cubicBezTo>
                <a:cubicBezTo>
                  <a:pt x="4632972" y="2742071"/>
                  <a:pt x="4666839" y="2670105"/>
                  <a:pt x="4723989" y="2598138"/>
                </a:cubicBezTo>
                <a:cubicBezTo>
                  <a:pt x="4781139" y="2526171"/>
                  <a:pt x="4867922" y="2471138"/>
                  <a:pt x="4876389" y="2433038"/>
                </a:cubicBezTo>
                <a:cubicBezTo>
                  <a:pt x="4884856" y="2394938"/>
                  <a:pt x="4774789" y="2369538"/>
                  <a:pt x="4774789" y="2369538"/>
                </a:cubicBezTo>
                <a:cubicBezTo>
                  <a:pt x="4751506" y="2354721"/>
                  <a:pt x="4757856" y="2354721"/>
                  <a:pt x="4736689" y="2344138"/>
                </a:cubicBezTo>
                <a:cubicBezTo>
                  <a:pt x="4715522" y="2333555"/>
                  <a:pt x="4673189" y="2299688"/>
                  <a:pt x="4647789" y="2306038"/>
                </a:cubicBezTo>
                <a:cubicBezTo>
                  <a:pt x="4622389" y="2312388"/>
                  <a:pt x="4645672" y="2331438"/>
                  <a:pt x="4584289" y="2382238"/>
                </a:cubicBezTo>
                <a:cubicBezTo>
                  <a:pt x="4522906" y="2433038"/>
                  <a:pt x="4279489" y="2610838"/>
                  <a:pt x="4279489" y="2610838"/>
                </a:cubicBezTo>
                <a:cubicBezTo>
                  <a:pt x="4177889" y="2687038"/>
                  <a:pt x="4127089" y="2801338"/>
                  <a:pt x="3974689" y="2839438"/>
                </a:cubicBezTo>
                <a:cubicBezTo>
                  <a:pt x="3822289" y="2877538"/>
                  <a:pt x="3545006" y="2856371"/>
                  <a:pt x="3365089" y="2839438"/>
                </a:cubicBezTo>
                <a:cubicBezTo>
                  <a:pt x="3185172" y="2822505"/>
                  <a:pt x="3064522" y="2799221"/>
                  <a:pt x="2895189" y="2737838"/>
                </a:cubicBezTo>
                <a:cubicBezTo>
                  <a:pt x="2725856" y="2676455"/>
                  <a:pt x="2463389" y="2587555"/>
                  <a:pt x="2349089" y="2471138"/>
                </a:cubicBezTo>
                <a:cubicBezTo>
                  <a:pt x="2234789" y="2354721"/>
                  <a:pt x="2241139" y="2172688"/>
                  <a:pt x="2209389" y="2039338"/>
                </a:cubicBezTo>
                <a:cubicBezTo>
                  <a:pt x="2177639" y="1905988"/>
                  <a:pt x="2131072" y="1785338"/>
                  <a:pt x="2158589" y="1671038"/>
                </a:cubicBezTo>
                <a:cubicBezTo>
                  <a:pt x="2186106" y="1556738"/>
                  <a:pt x="2226322" y="1433971"/>
                  <a:pt x="2374489" y="1353538"/>
                </a:cubicBezTo>
                <a:cubicBezTo>
                  <a:pt x="2522656" y="1273105"/>
                  <a:pt x="2869789" y="1228655"/>
                  <a:pt x="3047589" y="1188438"/>
                </a:cubicBezTo>
                <a:cubicBezTo>
                  <a:pt x="3225389" y="1148221"/>
                  <a:pt x="3307939" y="1118588"/>
                  <a:pt x="3441289" y="1112238"/>
                </a:cubicBezTo>
                <a:cubicBezTo>
                  <a:pt x="3574639" y="1105888"/>
                  <a:pt x="3727039" y="1131288"/>
                  <a:pt x="3847689" y="1150338"/>
                </a:cubicBezTo>
                <a:cubicBezTo>
                  <a:pt x="3968339" y="1169388"/>
                  <a:pt x="4059356" y="1194788"/>
                  <a:pt x="4165189" y="1226538"/>
                </a:cubicBezTo>
                <a:cubicBezTo>
                  <a:pt x="4271022" y="1258288"/>
                  <a:pt x="4412839" y="1313321"/>
                  <a:pt x="4482689" y="1340838"/>
                </a:cubicBezTo>
                <a:cubicBezTo>
                  <a:pt x="4552539" y="1368355"/>
                  <a:pt x="4556772" y="1374705"/>
                  <a:pt x="4584289" y="1391638"/>
                </a:cubicBezTo>
                <a:cubicBezTo>
                  <a:pt x="4611806" y="1408571"/>
                  <a:pt x="4647789" y="1442438"/>
                  <a:pt x="4647789" y="1442438"/>
                </a:cubicBezTo>
                <a:cubicBezTo>
                  <a:pt x="4664722" y="1444555"/>
                  <a:pt x="4671072" y="1425505"/>
                  <a:pt x="4685889" y="1404338"/>
                </a:cubicBezTo>
                <a:cubicBezTo>
                  <a:pt x="4700706" y="1383171"/>
                  <a:pt x="4736689" y="1315438"/>
                  <a:pt x="4736689" y="1315438"/>
                </a:cubicBezTo>
                <a:cubicBezTo>
                  <a:pt x="4751506" y="1292155"/>
                  <a:pt x="4838289" y="1290038"/>
                  <a:pt x="4800189" y="1239238"/>
                </a:cubicBezTo>
                <a:close/>
              </a:path>
            </a:pathLst>
          </a:custGeom>
          <a:solidFill>
            <a:srgbClr val="FF0000">
              <a:alpha val="29803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6386449" y="1269035"/>
            <a:ext cx="4645635" cy="3601703"/>
          </a:xfrm>
          <a:custGeom>
            <a:rect b="b" l="l" r="r" t="t"/>
            <a:pathLst>
              <a:path extrusionOk="0" h="3601703" w="4645635">
                <a:moveTo>
                  <a:pt x="39751" y="1461465"/>
                </a:moveTo>
                <a:cubicBezTo>
                  <a:pt x="115951" y="1356690"/>
                  <a:pt x="192151" y="1251915"/>
                  <a:pt x="331851" y="1105865"/>
                </a:cubicBezTo>
                <a:cubicBezTo>
                  <a:pt x="471551" y="959815"/>
                  <a:pt x="731901" y="720632"/>
                  <a:pt x="877951" y="585165"/>
                </a:cubicBezTo>
                <a:cubicBezTo>
                  <a:pt x="1024001" y="449698"/>
                  <a:pt x="1083268" y="375615"/>
                  <a:pt x="1208151" y="293065"/>
                </a:cubicBezTo>
                <a:cubicBezTo>
                  <a:pt x="1333034" y="210515"/>
                  <a:pt x="1470618" y="138548"/>
                  <a:pt x="1627251" y="89865"/>
                </a:cubicBezTo>
                <a:cubicBezTo>
                  <a:pt x="1783884" y="41182"/>
                  <a:pt x="1968034" y="-7502"/>
                  <a:pt x="2147951" y="965"/>
                </a:cubicBezTo>
                <a:cubicBezTo>
                  <a:pt x="2327868" y="9432"/>
                  <a:pt x="2514134" y="70815"/>
                  <a:pt x="2706751" y="140665"/>
                </a:cubicBezTo>
                <a:cubicBezTo>
                  <a:pt x="2899368" y="210515"/>
                  <a:pt x="3134318" y="316348"/>
                  <a:pt x="3303651" y="420065"/>
                </a:cubicBezTo>
                <a:cubicBezTo>
                  <a:pt x="3472984" y="523782"/>
                  <a:pt x="3576701" y="635965"/>
                  <a:pt x="3722751" y="762965"/>
                </a:cubicBezTo>
                <a:cubicBezTo>
                  <a:pt x="3868801" y="889965"/>
                  <a:pt x="4046601" y="1050832"/>
                  <a:pt x="4179951" y="1182065"/>
                </a:cubicBezTo>
                <a:cubicBezTo>
                  <a:pt x="4313301" y="1313298"/>
                  <a:pt x="4446651" y="1423365"/>
                  <a:pt x="4522851" y="1550365"/>
                </a:cubicBezTo>
                <a:cubicBezTo>
                  <a:pt x="4599051" y="1677365"/>
                  <a:pt x="4620218" y="1812832"/>
                  <a:pt x="4637151" y="1944065"/>
                </a:cubicBezTo>
                <a:cubicBezTo>
                  <a:pt x="4654084" y="2075298"/>
                  <a:pt x="4643501" y="2210765"/>
                  <a:pt x="4624451" y="2337765"/>
                </a:cubicBezTo>
                <a:cubicBezTo>
                  <a:pt x="4605401" y="2464765"/>
                  <a:pt x="4603284" y="2598115"/>
                  <a:pt x="4522851" y="2706065"/>
                </a:cubicBezTo>
                <a:cubicBezTo>
                  <a:pt x="4442418" y="2814015"/>
                  <a:pt x="4336584" y="2871165"/>
                  <a:pt x="4141851" y="2985465"/>
                </a:cubicBezTo>
                <a:cubicBezTo>
                  <a:pt x="3947118" y="3099765"/>
                  <a:pt x="3625384" y="3292382"/>
                  <a:pt x="3354451" y="3391865"/>
                </a:cubicBezTo>
                <a:cubicBezTo>
                  <a:pt x="3083518" y="3491348"/>
                  <a:pt x="2723684" y="3550615"/>
                  <a:pt x="2516251" y="3582365"/>
                </a:cubicBezTo>
                <a:cubicBezTo>
                  <a:pt x="2308818" y="3614115"/>
                  <a:pt x="2315168" y="3601415"/>
                  <a:pt x="2109851" y="3582365"/>
                </a:cubicBezTo>
                <a:cubicBezTo>
                  <a:pt x="1904534" y="3563315"/>
                  <a:pt x="1536234" y="3523098"/>
                  <a:pt x="1284351" y="3468065"/>
                </a:cubicBezTo>
                <a:cubicBezTo>
                  <a:pt x="1032468" y="3413032"/>
                  <a:pt x="750951" y="3315665"/>
                  <a:pt x="598551" y="3252165"/>
                </a:cubicBezTo>
                <a:cubicBezTo>
                  <a:pt x="446151" y="3188665"/>
                  <a:pt x="437684" y="3139982"/>
                  <a:pt x="369951" y="3087065"/>
                </a:cubicBezTo>
                <a:cubicBezTo>
                  <a:pt x="302218" y="3034148"/>
                  <a:pt x="234484" y="2970648"/>
                  <a:pt x="192151" y="2934665"/>
                </a:cubicBezTo>
                <a:cubicBezTo>
                  <a:pt x="149818" y="2898682"/>
                  <a:pt x="143468" y="2892332"/>
                  <a:pt x="115951" y="2871165"/>
                </a:cubicBezTo>
                <a:cubicBezTo>
                  <a:pt x="88434" y="2849998"/>
                  <a:pt x="27051" y="2807665"/>
                  <a:pt x="27051" y="2807665"/>
                </a:cubicBezTo>
                <a:cubicBezTo>
                  <a:pt x="8001" y="2784382"/>
                  <a:pt x="-4699" y="2752632"/>
                  <a:pt x="1651" y="2731465"/>
                </a:cubicBezTo>
                <a:cubicBezTo>
                  <a:pt x="8001" y="2710298"/>
                  <a:pt x="39751" y="2695482"/>
                  <a:pt x="65151" y="2680665"/>
                </a:cubicBezTo>
                <a:cubicBezTo>
                  <a:pt x="90551" y="2665848"/>
                  <a:pt x="122301" y="2642565"/>
                  <a:pt x="154051" y="2642565"/>
                </a:cubicBezTo>
                <a:cubicBezTo>
                  <a:pt x="185801" y="2642565"/>
                  <a:pt x="204851" y="2657382"/>
                  <a:pt x="255651" y="2680665"/>
                </a:cubicBezTo>
                <a:cubicBezTo>
                  <a:pt x="306451" y="2703948"/>
                  <a:pt x="369951" y="2763215"/>
                  <a:pt x="458851" y="2782265"/>
                </a:cubicBezTo>
                <a:cubicBezTo>
                  <a:pt x="547751" y="2801315"/>
                  <a:pt x="676868" y="2799198"/>
                  <a:pt x="789051" y="2794965"/>
                </a:cubicBezTo>
                <a:cubicBezTo>
                  <a:pt x="901234" y="2790732"/>
                  <a:pt x="1040934" y="2792848"/>
                  <a:pt x="1131951" y="2756865"/>
                </a:cubicBezTo>
                <a:cubicBezTo>
                  <a:pt x="1222968" y="2720882"/>
                  <a:pt x="1256834" y="2659498"/>
                  <a:pt x="1335151" y="2579065"/>
                </a:cubicBezTo>
                <a:cubicBezTo>
                  <a:pt x="1413468" y="2498632"/>
                  <a:pt x="1555284" y="2365282"/>
                  <a:pt x="1601851" y="2274265"/>
                </a:cubicBezTo>
                <a:cubicBezTo>
                  <a:pt x="1648418" y="2183248"/>
                  <a:pt x="1629368" y="2117632"/>
                  <a:pt x="1614551" y="2032965"/>
                </a:cubicBezTo>
                <a:cubicBezTo>
                  <a:pt x="1599734" y="1948298"/>
                  <a:pt x="1559518" y="1861515"/>
                  <a:pt x="1512951" y="1766265"/>
                </a:cubicBezTo>
                <a:cubicBezTo>
                  <a:pt x="1466384" y="1671015"/>
                  <a:pt x="1396534" y="1529198"/>
                  <a:pt x="1335151" y="1461465"/>
                </a:cubicBezTo>
                <a:cubicBezTo>
                  <a:pt x="1273768" y="1393732"/>
                  <a:pt x="1144651" y="1359865"/>
                  <a:pt x="1144651" y="1359865"/>
                </a:cubicBezTo>
                <a:cubicBezTo>
                  <a:pt x="1066334" y="1317532"/>
                  <a:pt x="968968" y="1213815"/>
                  <a:pt x="865251" y="1207465"/>
                </a:cubicBezTo>
                <a:cubicBezTo>
                  <a:pt x="761534" y="1201115"/>
                  <a:pt x="609134" y="1275198"/>
                  <a:pt x="522351" y="1321765"/>
                </a:cubicBezTo>
                <a:cubicBezTo>
                  <a:pt x="435568" y="1368332"/>
                  <a:pt x="391118" y="1444532"/>
                  <a:pt x="344551" y="1486865"/>
                </a:cubicBezTo>
                <a:cubicBezTo>
                  <a:pt x="297984" y="1529198"/>
                  <a:pt x="242951" y="1575765"/>
                  <a:pt x="242951" y="1575765"/>
                </a:cubicBezTo>
                <a:cubicBezTo>
                  <a:pt x="219668" y="1599048"/>
                  <a:pt x="221784" y="1609632"/>
                  <a:pt x="204851" y="1626565"/>
                </a:cubicBezTo>
                <a:cubicBezTo>
                  <a:pt x="187918" y="1643498"/>
                  <a:pt x="141351" y="1677365"/>
                  <a:pt x="141351" y="1677365"/>
                </a:cubicBezTo>
                <a:cubicBezTo>
                  <a:pt x="122301" y="1679482"/>
                  <a:pt x="107484" y="1656198"/>
                  <a:pt x="90551" y="1639265"/>
                </a:cubicBezTo>
                <a:cubicBezTo>
                  <a:pt x="73618" y="1622332"/>
                  <a:pt x="56684" y="1599048"/>
                  <a:pt x="39751" y="1575765"/>
                </a:cubicBezTo>
              </a:path>
            </a:pathLst>
          </a:custGeom>
          <a:solidFill>
            <a:srgbClr val="FF0000">
              <a:alpha val="29803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249382" y="-41128"/>
            <a:ext cx="11617036" cy="105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Energy Electrons Responsible for Surface Charging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0242" y="882793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Surface Charging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309829" y="1511859"/>
            <a:ext cx="4995746" cy="4754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Differential charging on the spacecraft presents a hazard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Observed in regions of low plasma density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Dark polar ionosphere: DMSP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Satellite wake: SAMPEX LICA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Anomaly decision tool uses satellite location (magnetic latitude, local time - MLT) and geomagnetic indices (AE, Kp)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SEAESRT hazard quotient (Kp, MLT) provides context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Must be augmented with location and direction of flight</a:t>
            </a:r>
            <a:endParaRPr/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1500" y="1147094"/>
            <a:ext cx="6639693" cy="4198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/>
          <p:nvPr/>
        </p:nvSpPr>
        <p:spPr>
          <a:xfrm>
            <a:off x="5570806" y="5396207"/>
            <a:ext cx="646582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 density and ion and electron energy-time spectrograms associated with a charging event on DMSP F13. The time of the SSM/I instrument anomaly is indicated by the arrow. (The density depletions associated with auroral arcs during this pass are probably instrumental artifacts.)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Anderson 2012, 10.1029/2011JA016875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5498123" y="238612"/>
            <a:ext cx="646582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Auroral ion energy-time spectrogram shows </a:t>
            </a:r>
            <a:r>
              <a:rPr b="1" i="1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charging signature.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DMSP F13 microwave imager anomaly occurred due to discharge of </a:t>
            </a:r>
            <a:r>
              <a:rPr b="1" i="1" lang="en-US" sz="16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differentially-charged </a:t>
            </a: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thermal blankets. (Kp = 4+)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The Charging Hazard is Present at All Phases of the Solar Cycle</a:t>
            </a:r>
            <a:endParaRPr/>
          </a:p>
        </p:txBody>
      </p:sp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542236" y="1613066"/>
            <a:ext cx="5228297" cy="890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Auroral </a:t>
            </a:r>
            <a:r>
              <a:rPr i="1" lang="en-US">
                <a:solidFill>
                  <a:schemeClr val="lt1"/>
                </a:solidFill>
              </a:rPr>
              <a:t>frame</a:t>
            </a:r>
            <a:r>
              <a:rPr lang="en-US">
                <a:solidFill>
                  <a:schemeClr val="lt1"/>
                </a:solidFill>
              </a:rPr>
              <a:t> charging occurrence increases at solar </a:t>
            </a:r>
            <a:r>
              <a:rPr i="1" lang="en-US">
                <a:solidFill>
                  <a:schemeClr val="lt1"/>
                </a:solidFill>
              </a:rPr>
              <a:t>minimum </a:t>
            </a:r>
            <a:r>
              <a:rPr lang="en-US">
                <a:solidFill>
                  <a:schemeClr val="lt1"/>
                </a:solidFill>
              </a:rPr>
              <a:t>due to low-density dark ionosphere encountered around winter solstices</a:t>
            </a:r>
            <a:endParaRPr/>
          </a:p>
        </p:txBody>
      </p:sp>
      <p:sp>
        <p:nvSpPr>
          <p:cNvPr id="227" name="Google Shape;227;p14"/>
          <p:cNvSpPr txBox="1"/>
          <p:nvPr>
            <p:ph idx="3" type="body"/>
          </p:nvPr>
        </p:nvSpPr>
        <p:spPr>
          <a:xfrm>
            <a:off x="6172199" y="1681163"/>
            <a:ext cx="521788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>
                <a:solidFill>
                  <a:schemeClr val="lt1"/>
                </a:solidFill>
              </a:rPr>
              <a:t>Surface</a:t>
            </a:r>
            <a:r>
              <a:rPr lang="en-US">
                <a:solidFill>
                  <a:schemeClr val="lt1"/>
                </a:solidFill>
              </a:rPr>
              <a:t> and </a:t>
            </a:r>
            <a:r>
              <a:rPr i="1" lang="en-US">
                <a:solidFill>
                  <a:schemeClr val="lt1"/>
                </a:solidFill>
              </a:rPr>
              <a:t>internal</a:t>
            </a:r>
            <a:r>
              <a:rPr lang="en-US">
                <a:solidFill>
                  <a:schemeClr val="lt1"/>
                </a:solidFill>
              </a:rPr>
              <a:t> charging hazards in radiation belts are enhanced following storms.  Solar wind high-speed stream occurrence lags the solar cycle.</a:t>
            </a:r>
            <a:endParaRPr/>
          </a:p>
        </p:txBody>
      </p:sp>
      <p:pic>
        <p:nvPicPr>
          <p:cNvPr id="228" name="Google Shape;228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900" y="2875241"/>
            <a:ext cx="5183188" cy="2955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1017140" y="6323598"/>
            <a:ext cx="4515943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Anderson 2012, 10.1029/2011JA016875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6404590" y="6317922"/>
            <a:ext cx="4718407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Mazur et al. 2012, 10.1109/TPS.2011.2174656</a:t>
            </a:r>
            <a:endParaRPr/>
          </a:p>
        </p:txBody>
      </p:sp>
      <p:pic>
        <p:nvPicPr>
          <p:cNvPr id="231" name="Google Shape;231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687" y="2572042"/>
            <a:ext cx="4990847" cy="368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731962"/>
            <a:ext cx="6223000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/>
          <p:nvPr/>
        </p:nvSpPr>
        <p:spPr>
          <a:xfrm>
            <a:off x="470221" y="1506190"/>
            <a:ext cx="5183447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5600" marR="50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Single-Event Effects </a:t>
            </a:r>
            <a:endParaRPr/>
          </a:p>
          <a:p>
            <a:pPr indent="-342900" lvl="0" marL="355600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Surface Charging</a:t>
            </a:r>
            <a:endParaRPr/>
          </a:p>
          <a:p>
            <a:pPr indent="-342900" lvl="0" marL="355600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Charging </a:t>
            </a:r>
            <a:endParaRPr/>
          </a:p>
          <a:p>
            <a:pPr indent="-342900" lvl="0" marL="355600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Dose </a:t>
            </a:r>
            <a:endParaRPr/>
          </a:p>
          <a:p>
            <a:pPr indent="-190500" lvl="0" marL="3556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LEO anomaly assessment, belt indices derived from LEO measurements plus knowledge of spacecraft location and direction of flight are more reliable than GEO-based alerts alone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1023836" y="64535"/>
            <a:ext cx="10144328" cy="105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Weather Radiation and Charging Hazards to Spacecraft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838200" y="5749018"/>
            <a:ext cx="10230177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here to listen to your feedback on how NOAA can improve its services in support of mitigating radiation and charging hazards in LEO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Space Radiation and Charging Hazards to Spacecraft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Single event effects (SEEs): energetic protons and heavy ions (&gt;30 MeV)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Internal charging: radiation belt electrons (&gt;100 keV)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Surface charging: auroral and radiation belt plasmas (&lt;50 keV)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Total dose: energetic protons (inner belt and solar) and radiation belt electrons (outer belt)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>
                <a:solidFill>
                  <a:schemeClr val="lt1"/>
                </a:solidFill>
              </a:rPr>
              <a:t>These hazards are encountered in all Earth orbits.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>
                <a:solidFill>
                  <a:schemeClr val="lt1"/>
                </a:solidFill>
              </a:rPr>
              <a:t>The severity depends on the orbit.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>
                <a:solidFill>
                  <a:schemeClr val="lt1"/>
                </a:solidFill>
              </a:rPr>
              <a:t>This presentation focuses on LEO.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20506" y="365125"/>
            <a:ext cx="3501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Space weather radiation and charging hazards to spacecraft in LEO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179997" y="2152411"/>
            <a:ext cx="3382672" cy="3398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lphaLcParenR"/>
            </a:pPr>
            <a:r>
              <a:rPr lang="en-US">
                <a:solidFill>
                  <a:schemeClr val="lt1"/>
                </a:solidFill>
              </a:rPr>
              <a:t>Meridional view of total dose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lphaLcParenR"/>
            </a:pPr>
            <a:r>
              <a:rPr lang="en-US">
                <a:solidFill>
                  <a:schemeClr val="lt1"/>
                </a:solidFill>
              </a:rPr>
              <a:t>SEEs on CRRES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lphaLcParenR"/>
            </a:pPr>
            <a:r>
              <a:rPr lang="en-US">
                <a:solidFill>
                  <a:schemeClr val="lt1"/>
                </a:solidFill>
              </a:rPr>
              <a:t>Internal charging on CRRES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lphaLcParenR"/>
            </a:pPr>
            <a:r>
              <a:rPr lang="en-US">
                <a:solidFill>
                  <a:schemeClr val="lt1"/>
                </a:solidFill>
              </a:rPr>
              <a:t>Surface charging on SAMPEX</a:t>
            </a:r>
            <a:endParaRPr/>
          </a:p>
        </p:txBody>
      </p:sp>
      <p:sp>
        <p:nvSpPr>
          <p:cNvPr id="105" name="Google Shape;10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3799225" y="136525"/>
            <a:ext cx="8294664" cy="6781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15456" y="6135469"/>
            <a:ext cx="3465491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 2 from O’Brien, Aerospace Report No. ATR-2021-01168, 2021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366" y="0"/>
            <a:ext cx="3669805" cy="6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9313" y="4198127"/>
            <a:ext cx="4473873" cy="179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8094" y="312952"/>
            <a:ext cx="4595092" cy="3032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3"/>
          <p:cNvCxnSpPr/>
          <p:nvPr/>
        </p:nvCxnSpPr>
        <p:spPr>
          <a:xfrm flipH="1" rot="10800000">
            <a:off x="7348094" y="1857153"/>
            <a:ext cx="1994380" cy="14885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3"/>
          <p:cNvCxnSpPr/>
          <p:nvPr/>
        </p:nvCxnSpPr>
        <p:spPr>
          <a:xfrm flipH="1" rot="10800000">
            <a:off x="7348094" y="2601432"/>
            <a:ext cx="2440948" cy="53517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3"/>
          <p:cNvSpPr txBox="1"/>
          <p:nvPr/>
        </p:nvSpPr>
        <p:spPr>
          <a:xfrm>
            <a:off x="7946557" y="3356360"/>
            <a:ext cx="3727992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&gt;16 MeV protons (inner belt) and &gt;3 MeV electrons (outer belt) at 850 km 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765111" y="4635795"/>
            <a:ext cx="704060" cy="5458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869659" y="4989735"/>
            <a:ext cx="401931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1653259" y="4958958"/>
            <a:ext cx="34398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1216980" y="4958958"/>
            <a:ext cx="34398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0784460" y="4958958"/>
            <a:ext cx="34398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0355115" y="4958958"/>
            <a:ext cx="34398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7871394" y="6166246"/>
            <a:ext cx="378983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 coordinates: radial distance (Re) of magnetic field line equatorial crossing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LEO: location, location, location……</a:t>
            </a:r>
            <a:endParaRPr/>
          </a:p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8999570" y="766296"/>
            <a:ext cx="297707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….and direction!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6" y="2151875"/>
            <a:ext cx="5838063" cy="331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5485" y="2161593"/>
            <a:ext cx="5701157" cy="32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2207941" y="6250219"/>
            <a:ext cx="7482735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NOAA-19 (870 km), December 2022 monthly averages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738901" y="5640352"/>
            <a:ext cx="472227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&gt;30 keV electrons: surface charging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7043058" y="5640353"/>
            <a:ext cx="387531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&gt;35 MeV protons: dose, SEEs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3795434" y="1656980"/>
            <a:ext cx="1786813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aurora, outer belt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6780245" y="4660639"/>
            <a:ext cx="1035698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inner belt (SAA)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6508102" y="1590869"/>
            <a:ext cx="3093098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galactic cosmic rays in polar cap</a:t>
            </a:r>
            <a:endParaRPr/>
          </a:p>
        </p:txBody>
      </p:sp>
      <p:cxnSp>
        <p:nvCxnSpPr>
          <p:cNvPr id="136" name="Google Shape;136;p5"/>
          <p:cNvCxnSpPr/>
          <p:nvPr/>
        </p:nvCxnSpPr>
        <p:spPr>
          <a:xfrm>
            <a:off x="8077200" y="1970315"/>
            <a:ext cx="533400" cy="718456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5"/>
          <p:cNvCxnSpPr/>
          <p:nvPr/>
        </p:nvCxnSpPr>
        <p:spPr>
          <a:xfrm flipH="1" rot="10800000">
            <a:off x="7304315" y="4016829"/>
            <a:ext cx="849085" cy="63137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8" name="Google Shape;138;p5"/>
          <p:cNvCxnSpPr/>
          <p:nvPr/>
        </p:nvCxnSpPr>
        <p:spPr>
          <a:xfrm flipH="1">
            <a:off x="2852057" y="1992087"/>
            <a:ext cx="968829" cy="696684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5"/>
          <p:cNvSpPr txBox="1"/>
          <p:nvPr/>
        </p:nvSpPr>
        <p:spPr>
          <a:xfrm>
            <a:off x="685800" y="4747726"/>
            <a:ext cx="113211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drift loss cone</a:t>
            </a:r>
            <a:endParaRPr/>
          </a:p>
        </p:txBody>
      </p:sp>
      <p:cxnSp>
        <p:nvCxnSpPr>
          <p:cNvPr id="140" name="Google Shape;140;p5"/>
          <p:cNvCxnSpPr/>
          <p:nvPr/>
        </p:nvCxnSpPr>
        <p:spPr>
          <a:xfrm flipH="1" rot="10800000">
            <a:off x="1088571" y="3962400"/>
            <a:ext cx="381000" cy="772886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1" name="Google Shape;141;p5"/>
          <p:cNvSpPr txBox="1"/>
          <p:nvPr/>
        </p:nvSpPr>
        <p:spPr>
          <a:xfrm>
            <a:off x="122965" y="1430238"/>
            <a:ext cx="2977073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 contours: radial distance (Re) of field line equatorial crossing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SWPC’s Radiation Alerts Are Based on GEO Observations</a:t>
            </a:r>
            <a:endParaRPr/>
          </a:p>
        </p:txBody>
      </p:sp>
      <p:sp>
        <p:nvSpPr>
          <p:cNvPr id="147" name="Google Shape;147;p4"/>
          <p:cNvSpPr txBox="1"/>
          <p:nvPr>
            <p:ph idx="1" type="body"/>
          </p:nvPr>
        </p:nvSpPr>
        <p:spPr>
          <a:xfrm>
            <a:off x="654996" y="1685956"/>
            <a:ext cx="11029545" cy="415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Solar radiation storm warnings and alerts: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https://www.swpc.noaa.gov/products/goes-proton-flux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Based on GEO observations of &gt;10 MeV and &gt;100 MeV solar energetic particles (SEPs)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Radiation belt electron alert: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https://www.swpc.noaa.gov/products/goes-electron-flux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Based on observations of &gt;2 MeV electrons in GEO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Spacecraft Environmental Anomalies Expert System – Real Time (SEAESRT)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https://www.swpc.noaa.gov/products/seaesrt</a:t>
            </a:r>
            <a:endParaRPr>
              <a:solidFill>
                <a:schemeClr val="lt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Three hazard types based on GEO observations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One hazard type based on correlation of geomagnetic activity index (Kp) with GEO observations of surface charging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849086" y="5764137"/>
            <a:ext cx="10394302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SWPC’s radiation alerts provide useful generalized space weather awareness.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should not be applied to LEO without additional information.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358698" y="119798"/>
            <a:ext cx="47580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Belt Indices from LEO Observations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315080" y="1663338"/>
            <a:ext cx="5865542" cy="4426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POES belt indices: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Calculated by NOAA NCEI every day from 5 satellites (807-870 km); </a:t>
            </a:r>
            <a:r>
              <a:rPr lang="en-US">
                <a:solidFill>
                  <a:srgbClr val="FFFF00"/>
                </a:solidFill>
              </a:rPr>
              <a:t>publicly available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Calculated from MEPED electron and proton fluxes in several bands above 30 keV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4 indices: total, inner belt, slot region, outer belt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Three channels used in decision tool developed by The Aerospace Corporation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&gt;300 keV electrons: </a:t>
            </a:r>
            <a:r>
              <a:rPr b="1" lang="en-US">
                <a:solidFill>
                  <a:srgbClr val="FFFF00"/>
                </a:solidFill>
              </a:rPr>
              <a:t>internal charging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&gt;7 MeV protons: </a:t>
            </a:r>
            <a:r>
              <a:rPr b="1" lang="en-US">
                <a:solidFill>
                  <a:srgbClr val="FFFF00"/>
                </a:solidFill>
              </a:rPr>
              <a:t>event total dose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&gt;35 MeV protons: </a:t>
            </a:r>
            <a:r>
              <a:rPr b="1" lang="en-US">
                <a:solidFill>
                  <a:srgbClr val="FFFF00"/>
                </a:solidFill>
              </a:rPr>
              <a:t>single event effects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REACH belt indices: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Produced by The Aerospace Corporation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Based on two dosimeter ‘flavors’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Inner belt, slot, outer belt, polar cap </a:t>
            </a:r>
            <a:endParaRPr/>
          </a:p>
        </p:txBody>
      </p:sp>
      <p:pic>
        <p:nvPicPr>
          <p:cNvPr id="155" name="Google Shape;155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380" y="274617"/>
            <a:ext cx="5717799" cy="5133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6345045" y="4565856"/>
            <a:ext cx="5620214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 7 from O’Brien et al., ‘A Human-in the Loop Decision Tool for Preliminary Assessment…’, Aerospace Report No. TOR-2020-00349, 2020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2658379" y="5860005"/>
            <a:ext cx="7086245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of LEO-based belt indices improves LEO anomaly assessments over GOES-based indices alone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3091" y="149898"/>
            <a:ext cx="1586389" cy="158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-955981" y="-254301"/>
            <a:ext cx="14127811" cy="7698042"/>
          </a:xfrm>
          <a:custGeom>
            <a:rect b="b" l="l" r="r" t="t"/>
            <a:pathLst>
              <a:path extrusionOk="0" h="7698042" w="14127811">
                <a:moveTo>
                  <a:pt x="13217254" y="2041537"/>
                </a:moveTo>
                <a:cubicBezTo>
                  <a:pt x="13230243" y="1267414"/>
                  <a:pt x="13243232" y="493292"/>
                  <a:pt x="13238036" y="181565"/>
                </a:cubicBezTo>
                <a:cubicBezTo>
                  <a:pt x="13232841" y="-130162"/>
                  <a:pt x="13186081" y="171174"/>
                  <a:pt x="13186081" y="171174"/>
                </a:cubicBezTo>
                <a:lnTo>
                  <a:pt x="914417" y="150392"/>
                </a:lnTo>
                <a:cubicBezTo>
                  <a:pt x="-1134324" y="171174"/>
                  <a:pt x="900563" y="224860"/>
                  <a:pt x="893636" y="295865"/>
                </a:cubicBezTo>
                <a:cubicBezTo>
                  <a:pt x="886709" y="366869"/>
                  <a:pt x="872854" y="-575240"/>
                  <a:pt x="872854" y="576419"/>
                </a:cubicBezTo>
                <a:cubicBezTo>
                  <a:pt x="872854" y="1728078"/>
                  <a:pt x="881513" y="6100919"/>
                  <a:pt x="893636" y="7205819"/>
                </a:cubicBezTo>
                <a:cubicBezTo>
                  <a:pt x="905759" y="8310719"/>
                  <a:pt x="919613" y="7211014"/>
                  <a:pt x="945590" y="7205819"/>
                </a:cubicBezTo>
                <a:cubicBezTo>
                  <a:pt x="971567" y="7200624"/>
                  <a:pt x="1009667" y="7179841"/>
                  <a:pt x="1049499" y="7174646"/>
                </a:cubicBezTo>
                <a:cubicBezTo>
                  <a:pt x="1089331" y="7169451"/>
                  <a:pt x="1184581" y="7174646"/>
                  <a:pt x="1184581" y="7174646"/>
                </a:cubicBezTo>
                <a:lnTo>
                  <a:pt x="13238036" y="7164256"/>
                </a:lnTo>
                <a:cubicBezTo>
                  <a:pt x="15245213" y="7131352"/>
                  <a:pt x="13229377" y="7053419"/>
                  <a:pt x="13227645" y="6977219"/>
                </a:cubicBezTo>
                <a:cubicBezTo>
                  <a:pt x="13225913" y="6901019"/>
                  <a:pt x="13227645" y="6707056"/>
                  <a:pt x="13227645" y="6707056"/>
                </a:cubicBezTo>
                <a:cubicBezTo>
                  <a:pt x="13227645" y="5893102"/>
                  <a:pt x="13236304" y="2838174"/>
                  <a:pt x="13227645" y="2093492"/>
                </a:cubicBezTo>
                <a:cubicBezTo>
                  <a:pt x="13218986" y="1348810"/>
                  <a:pt x="13196472" y="2188742"/>
                  <a:pt x="13175690" y="2238965"/>
                </a:cubicBezTo>
                <a:cubicBezTo>
                  <a:pt x="13154908" y="2289188"/>
                  <a:pt x="13132395" y="2318628"/>
                  <a:pt x="13102954" y="2394828"/>
                </a:cubicBezTo>
                <a:cubicBezTo>
                  <a:pt x="13073513" y="2471028"/>
                  <a:pt x="13080440" y="2568010"/>
                  <a:pt x="12999045" y="2696165"/>
                </a:cubicBezTo>
                <a:cubicBezTo>
                  <a:pt x="12917650" y="2824320"/>
                  <a:pt x="12766981" y="2968061"/>
                  <a:pt x="12614581" y="3163756"/>
                </a:cubicBezTo>
                <a:cubicBezTo>
                  <a:pt x="12462181" y="3359451"/>
                  <a:pt x="12294195" y="3674642"/>
                  <a:pt x="12084645" y="3870337"/>
                </a:cubicBezTo>
                <a:cubicBezTo>
                  <a:pt x="11875095" y="4066032"/>
                  <a:pt x="11655154" y="4223628"/>
                  <a:pt x="11357281" y="4337928"/>
                </a:cubicBezTo>
                <a:cubicBezTo>
                  <a:pt x="11059408" y="4452228"/>
                  <a:pt x="10676676" y="4490328"/>
                  <a:pt x="10297408" y="4556137"/>
                </a:cubicBezTo>
                <a:cubicBezTo>
                  <a:pt x="9918140" y="4621946"/>
                  <a:pt x="9363958" y="4696415"/>
                  <a:pt x="9081672" y="4732783"/>
                </a:cubicBezTo>
                <a:cubicBezTo>
                  <a:pt x="8799386" y="4769151"/>
                  <a:pt x="8603690" y="4774346"/>
                  <a:pt x="8603690" y="4774346"/>
                </a:cubicBezTo>
                <a:cubicBezTo>
                  <a:pt x="8439167" y="4789932"/>
                  <a:pt x="8227886" y="4828033"/>
                  <a:pt x="8094536" y="4826301"/>
                </a:cubicBezTo>
                <a:cubicBezTo>
                  <a:pt x="7961186" y="4824569"/>
                  <a:pt x="7890181" y="4802056"/>
                  <a:pt x="7803590" y="4763956"/>
                </a:cubicBezTo>
                <a:cubicBezTo>
                  <a:pt x="7716999" y="4725856"/>
                  <a:pt x="7647726" y="4661778"/>
                  <a:pt x="7574990" y="4597701"/>
                </a:cubicBezTo>
                <a:cubicBezTo>
                  <a:pt x="7502254" y="4533624"/>
                  <a:pt x="7410467" y="4426251"/>
                  <a:pt x="7367172" y="4379492"/>
                </a:cubicBezTo>
                <a:cubicBezTo>
                  <a:pt x="7323877" y="4332733"/>
                  <a:pt x="7335999" y="4339660"/>
                  <a:pt x="7315217" y="4317146"/>
                </a:cubicBezTo>
                <a:cubicBezTo>
                  <a:pt x="7294435" y="4294632"/>
                  <a:pt x="7277117" y="4265192"/>
                  <a:pt x="7242481" y="4244410"/>
                </a:cubicBezTo>
                <a:cubicBezTo>
                  <a:pt x="7207845" y="4223628"/>
                  <a:pt x="7154158" y="4206310"/>
                  <a:pt x="7107399" y="4192456"/>
                </a:cubicBezTo>
                <a:cubicBezTo>
                  <a:pt x="7060640" y="4178602"/>
                  <a:pt x="7001758" y="4154356"/>
                  <a:pt x="6961926" y="4161283"/>
                </a:cubicBezTo>
                <a:cubicBezTo>
                  <a:pt x="6922094" y="4168210"/>
                  <a:pt x="6896117" y="4214969"/>
                  <a:pt x="6868408" y="4234019"/>
                </a:cubicBezTo>
                <a:cubicBezTo>
                  <a:pt x="6840699" y="4253069"/>
                  <a:pt x="6825113" y="4240947"/>
                  <a:pt x="6795672" y="4275583"/>
                </a:cubicBezTo>
                <a:cubicBezTo>
                  <a:pt x="6766231" y="4310219"/>
                  <a:pt x="6740254" y="4381223"/>
                  <a:pt x="6691763" y="4441837"/>
                </a:cubicBezTo>
                <a:cubicBezTo>
                  <a:pt x="6643272" y="4502451"/>
                  <a:pt x="6565340" y="4580383"/>
                  <a:pt x="6504726" y="4639265"/>
                </a:cubicBezTo>
                <a:cubicBezTo>
                  <a:pt x="6444112" y="4698147"/>
                  <a:pt x="6388694" y="4743174"/>
                  <a:pt x="6328081" y="4795128"/>
                </a:cubicBezTo>
                <a:cubicBezTo>
                  <a:pt x="6267467" y="4847083"/>
                  <a:pt x="6229368" y="4900769"/>
                  <a:pt x="6141045" y="4950992"/>
                </a:cubicBezTo>
                <a:cubicBezTo>
                  <a:pt x="6052722" y="5001215"/>
                  <a:pt x="5889931" y="5058365"/>
                  <a:pt x="5798145" y="5096465"/>
                </a:cubicBezTo>
                <a:cubicBezTo>
                  <a:pt x="5706359" y="5134565"/>
                  <a:pt x="5721944" y="5134565"/>
                  <a:pt x="5590326" y="5179592"/>
                </a:cubicBezTo>
                <a:cubicBezTo>
                  <a:pt x="5458708" y="5224619"/>
                  <a:pt x="5211059" y="5331992"/>
                  <a:pt x="5008436" y="5366628"/>
                </a:cubicBezTo>
                <a:cubicBezTo>
                  <a:pt x="4805813" y="5401264"/>
                  <a:pt x="4558163" y="5392605"/>
                  <a:pt x="4374590" y="5387410"/>
                </a:cubicBezTo>
                <a:cubicBezTo>
                  <a:pt x="4191017" y="5382215"/>
                  <a:pt x="4045545" y="5356238"/>
                  <a:pt x="3906999" y="5335456"/>
                </a:cubicBezTo>
                <a:cubicBezTo>
                  <a:pt x="3768453" y="5314674"/>
                  <a:pt x="3616053" y="5300819"/>
                  <a:pt x="3543317" y="5262719"/>
                </a:cubicBezTo>
                <a:cubicBezTo>
                  <a:pt x="3470581" y="5224619"/>
                  <a:pt x="3505217" y="5177860"/>
                  <a:pt x="3470581" y="5106856"/>
                </a:cubicBezTo>
                <a:cubicBezTo>
                  <a:pt x="3435945" y="5035852"/>
                  <a:pt x="3364940" y="4938869"/>
                  <a:pt x="3335499" y="4836692"/>
                </a:cubicBezTo>
                <a:cubicBezTo>
                  <a:pt x="3306058" y="4734515"/>
                  <a:pt x="3299131" y="4632337"/>
                  <a:pt x="3293936" y="4493792"/>
                </a:cubicBezTo>
                <a:cubicBezTo>
                  <a:pt x="3288741" y="4355247"/>
                  <a:pt x="3293935" y="4130110"/>
                  <a:pt x="3304326" y="4005419"/>
                </a:cubicBezTo>
                <a:cubicBezTo>
                  <a:pt x="3314717" y="3880728"/>
                  <a:pt x="3340694" y="3830505"/>
                  <a:pt x="3356281" y="3745646"/>
                </a:cubicBezTo>
                <a:cubicBezTo>
                  <a:pt x="3371867" y="3660787"/>
                  <a:pt x="3377063" y="3569001"/>
                  <a:pt x="3397845" y="3496265"/>
                </a:cubicBezTo>
                <a:cubicBezTo>
                  <a:pt x="3418627" y="3423529"/>
                  <a:pt x="3441140" y="3383696"/>
                  <a:pt x="3480972" y="3309228"/>
                </a:cubicBezTo>
                <a:cubicBezTo>
                  <a:pt x="3520804" y="3234760"/>
                  <a:pt x="3579686" y="3125656"/>
                  <a:pt x="3636836" y="3049456"/>
                </a:cubicBezTo>
                <a:cubicBezTo>
                  <a:pt x="3693986" y="2973256"/>
                  <a:pt x="3744209" y="2917837"/>
                  <a:pt x="3823872" y="2852028"/>
                </a:cubicBezTo>
                <a:cubicBezTo>
                  <a:pt x="3903535" y="2786219"/>
                  <a:pt x="4009176" y="2715215"/>
                  <a:pt x="4114817" y="2654601"/>
                </a:cubicBezTo>
                <a:cubicBezTo>
                  <a:pt x="4220458" y="2593987"/>
                  <a:pt x="4348612" y="2528178"/>
                  <a:pt x="4457717" y="2488346"/>
                </a:cubicBezTo>
                <a:cubicBezTo>
                  <a:pt x="4566822" y="2448514"/>
                  <a:pt x="4632631" y="2410415"/>
                  <a:pt x="4769445" y="2415610"/>
                </a:cubicBezTo>
                <a:cubicBezTo>
                  <a:pt x="4906259" y="2420805"/>
                  <a:pt x="5155640" y="2497005"/>
                  <a:pt x="5278599" y="2519519"/>
                </a:cubicBezTo>
                <a:cubicBezTo>
                  <a:pt x="5401558" y="2542033"/>
                  <a:pt x="5408485" y="2517788"/>
                  <a:pt x="5507199" y="2550692"/>
                </a:cubicBezTo>
                <a:cubicBezTo>
                  <a:pt x="5605913" y="2583597"/>
                  <a:pt x="5763508" y="2666723"/>
                  <a:pt x="5870881" y="2716946"/>
                </a:cubicBezTo>
                <a:cubicBezTo>
                  <a:pt x="5978254" y="2767169"/>
                  <a:pt x="6073504" y="2810464"/>
                  <a:pt x="6151436" y="2852028"/>
                </a:cubicBezTo>
                <a:cubicBezTo>
                  <a:pt x="6229368" y="2893592"/>
                  <a:pt x="6279590" y="2933423"/>
                  <a:pt x="6338472" y="2966328"/>
                </a:cubicBezTo>
                <a:cubicBezTo>
                  <a:pt x="6397354" y="2999233"/>
                  <a:pt x="6454503" y="3020015"/>
                  <a:pt x="6504726" y="3049456"/>
                </a:cubicBezTo>
                <a:cubicBezTo>
                  <a:pt x="6554949" y="3078897"/>
                  <a:pt x="6593049" y="3113533"/>
                  <a:pt x="6639808" y="3142974"/>
                </a:cubicBezTo>
                <a:cubicBezTo>
                  <a:pt x="6686567" y="3172415"/>
                  <a:pt x="6738522" y="3207051"/>
                  <a:pt x="6785281" y="3226101"/>
                </a:cubicBezTo>
                <a:cubicBezTo>
                  <a:pt x="6832040" y="3245151"/>
                  <a:pt x="6880531" y="3252079"/>
                  <a:pt x="6920363" y="3257274"/>
                </a:cubicBezTo>
                <a:cubicBezTo>
                  <a:pt x="6960195" y="3262469"/>
                  <a:pt x="6980977" y="3260738"/>
                  <a:pt x="7024272" y="3257274"/>
                </a:cubicBezTo>
                <a:cubicBezTo>
                  <a:pt x="7067567" y="3253810"/>
                  <a:pt x="7142036" y="3246883"/>
                  <a:pt x="7180136" y="3236492"/>
                </a:cubicBezTo>
                <a:cubicBezTo>
                  <a:pt x="7218236" y="3226101"/>
                  <a:pt x="7252872" y="3194928"/>
                  <a:pt x="7252872" y="3194928"/>
                </a:cubicBezTo>
                <a:cubicBezTo>
                  <a:pt x="7273654" y="3181074"/>
                  <a:pt x="7285776" y="3174147"/>
                  <a:pt x="7304826" y="3153365"/>
                </a:cubicBezTo>
                <a:cubicBezTo>
                  <a:pt x="7323876" y="3132583"/>
                  <a:pt x="7337731" y="3099678"/>
                  <a:pt x="7367172" y="3070237"/>
                </a:cubicBezTo>
                <a:cubicBezTo>
                  <a:pt x="7396613" y="3040796"/>
                  <a:pt x="7432981" y="3018282"/>
                  <a:pt x="7481472" y="2976719"/>
                </a:cubicBezTo>
                <a:cubicBezTo>
                  <a:pt x="7529963" y="2935156"/>
                  <a:pt x="7613090" y="2867615"/>
                  <a:pt x="7658117" y="2820856"/>
                </a:cubicBezTo>
                <a:cubicBezTo>
                  <a:pt x="7703144" y="2774097"/>
                  <a:pt x="7704877" y="2737729"/>
                  <a:pt x="7751636" y="2696165"/>
                </a:cubicBezTo>
                <a:cubicBezTo>
                  <a:pt x="7798395" y="2654601"/>
                  <a:pt x="7938672" y="2571474"/>
                  <a:pt x="7938672" y="2571474"/>
                </a:cubicBezTo>
                <a:cubicBezTo>
                  <a:pt x="8051240" y="2497006"/>
                  <a:pt x="8255595" y="2368852"/>
                  <a:pt x="8427045" y="2249356"/>
                </a:cubicBezTo>
                <a:cubicBezTo>
                  <a:pt x="8598495" y="2129861"/>
                  <a:pt x="8806313" y="1960142"/>
                  <a:pt x="8967372" y="1854501"/>
                </a:cubicBezTo>
                <a:cubicBezTo>
                  <a:pt x="9128431" y="1748860"/>
                  <a:pt x="9256585" y="1674392"/>
                  <a:pt x="9393399" y="1615510"/>
                </a:cubicBezTo>
                <a:cubicBezTo>
                  <a:pt x="9530213" y="1556628"/>
                  <a:pt x="9658368" y="1534114"/>
                  <a:pt x="9788254" y="1501210"/>
                </a:cubicBezTo>
                <a:cubicBezTo>
                  <a:pt x="9918140" y="1468306"/>
                  <a:pt x="10028976" y="1450987"/>
                  <a:pt x="10172717" y="1418083"/>
                </a:cubicBezTo>
                <a:cubicBezTo>
                  <a:pt x="10316458" y="1385179"/>
                  <a:pt x="10532936" y="1329760"/>
                  <a:pt x="10650699" y="1303783"/>
                </a:cubicBezTo>
                <a:cubicBezTo>
                  <a:pt x="10768462" y="1277806"/>
                  <a:pt x="10763267" y="1279537"/>
                  <a:pt x="10879299" y="1262219"/>
                </a:cubicBezTo>
                <a:cubicBezTo>
                  <a:pt x="10995331" y="1244901"/>
                  <a:pt x="11217004" y="1211997"/>
                  <a:pt x="11346890" y="1199874"/>
                </a:cubicBezTo>
                <a:cubicBezTo>
                  <a:pt x="11476776" y="1187751"/>
                  <a:pt x="11658617" y="1189483"/>
                  <a:pt x="11658617" y="1189483"/>
                </a:cubicBezTo>
                <a:cubicBezTo>
                  <a:pt x="11750403" y="1186019"/>
                  <a:pt x="11800626" y="1180824"/>
                  <a:pt x="11897608" y="1179092"/>
                </a:cubicBezTo>
                <a:cubicBezTo>
                  <a:pt x="11994590" y="1177360"/>
                  <a:pt x="12131403" y="1173897"/>
                  <a:pt x="12240508" y="1179092"/>
                </a:cubicBezTo>
                <a:cubicBezTo>
                  <a:pt x="12349613" y="1184287"/>
                  <a:pt x="12460450" y="1198142"/>
                  <a:pt x="12552236" y="1210265"/>
                </a:cubicBezTo>
                <a:cubicBezTo>
                  <a:pt x="12644022" y="1222388"/>
                  <a:pt x="12720222" y="1241437"/>
                  <a:pt x="12791226" y="1251828"/>
                </a:cubicBezTo>
                <a:cubicBezTo>
                  <a:pt x="12862230" y="1262219"/>
                  <a:pt x="12905526" y="1243169"/>
                  <a:pt x="12978263" y="1272610"/>
                </a:cubicBezTo>
                <a:cubicBezTo>
                  <a:pt x="13050999" y="1302051"/>
                  <a:pt x="13227645" y="1428474"/>
                  <a:pt x="13227645" y="1428474"/>
                </a:cubicBezTo>
                <a:lnTo>
                  <a:pt x="13227645" y="1428474"/>
                </a:lnTo>
              </a:path>
            </a:pathLst>
          </a:custGeom>
          <a:solidFill>
            <a:srgbClr val="FF0000">
              <a:alpha val="24705"/>
            </a:srgbClr>
          </a:solidFill>
          <a:ln cap="flat" cmpd="sng" w="12700">
            <a:solidFill>
              <a:srgbClr val="42719B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485900" y="135519"/>
            <a:ext cx="9184043" cy="105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Solar Energetic Particles can access high latitudes and the outer magnetosphere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5050" y="996795"/>
            <a:ext cx="3307033" cy="293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Single Event Effects</a:t>
            </a:r>
            <a:endParaRPr/>
          </a:p>
        </p:txBody>
      </p:sp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564204" y="1485159"/>
            <a:ext cx="110992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SWPC solar radiation storm warnings and alerts: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Based on observations of GOES &gt;10 MeV solar energetic particle (SEP)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Other solar proton energies also used as criteria (e.g. for launch vehicles)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Relevant to LEO above ~55 deg latitude, depending on geomagnetic activity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SEAESRT: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To be applied to LEO (above ~55 deg latitude), the SEE hazard quotient (based on GOES &gt;30 MeV protons) may require scaling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POES belt indices + anomaly decision tool: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MEPED &gt;35 MeV protons used to indicate whether slot region is filled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Otherwise, investigate SEE as possible anomaly cause if satellite location is above L = 3 (~55 deg lat) during SEP event, or is in SAA at any time</a:t>
            </a:r>
            <a:endParaRPr/>
          </a:p>
        </p:txBody>
      </p:sp>
      <p:sp>
        <p:nvSpPr>
          <p:cNvPr id="174" name="Google Shape;17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838200" y="5749018"/>
            <a:ext cx="10230177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SEE risk in SEP events is increased by the presence of energetic heavy ion fluxes (e.g., carbon, oxygen, iron), which are not present in the SAA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Dose: Mission-Accumulated and Large Event</a:t>
            </a:r>
            <a:endParaRPr/>
          </a:p>
        </p:txBody>
      </p:sp>
      <p:sp>
        <p:nvSpPr>
          <p:cNvPr id="181" name="Google Shape;181;p9"/>
          <p:cNvSpPr txBox="1"/>
          <p:nvPr>
            <p:ph idx="1" type="body"/>
          </p:nvPr>
        </p:nvSpPr>
        <p:spPr>
          <a:xfrm>
            <a:off x="412376" y="1825625"/>
            <a:ext cx="5607424" cy="4463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Dose in LEO dominated by passage through stable inner belt (South Atlantic Anomaly) multiple orbits per day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Hazard indicators for large solar proton event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Assume &lt;20 mil Al equiv. shielding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SEAESRT: &gt;5 MeV GOES protons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Belt indices: &gt;6.9 MeV POES (LEO) p+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A large solar proton event could reduce power margins</a:t>
            </a:r>
            <a:endParaRPr/>
          </a:p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6673891" y="6289164"/>
            <a:ext cx="4595327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Marvin &amp; Gorney, Aerospace Report No. TR-0091(6945-01)-2, 1992</a:t>
            </a:r>
            <a:endParaRPr/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104" y="1690688"/>
            <a:ext cx="54229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2019-06-19T17:23:00Z</dcterms:created>
  <dc:creator>Terry Onsager</dc:creator>
</cp:coreProperties>
</file>