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1"/>
  </p:notesMasterIdLst>
  <p:sldIdLst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246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89F6D-7754-4FCE-A1AF-2A8847B89E2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593E0-681E-4301-A8F8-8C2BC1AD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52e69093d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52e69093de_0_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"/>
              <a:t>3:35pm - 75mins</a:t>
            </a:r>
            <a:endParaRPr/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35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860e45b188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860e45b188_2_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541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3a2f09090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3a2f090900_0_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41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860e45b188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860e45b188_2_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876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860e45b188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860e45b188_2_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338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860e45b188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860e45b188_2_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76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52e69093d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52e69093de_0_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"/>
              <a:t>3:35pm - 75mins</a:t>
            </a:r>
            <a:endParaRPr/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253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55d17f11b5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55d17f11b5_4_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84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918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494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0046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334" y="148551"/>
            <a:ext cx="1837665" cy="8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486533"/>
            <a:ext cx="1114300" cy="37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1334" y="1212968"/>
            <a:ext cx="6970665" cy="564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34" y="1414671"/>
            <a:ext cx="8742167" cy="301496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2092400" y="0"/>
            <a:ext cx="10099600" cy="11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3777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t="7911" r="28484" b="23056"/>
          <a:stretch/>
        </p:blipFill>
        <p:spPr>
          <a:xfrm>
            <a:off x="6262800" y="1140400"/>
            <a:ext cx="5929200" cy="57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34" y="148551"/>
            <a:ext cx="1837665" cy="8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6486533"/>
            <a:ext cx="1114300" cy="37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634" y="1414671"/>
            <a:ext cx="8742167" cy="30149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2092400" y="0"/>
            <a:ext cx="10099600" cy="11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818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525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2042700" y="0"/>
            <a:ext cx="10149600" cy="1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2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88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2042700" y="0"/>
            <a:ext cx="10149600" cy="1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212733" y="1536633"/>
            <a:ext cx="5536000" cy="52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585200" cy="52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666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2042700" y="0"/>
            <a:ext cx="10149600" cy="1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675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2046533" y="0"/>
            <a:ext cx="10145600" cy="11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152200" y="1559000"/>
            <a:ext cx="5723200" cy="51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0712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653667" y="1624600"/>
            <a:ext cx="11074400" cy="44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110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4234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5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6586000" y="1314567"/>
            <a:ext cx="5116000" cy="5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062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555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60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7673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1457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8980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2133600" y="6731"/>
            <a:ext cx="9753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274320" y="1600201"/>
            <a:ext cx="11612800" cy="4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dt" idx="10"/>
          </p:nvPr>
        </p:nvSpPr>
        <p:spPr>
          <a:xfrm>
            <a:off x="893585" y="6576635"/>
            <a:ext cx="26300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ftr" idx="11"/>
          </p:nvPr>
        </p:nvSpPr>
        <p:spPr>
          <a:xfrm>
            <a:off x="4304151" y="6576635"/>
            <a:ext cx="38608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sldNum" idx="12"/>
          </p:nvPr>
        </p:nvSpPr>
        <p:spPr>
          <a:xfrm>
            <a:off x="9014700" y="6576635"/>
            <a:ext cx="28448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710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lvl="1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/>
            </a:lvl2pPr>
            <a:lvl3pPr lvl="2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4pPr>
            <a:lvl5pPr lvl="4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5pPr>
            <a:lvl6pPr lvl="5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6pPr>
            <a:lvl7pPr lvl="6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7pPr>
            <a:lvl8pPr lvl="7" algn="ctr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8pPr>
            <a:lvl9pPr lvl="8" algn="ctr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4747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4818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0F7E-EB68-09C4-EF4B-3956A6F82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47181-CEE2-5589-34D9-DAABED126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FC98D-DF72-690C-F5C6-873C0BE8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36CF6-0785-5491-037F-479B2186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276F-9AAD-848A-852F-C308490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56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DE5B-98CD-BEA0-0553-037353B5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E6730-5C12-FBA8-ED55-DC4D6CC12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1408A-BB3E-BA3E-2A02-84693529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FF179-E280-41F9-2A9C-69F15837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9467E-BEA6-4B9E-7B28-067CD558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4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2747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CCFA-AB24-2B28-50AA-514AE6CB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7C24F-559E-2CCA-7272-C82B376F9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1510E-B73E-18B1-A850-5610A44C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6A2C4-DD97-3A7D-E083-BAE28580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F8BC9-99A2-2AB9-3A58-3CC4ADE1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06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B574-B216-5D37-E926-344670ED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C701-E8AB-DC95-CD50-1E524FD4F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B88CD-1DAF-9FD4-F9CC-93C15C0ED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D610F-A9C8-ECF7-015B-36971635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D0BB4-F901-F95E-4292-CFC37CC3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11183-E8BF-316F-835A-B2D2A097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5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5E7DF-720E-C0FE-B2BC-D88EBD02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969B2-E15E-A4CF-A334-57C13E9C2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BA042-65B7-373A-9E80-DCBE49EA5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67DE7-4626-723A-C26B-799F333C2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F25AB-89C0-F68E-A2F6-8BAE9EBA7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EFE2A8-2E7E-4004-A989-1C24133A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20B38-2A81-0F19-85F7-BCCEF84D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7867A-F9F5-F849-1A5B-738598A3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09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EF1A-541E-D687-B2C4-422F5B445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5D668-5F44-CF37-EAFC-D0C18EC7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CA044-A834-9486-2EBF-2F0829FE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071D5-8CA9-D2C7-2612-98CB244D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1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62990-6C32-58C3-6B01-A6215A53C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900CD4-ADFF-5F5F-3F77-23721B4A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C7D6D-5BF8-46D5-BC5C-13F684B6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43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A948-2490-7642-C3C4-F0859F36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0B67-EF6C-E4CF-7431-1EEE62DA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AC318-E39A-1814-B7F3-307C3DEF7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85692-6F89-3812-E500-DECBA775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F854E-740F-BB1E-A96D-CA3F27D8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48833-CBC1-4C77-9747-EC33BB6C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9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4B7D-0456-AF3A-97BD-3A3877A9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0D735E-9D4E-8CF7-4610-7A9E03A46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3B307-AD1C-0C87-EA1E-2840E3B36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81848-9805-CBEA-57D0-E13D1FC7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71B3D-A26D-2A32-DDF1-33CE8645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B402F-2167-9312-46CC-0DB14063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24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DC21-670E-9589-205A-02CFC613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A7744-32A5-7D53-9C43-7F5C9240F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1C8BD-24C0-E463-C657-DE8E0CD5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A0B31-A2F8-6E20-DBEE-7FA71196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EE870-70FA-37E3-63B2-65B09A74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73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A5C95-2580-432E-3E5C-9FCC76323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632D5-D380-6EAD-9665-0607C68CF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9F52-63A7-7F7A-BC2F-DBF73F69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C399E-B104-250E-26B3-90D988A2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AD5A4-E4B0-FD35-A10F-079B5282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1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951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085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252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30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993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561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4791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042700" y="0"/>
            <a:ext cx="101496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○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4101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C63BC3-B99C-1C68-2D19-A4B38363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78C90-F4F3-B163-A9AD-499F5005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D5973-5AE1-8565-AEA1-2D42F30C9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3936A-94C7-B04B-AA66-F9258847E19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543F-7524-D7F1-510E-A4C8F6471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F3B4E-4C9B-3691-106A-28C3B1023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AF8FB-9094-0645-B351-52229EC3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1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7" Type="http://schemas.openxmlformats.org/officeDocument/2006/relationships/image" Target="../media/image9.gif"/><Relationship Id="rId12" Type="http://schemas.openxmlformats.org/officeDocument/2006/relationships/image" Target="../media/image12.png"/><Relationship Id="rId17" Type="http://schemas.microsoft.com/office/2007/relationships/hdphoto" Target="../media/hdphoto6.wdp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23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ctrTitle"/>
          </p:nvPr>
        </p:nvSpPr>
        <p:spPr>
          <a:xfrm>
            <a:off x="340319" y="1931300"/>
            <a:ext cx="11360800" cy="570600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endParaRPr sz="4933" dirty="0">
              <a:latin typeface="Caveat"/>
              <a:ea typeface="Caveat"/>
              <a:cs typeface="Caveat"/>
              <a:sym typeface="Caveat"/>
            </a:endParaRPr>
          </a:p>
          <a:p>
            <a:pPr>
              <a:buSzPct val="28448"/>
            </a:pPr>
            <a:r>
              <a:rPr lang="en" sz="4800" b="1" dirty="0"/>
              <a:t>CME Arrival and Geomagnetic Storm</a:t>
            </a:r>
            <a:endParaRPr lang="en-US" sz="4800" dirty="0"/>
          </a:p>
          <a:p>
            <a:endParaRPr dirty="0"/>
          </a:p>
          <a:p>
            <a:endParaRPr sz="133" dirty="0"/>
          </a:p>
          <a:p>
            <a:pPr>
              <a:buSzPct val="39285"/>
            </a:pPr>
            <a:r>
              <a:rPr lang="en-US" sz="3733" dirty="0">
                <a:solidFill>
                  <a:schemeClr val="dk2"/>
                </a:solidFill>
              </a:rPr>
              <a:t>(Session Time: 50 minutes)</a:t>
            </a:r>
            <a:br>
              <a:rPr lang="en-US" sz="3733" dirty="0">
                <a:solidFill>
                  <a:schemeClr val="dk2"/>
                </a:solidFill>
              </a:rPr>
            </a:br>
            <a:r>
              <a:rPr lang="en" sz="3733" dirty="0">
                <a:solidFill>
                  <a:schemeClr val="dk2"/>
                </a:solidFill>
              </a:rPr>
              <a:t/>
            </a:r>
            <a:br>
              <a:rPr lang="en" sz="3733" dirty="0">
                <a:solidFill>
                  <a:schemeClr val="dk2"/>
                </a:solidFill>
              </a:rPr>
            </a:br>
            <a:r>
              <a:rPr lang="en" sz="3600" b="1" dirty="0">
                <a:solidFill>
                  <a:schemeClr val="dk2"/>
                </a:solidFill>
              </a:rPr>
              <a:t>25 October 2023</a:t>
            </a:r>
            <a:endParaRPr sz="3600" b="1" dirty="0">
              <a:solidFill>
                <a:schemeClr val="dk2"/>
              </a:solidFill>
            </a:endParaRPr>
          </a:p>
          <a:p>
            <a:endParaRPr dirty="0"/>
          </a:p>
        </p:txBody>
      </p:sp>
      <p:pic>
        <p:nvPicPr>
          <p:cNvPr id="505" name="Google Shape;505;p54"/>
          <p:cNvPicPr preferRelativeResize="0"/>
          <p:nvPr/>
        </p:nvPicPr>
        <p:blipFill rotWithShape="1">
          <a:blip r:embed="rId3">
            <a:alphaModFix/>
          </a:blip>
          <a:srcRect t="33007" r="44927"/>
          <a:stretch/>
        </p:blipFill>
        <p:spPr>
          <a:xfrm>
            <a:off x="9100368" y="1"/>
            <a:ext cx="3091633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4"/>
          <p:cNvSpPr txBox="1"/>
          <p:nvPr/>
        </p:nvSpPr>
        <p:spPr>
          <a:xfrm>
            <a:off x="3584433" y="201567"/>
            <a:ext cx="4000000" cy="10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933" b="1" kern="0" dirty="0">
                <a:solidFill>
                  <a:srgbClr val="FF0000"/>
                </a:solidFill>
                <a:latin typeface="Paprika"/>
                <a:ea typeface="Paprika"/>
                <a:cs typeface="Paprika"/>
                <a:sym typeface="Paprika"/>
              </a:rPr>
              <a:t>Module 3</a:t>
            </a:r>
            <a:endParaRPr sz="1867" b="1" kern="0" dirty="0">
              <a:solidFill>
                <a:srgbClr val="FF0000"/>
              </a:solidFill>
              <a:latin typeface="Paprika"/>
              <a:ea typeface="Paprika"/>
              <a:cs typeface="Paprika"/>
              <a:sym typeface="Paprika"/>
            </a:endParaRPr>
          </a:p>
        </p:txBody>
      </p:sp>
    </p:spTree>
    <p:extLst>
      <p:ext uri="{BB962C8B-B14F-4D97-AF65-F5344CB8AC3E}">
        <p14:creationId xmlns:p14="http://schemas.microsoft.com/office/powerpoint/2010/main" val="133423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F15852-E0B5-3EA0-1E7E-239F5609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23CBE-5B2A-153C-9D8E-1888D85FEA84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6DB8B-37E7-E51B-0E10-45C3E2638503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10C3B-A668-7390-AE41-4D735616EBC2}"/>
              </a:ext>
            </a:extLst>
          </p:cNvPr>
          <p:cNvSpPr txBox="1"/>
          <p:nvPr/>
        </p:nvSpPr>
        <p:spPr>
          <a:xfrm rot="5400000">
            <a:off x="6189125" y="2956727"/>
            <a:ext cx="130516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Current time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BCD63B-843F-7B73-DA6D-ADF8E7F2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</p:spTree>
    <p:extLst>
      <p:ext uri="{BB962C8B-B14F-4D97-AF65-F5344CB8AC3E}">
        <p14:creationId xmlns:p14="http://schemas.microsoft.com/office/powerpoint/2010/main" val="343169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2E927-2D25-7922-62DD-CE9707CD0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B03EA-18B0-C4F6-871E-42D06C966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89005CD-5D13-CAEC-1DDA-FF6EF190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41855-A48B-8570-E927-6736AAD6DC7E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3E421-7D9B-7F84-27CD-38A2677279A1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</p:spTree>
    <p:extLst>
      <p:ext uri="{BB962C8B-B14F-4D97-AF65-F5344CB8AC3E}">
        <p14:creationId xmlns:p14="http://schemas.microsoft.com/office/powerpoint/2010/main" val="128454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66B39-600A-66BB-6DC0-25DF77DBB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2ECE4-104F-E40D-6F77-59512337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0B5296-EEF5-7740-734A-F860E342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031BE-B0CC-9711-7209-E5F30BDA1EA6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B7A35-B6DC-E4AE-7C1F-E5D12DDCE88C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</p:spTree>
    <p:extLst>
      <p:ext uri="{BB962C8B-B14F-4D97-AF65-F5344CB8AC3E}">
        <p14:creationId xmlns:p14="http://schemas.microsoft.com/office/powerpoint/2010/main" val="201655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BDBA4-9259-5DC6-9100-FA17FCD81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1A7E1-FC6D-07A5-4299-88DA552B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2C832A-AC8B-397A-B131-816949BC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11C5D-6966-703B-8262-9A9F4B4CFEC8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91297-85F4-D70C-951C-3C8A5E63BFEF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</p:spTree>
    <p:extLst>
      <p:ext uri="{BB962C8B-B14F-4D97-AF65-F5344CB8AC3E}">
        <p14:creationId xmlns:p14="http://schemas.microsoft.com/office/powerpoint/2010/main" val="76068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C6AD4-39A6-34B2-E47A-34CBDFAC8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33015-3014-F494-1265-9F091293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9C39F0-2CBD-8F27-3C9F-F7DE09FE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6758D-9DA0-F738-F294-3AC3C12A493D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8674B-58F2-4EDC-861A-489032359407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</p:spTree>
    <p:extLst>
      <p:ext uri="{BB962C8B-B14F-4D97-AF65-F5344CB8AC3E}">
        <p14:creationId xmlns:p14="http://schemas.microsoft.com/office/powerpoint/2010/main" val="393491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E2FE2-C451-F2A6-0A35-839C39FF8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DAD74-1160-229C-54B0-603CCCAF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C2A942-08B8-036B-7618-FD865710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F0183-F583-FA52-5316-584D54B24C90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8B26D-3D98-EE50-56B4-0DE27340E86E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</p:spTree>
    <p:extLst>
      <p:ext uri="{BB962C8B-B14F-4D97-AF65-F5344CB8AC3E}">
        <p14:creationId xmlns:p14="http://schemas.microsoft.com/office/powerpoint/2010/main" val="2369501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66B39-600A-66BB-6DC0-25DF77DBB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2ECE4-104F-E40D-6F77-59512337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7"/>
          <a:stretch/>
        </p:blipFill>
        <p:spPr>
          <a:xfrm>
            <a:off x="256032" y="1731265"/>
            <a:ext cx="11753088" cy="43547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0B5296-EEF5-7740-734A-F860E342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9753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What if this is a forecast “Extreme G5 Storm”?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031BE-B0CC-9711-7209-E5F30BDA1EA6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B7A35-B6DC-E4AE-7C1F-E5D12DDCE88C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7388F3C-BE9E-8B2B-06F5-58F28B6DB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8" t="17366" r="18280" b="16177"/>
          <a:stretch/>
        </p:blipFill>
        <p:spPr bwMode="auto">
          <a:xfrm>
            <a:off x="6720229" y="4937065"/>
            <a:ext cx="3433267" cy="8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60694C1-0802-6355-FDD3-B5E78940CBB9}"/>
              </a:ext>
            </a:extLst>
          </p:cNvPr>
          <p:cNvSpPr/>
          <p:nvPr/>
        </p:nvSpPr>
        <p:spPr>
          <a:xfrm>
            <a:off x="1531088" y="1557034"/>
            <a:ext cx="8650899" cy="2780732"/>
          </a:xfrm>
          <a:custGeom>
            <a:avLst/>
            <a:gdLst>
              <a:gd name="connsiteX0" fmla="*/ 0 w 6430780"/>
              <a:gd name="connsiteY0" fmla="*/ 2118974 h 2322454"/>
              <a:gd name="connsiteX1" fmla="*/ 1806315 w 6430780"/>
              <a:gd name="connsiteY1" fmla="*/ 2141459 h 2322454"/>
              <a:gd name="connsiteX2" fmla="*/ 2608288 w 6430780"/>
              <a:gd name="connsiteY2" fmla="*/ 1661774 h 2322454"/>
              <a:gd name="connsiteX3" fmla="*/ 3087974 w 6430780"/>
              <a:gd name="connsiteY3" fmla="*/ 477551 h 2322454"/>
              <a:gd name="connsiteX4" fmla="*/ 3530184 w 6430780"/>
              <a:gd name="connsiteY4" fmla="*/ 57826 h 2322454"/>
              <a:gd name="connsiteX5" fmla="*/ 4534525 w 6430780"/>
              <a:gd name="connsiteY5" fmla="*/ 1661774 h 2322454"/>
              <a:gd name="connsiteX6" fmla="*/ 5036695 w 6430780"/>
              <a:gd name="connsiteY6" fmla="*/ 2231400 h 2322454"/>
              <a:gd name="connsiteX7" fmla="*/ 6430780 w 6430780"/>
              <a:gd name="connsiteY7" fmla="*/ 2313846 h 2322454"/>
              <a:gd name="connsiteX0" fmla="*/ 0 w 6430780"/>
              <a:gd name="connsiteY0" fmla="*/ 2121744 h 2325224"/>
              <a:gd name="connsiteX1" fmla="*/ 1806315 w 6430780"/>
              <a:gd name="connsiteY1" fmla="*/ 2144229 h 2325224"/>
              <a:gd name="connsiteX2" fmla="*/ 2608288 w 6430780"/>
              <a:gd name="connsiteY2" fmla="*/ 1664544 h 2325224"/>
              <a:gd name="connsiteX3" fmla="*/ 3087974 w 6430780"/>
              <a:gd name="connsiteY3" fmla="*/ 464673 h 2325224"/>
              <a:gd name="connsiteX4" fmla="*/ 3530184 w 6430780"/>
              <a:gd name="connsiteY4" fmla="*/ 60596 h 2325224"/>
              <a:gd name="connsiteX5" fmla="*/ 4534525 w 6430780"/>
              <a:gd name="connsiteY5" fmla="*/ 1664544 h 2325224"/>
              <a:gd name="connsiteX6" fmla="*/ 5036695 w 6430780"/>
              <a:gd name="connsiteY6" fmla="*/ 2234170 h 2325224"/>
              <a:gd name="connsiteX7" fmla="*/ 6430780 w 6430780"/>
              <a:gd name="connsiteY7" fmla="*/ 2316616 h 2325224"/>
              <a:gd name="connsiteX0" fmla="*/ 0 w 6430780"/>
              <a:gd name="connsiteY0" fmla="*/ 2124316 h 2327796"/>
              <a:gd name="connsiteX1" fmla="*/ 1806315 w 6430780"/>
              <a:gd name="connsiteY1" fmla="*/ 2146801 h 2327796"/>
              <a:gd name="connsiteX2" fmla="*/ 2608288 w 6430780"/>
              <a:gd name="connsiteY2" fmla="*/ 1667116 h 2327796"/>
              <a:gd name="connsiteX3" fmla="*/ 3087974 w 6430780"/>
              <a:gd name="connsiteY3" fmla="*/ 467245 h 2327796"/>
              <a:gd name="connsiteX4" fmla="*/ 3530184 w 6430780"/>
              <a:gd name="connsiteY4" fmla="*/ 63168 h 2327796"/>
              <a:gd name="connsiteX5" fmla="*/ 4534525 w 6430780"/>
              <a:gd name="connsiteY5" fmla="*/ 1667116 h 2327796"/>
              <a:gd name="connsiteX6" fmla="*/ 5036695 w 6430780"/>
              <a:gd name="connsiteY6" fmla="*/ 2236742 h 2327796"/>
              <a:gd name="connsiteX7" fmla="*/ 6430780 w 6430780"/>
              <a:gd name="connsiteY7" fmla="*/ 2319188 h 2327796"/>
              <a:gd name="connsiteX0" fmla="*/ 0 w 6430780"/>
              <a:gd name="connsiteY0" fmla="*/ 2124316 h 2321864"/>
              <a:gd name="connsiteX1" fmla="*/ 1806315 w 6430780"/>
              <a:gd name="connsiteY1" fmla="*/ 2146801 h 2321864"/>
              <a:gd name="connsiteX2" fmla="*/ 2608288 w 6430780"/>
              <a:gd name="connsiteY2" fmla="*/ 1667116 h 2321864"/>
              <a:gd name="connsiteX3" fmla="*/ 3087974 w 6430780"/>
              <a:gd name="connsiteY3" fmla="*/ 467245 h 2321864"/>
              <a:gd name="connsiteX4" fmla="*/ 3530184 w 6430780"/>
              <a:gd name="connsiteY4" fmla="*/ 63168 h 2321864"/>
              <a:gd name="connsiteX5" fmla="*/ 4534525 w 6430780"/>
              <a:gd name="connsiteY5" fmla="*/ 1667116 h 2321864"/>
              <a:gd name="connsiteX6" fmla="*/ 5111646 w 6430780"/>
              <a:gd name="connsiteY6" fmla="*/ 2189799 h 2321864"/>
              <a:gd name="connsiteX7" fmla="*/ 6430780 w 6430780"/>
              <a:gd name="connsiteY7" fmla="*/ 2319188 h 2321864"/>
              <a:gd name="connsiteX0" fmla="*/ 0 w 6430780"/>
              <a:gd name="connsiteY0" fmla="*/ 2114695 h 2312243"/>
              <a:gd name="connsiteX1" fmla="*/ 1806315 w 6430780"/>
              <a:gd name="connsiteY1" fmla="*/ 2137180 h 2312243"/>
              <a:gd name="connsiteX2" fmla="*/ 2608288 w 6430780"/>
              <a:gd name="connsiteY2" fmla="*/ 1657495 h 2312243"/>
              <a:gd name="connsiteX3" fmla="*/ 3087974 w 6430780"/>
              <a:gd name="connsiteY3" fmla="*/ 457624 h 2312243"/>
              <a:gd name="connsiteX4" fmla="*/ 3605135 w 6430780"/>
              <a:gd name="connsiteY4" fmla="*/ 61371 h 2312243"/>
              <a:gd name="connsiteX5" fmla="*/ 4534525 w 6430780"/>
              <a:gd name="connsiteY5" fmla="*/ 1657495 h 2312243"/>
              <a:gd name="connsiteX6" fmla="*/ 5111646 w 6430780"/>
              <a:gd name="connsiteY6" fmla="*/ 2180178 h 2312243"/>
              <a:gd name="connsiteX7" fmla="*/ 6430780 w 6430780"/>
              <a:gd name="connsiteY7" fmla="*/ 2309567 h 2312243"/>
              <a:gd name="connsiteX0" fmla="*/ 0 w 6430780"/>
              <a:gd name="connsiteY0" fmla="*/ 2111877 h 2309425"/>
              <a:gd name="connsiteX1" fmla="*/ 1806315 w 6430780"/>
              <a:gd name="connsiteY1" fmla="*/ 2134362 h 2309425"/>
              <a:gd name="connsiteX2" fmla="*/ 2608288 w 6430780"/>
              <a:gd name="connsiteY2" fmla="*/ 1654677 h 2309425"/>
              <a:gd name="connsiteX3" fmla="*/ 3140439 w 6430780"/>
              <a:gd name="connsiteY3" fmla="*/ 470453 h 2309425"/>
              <a:gd name="connsiteX4" fmla="*/ 3605135 w 6430780"/>
              <a:gd name="connsiteY4" fmla="*/ 58553 h 2309425"/>
              <a:gd name="connsiteX5" fmla="*/ 4534525 w 6430780"/>
              <a:gd name="connsiteY5" fmla="*/ 1654677 h 2309425"/>
              <a:gd name="connsiteX6" fmla="*/ 5111646 w 6430780"/>
              <a:gd name="connsiteY6" fmla="*/ 2177360 h 2309425"/>
              <a:gd name="connsiteX7" fmla="*/ 6430780 w 6430780"/>
              <a:gd name="connsiteY7" fmla="*/ 2306749 h 2309425"/>
              <a:gd name="connsiteX0" fmla="*/ 0 w 6430780"/>
              <a:gd name="connsiteY0" fmla="*/ 2112277 h 2309825"/>
              <a:gd name="connsiteX1" fmla="*/ 1806315 w 6430780"/>
              <a:gd name="connsiteY1" fmla="*/ 2134762 h 2309825"/>
              <a:gd name="connsiteX2" fmla="*/ 2593298 w 6430780"/>
              <a:gd name="connsiteY2" fmla="*/ 1678550 h 2309825"/>
              <a:gd name="connsiteX3" fmla="*/ 3140439 w 6430780"/>
              <a:gd name="connsiteY3" fmla="*/ 470853 h 2309825"/>
              <a:gd name="connsiteX4" fmla="*/ 3605135 w 6430780"/>
              <a:gd name="connsiteY4" fmla="*/ 58953 h 2309825"/>
              <a:gd name="connsiteX5" fmla="*/ 4534525 w 6430780"/>
              <a:gd name="connsiteY5" fmla="*/ 1655077 h 2309825"/>
              <a:gd name="connsiteX6" fmla="*/ 5111646 w 6430780"/>
              <a:gd name="connsiteY6" fmla="*/ 2177760 h 2309825"/>
              <a:gd name="connsiteX7" fmla="*/ 6430780 w 6430780"/>
              <a:gd name="connsiteY7" fmla="*/ 2307149 h 2309825"/>
              <a:gd name="connsiteX0" fmla="*/ 0 w 6430780"/>
              <a:gd name="connsiteY0" fmla="*/ 2112277 h 2309825"/>
              <a:gd name="connsiteX1" fmla="*/ 1996101 w 6430780"/>
              <a:gd name="connsiteY1" fmla="*/ 2134762 h 2309825"/>
              <a:gd name="connsiteX2" fmla="*/ 2593298 w 6430780"/>
              <a:gd name="connsiteY2" fmla="*/ 1678550 h 2309825"/>
              <a:gd name="connsiteX3" fmla="*/ 3140439 w 6430780"/>
              <a:gd name="connsiteY3" fmla="*/ 470853 h 2309825"/>
              <a:gd name="connsiteX4" fmla="*/ 3605135 w 6430780"/>
              <a:gd name="connsiteY4" fmla="*/ 58953 h 2309825"/>
              <a:gd name="connsiteX5" fmla="*/ 4534525 w 6430780"/>
              <a:gd name="connsiteY5" fmla="*/ 1655077 h 2309825"/>
              <a:gd name="connsiteX6" fmla="*/ 5111646 w 6430780"/>
              <a:gd name="connsiteY6" fmla="*/ 2177760 h 2309825"/>
              <a:gd name="connsiteX7" fmla="*/ 6430780 w 6430780"/>
              <a:gd name="connsiteY7" fmla="*/ 2307149 h 2309825"/>
              <a:gd name="connsiteX0" fmla="*/ 0 w 6430780"/>
              <a:gd name="connsiteY0" fmla="*/ 2111757 h 2309305"/>
              <a:gd name="connsiteX1" fmla="*/ 1996101 w 6430780"/>
              <a:gd name="connsiteY1" fmla="*/ 2134242 h 2309305"/>
              <a:gd name="connsiteX2" fmla="*/ 2770840 w 6430780"/>
              <a:gd name="connsiteY2" fmla="*/ 1647485 h 2309305"/>
              <a:gd name="connsiteX3" fmla="*/ 3140439 w 6430780"/>
              <a:gd name="connsiteY3" fmla="*/ 470333 h 2309305"/>
              <a:gd name="connsiteX4" fmla="*/ 3605135 w 6430780"/>
              <a:gd name="connsiteY4" fmla="*/ 58433 h 2309305"/>
              <a:gd name="connsiteX5" fmla="*/ 4534525 w 6430780"/>
              <a:gd name="connsiteY5" fmla="*/ 1654557 h 2309305"/>
              <a:gd name="connsiteX6" fmla="*/ 5111646 w 6430780"/>
              <a:gd name="connsiteY6" fmla="*/ 2177240 h 2309305"/>
              <a:gd name="connsiteX7" fmla="*/ 6430780 w 6430780"/>
              <a:gd name="connsiteY7" fmla="*/ 2306629 h 2309305"/>
              <a:gd name="connsiteX0" fmla="*/ 0 w 6430780"/>
              <a:gd name="connsiteY0" fmla="*/ 2113111 h 2310659"/>
              <a:gd name="connsiteX1" fmla="*/ 1996101 w 6430780"/>
              <a:gd name="connsiteY1" fmla="*/ 2135596 h 2310659"/>
              <a:gd name="connsiteX2" fmla="*/ 2770840 w 6430780"/>
              <a:gd name="connsiteY2" fmla="*/ 1648839 h 2310659"/>
              <a:gd name="connsiteX3" fmla="*/ 3195538 w 6430780"/>
              <a:gd name="connsiteY3" fmla="*/ 464051 h 2310659"/>
              <a:gd name="connsiteX4" fmla="*/ 3605135 w 6430780"/>
              <a:gd name="connsiteY4" fmla="*/ 59787 h 2310659"/>
              <a:gd name="connsiteX5" fmla="*/ 4534525 w 6430780"/>
              <a:gd name="connsiteY5" fmla="*/ 1655911 h 2310659"/>
              <a:gd name="connsiteX6" fmla="*/ 5111646 w 6430780"/>
              <a:gd name="connsiteY6" fmla="*/ 2178594 h 2310659"/>
              <a:gd name="connsiteX7" fmla="*/ 6430780 w 6430780"/>
              <a:gd name="connsiteY7" fmla="*/ 2307983 h 2310659"/>
              <a:gd name="connsiteX0" fmla="*/ 0 w 6430780"/>
              <a:gd name="connsiteY0" fmla="*/ 2117337 h 2314885"/>
              <a:gd name="connsiteX1" fmla="*/ 1996101 w 6430780"/>
              <a:gd name="connsiteY1" fmla="*/ 2139822 h 2314885"/>
              <a:gd name="connsiteX2" fmla="*/ 2770840 w 6430780"/>
              <a:gd name="connsiteY2" fmla="*/ 1653065 h 2314885"/>
              <a:gd name="connsiteX3" fmla="*/ 3195538 w 6430780"/>
              <a:gd name="connsiteY3" fmla="*/ 468277 h 2314885"/>
              <a:gd name="connsiteX4" fmla="*/ 3605135 w 6430780"/>
              <a:gd name="connsiteY4" fmla="*/ 64013 h 2314885"/>
              <a:gd name="connsiteX5" fmla="*/ 4534525 w 6430780"/>
              <a:gd name="connsiteY5" fmla="*/ 1660137 h 2314885"/>
              <a:gd name="connsiteX6" fmla="*/ 5111646 w 6430780"/>
              <a:gd name="connsiteY6" fmla="*/ 2182820 h 2314885"/>
              <a:gd name="connsiteX7" fmla="*/ 6430780 w 6430780"/>
              <a:gd name="connsiteY7" fmla="*/ 2312209 h 2314885"/>
              <a:gd name="connsiteX0" fmla="*/ 0 w 6430780"/>
              <a:gd name="connsiteY0" fmla="*/ 2116309 h 2313857"/>
              <a:gd name="connsiteX1" fmla="*/ 1996101 w 6430780"/>
              <a:gd name="connsiteY1" fmla="*/ 2138794 h 2313857"/>
              <a:gd name="connsiteX2" fmla="*/ 2770840 w 6430780"/>
              <a:gd name="connsiteY2" fmla="*/ 1652037 h 2313857"/>
              <a:gd name="connsiteX3" fmla="*/ 3195538 w 6430780"/>
              <a:gd name="connsiteY3" fmla="*/ 467249 h 2313857"/>
              <a:gd name="connsiteX4" fmla="*/ 3605135 w 6430780"/>
              <a:gd name="connsiteY4" fmla="*/ 62985 h 2313857"/>
              <a:gd name="connsiteX5" fmla="*/ 4705945 w 6430780"/>
              <a:gd name="connsiteY5" fmla="*/ 1643836 h 2313857"/>
              <a:gd name="connsiteX6" fmla="*/ 5111646 w 6430780"/>
              <a:gd name="connsiteY6" fmla="*/ 2181792 h 2313857"/>
              <a:gd name="connsiteX7" fmla="*/ 6430780 w 6430780"/>
              <a:gd name="connsiteY7" fmla="*/ 2311181 h 2313857"/>
              <a:gd name="connsiteX0" fmla="*/ 0 w 6430780"/>
              <a:gd name="connsiteY0" fmla="*/ 2116309 h 2313523"/>
              <a:gd name="connsiteX1" fmla="*/ 1996101 w 6430780"/>
              <a:gd name="connsiteY1" fmla="*/ 2138794 h 2313523"/>
              <a:gd name="connsiteX2" fmla="*/ 2770840 w 6430780"/>
              <a:gd name="connsiteY2" fmla="*/ 1652037 h 2313523"/>
              <a:gd name="connsiteX3" fmla="*/ 3195538 w 6430780"/>
              <a:gd name="connsiteY3" fmla="*/ 467249 h 2313523"/>
              <a:gd name="connsiteX4" fmla="*/ 3605135 w 6430780"/>
              <a:gd name="connsiteY4" fmla="*/ 62985 h 2313523"/>
              <a:gd name="connsiteX5" fmla="*/ 4705945 w 6430780"/>
              <a:gd name="connsiteY5" fmla="*/ 1643836 h 2313523"/>
              <a:gd name="connsiteX6" fmla="*/ 5313677 w 6430780"/>
              <a:gd name="connsiteY6" fmla="*/ 2174155 h 2313523"/>
              <a:gd name="connsiteX7" fmla="*/ 6430780 w 6430780"/>
              <a:gd name="connsiteY7" fmla="*/ 2311181 h 2313523"/>
              <a:gd name="connsiteX0" fmla="*/ 0 w 6430780"/>
              <a:gd name="connsiteY0" fmla="*/ 2091477 h 2288691"/>
              <a:gd name="connsiteX1" fmla="*/ 1996101 w 6430780"/>
              <a:gd name="connsiteY1" fmla="*/ 2113962 h 2288691"/>
              <a:gd name="connsiteX2" fmla="*/ 2770840 w 6430780"/>
              <a:gd name="connsiteY2" fmla="*/ 1627205 h 2288691"/>
              <a:gd name="connsiteX3" fmla="*/ 3195538 w 6430780"/>
              <a:gd name="connsiteY3" fmla="*/ 442417 h 2288691"/>
              <a:gd name="connsiteX4" fmla="*/ 3752067 w 6430780"/>
              <a:gd name="connsiteY4" fmla="*/ 61061 h 2288691"/>
              <a:gd name="connsiteX5" fmla="*/ 4705945 w 6430780"/>
              <a:gd name="connsiteY5" fmla="*/ 1619004 h 2288691"/>
              <a:gd name="connsiteX6" fmla="*/ 5313677 w 6430780"/>
              <a:gd name="connsiteY6" fmla="*/ 2149323 h 2288691"/>
              <a:gd name="connsiteX7" fmla="*/ 6430780 w 6430780"/>
              <a:gd name="connsiteY7" fmla="*/ 2286349 h 2288691"/>
              <a:gd name="connsiteX0" fmla="*/ 0 w 6400169"/>
              <a:gd name="connsiteY0" fmla="*/ 2091477 h 2303485"/>
              <a:gd name="connsiteX1" fmla="*/ 1996101 w 6400169"/>
              <a:gd name="connsiteY1" fmla="*/ 2113962 h 2303485"/>
              <a:gd name="connsiteX2" fmla="*/ 2770840 w 6400169"/>
              <a:gd name="connsiteY2" fmla="*/ 1627205 h 2303485"/>
              <a:gd name="connsiteX3" fmla="*/ 3195538 w 6400169"/>
              <a:gd name="connsiteY3" fmla="*/ 442417 h 2303485"/>
              <a:gd name="connsiteX4" fmla="*/ 3752067 w 6400169"/>
              <a:gd name="connsiteY4" fmla="*/ 61061 h 2303485"/>
              <a:gd name="connsiteX5" fmla="*/ 4705945 w 6400169"/>
              <a:gd name="connsiteY5" fmla="*/ 1619004 h 2303485"/>
              <a:gd name="connsiteX6" fmla="*/ 5313677 w 6400169"/>
              <a:gd name="connsiteY6" fmla="*/ 2149323 h 2303485"/>
              <a:gd name="connsiteX7" fmla="*/ 6400169 w 6400169"/>
              <a:gd name="connsiteY7" fmla="*/ 2301623 h 2303485"/>
              <a:gd name="connsiteX0" fmla="*/ 0 w 5313677"/>
              <a:gd name="connsiteY0" fmla="*/ 2091477 h 2153863"/>
              <a:gd name="connsiteX1" fmla="*/ 1996101 w 5313677"/>
              <a:gd name="connsiteY1" fmla="*/ 2113962 h 2153863"/>
              <a:gd name="connsiteX2" fmla="*/ 2770840 w 5313677"/>
              <a:gd name="connsiteY2" fmla="*/ 1627205 h 2153863"/>
              <a:gd name="connsiteX3" fmla="*/ 3195538 w 5313677"/>
              <a:gd name="connsiteY3" fmla="*/ 442417 h 2153863"/>
              <a:gd name="connsiteX4" fmla="*/ 3752067 w 5313677"/>
              <a:gd name="connsiteY4" fmla="*/ 61061 h 2153863"/>
              <a:gd name="connsiteX5" fmla="*/ 4705945 w 5313677"/>
              <a:gd name="connsiteY5" fmla="*/ 1619004 h 2153863"/>
              <a:gd name="connsiteX6" fmla="*/ 5313677 w 5313677"/>
              <a:gd name="connsiteY6" fmla="*/ 2149323 h 2153863"/>
              <a:gd name="connsiteX0" fmla="*/ 0 w 5429998"/>
              <a:gd name="connsiteY0" fmla="*/ 2091477 h 2172232"/>
              <a:gd name="connsiteX1" fmla="*/ 1996101 w 5429998"/>
              <a:gd name="connsiteY1" fmla="*/ 2113962 h 2172232"/>
              <a:gd name="connsiteX2" fmla="*/ 2770840 w 5429998"/>
              <a:gd name="connsiteY2" fmla="*/ 1627205 h 2172232"/>
              <a:gd name="connsiteX3" fmla="*/ 3195538 w 5429998"/>
              <a:gd name="connsiteY3" fmla="*/ 442417 h 2172232"/>
              <a:gd name="connsiteX4" fmla="*/ 3752067 w 5429998"/>
              <a:gd name="connsiteY4" fmla="*/ 61061 h 2172232"/>
              <a:gd name="connsiteX5" fmla="*/ 4705945 w 5429998"/>
              <a:gd name="connsiteY5" fmla="*/ 1619004 h 2172232"/>
              <a:gd name="connsiteX6" fmla="*/ 5429998 w 5429998"/>
              <a:gd name="connsiteY6" fmla="*/ 2172232 h 2172232"/>
              <a:gd name="connsiteX0" fmla="*/ 0 w 5429998"/>
              <a:gd name="connsiteY0" fmla="*/ 2090058 h 2170813"/>
              <a:gd name="connsiteX1" fmla="*/ 1996101 w 5429998"/>
              <a:gd name="connsiteY1" fmla="*/ 2112543 h 2170813"/>
              <a:gd name="connsiteX2" fmla="*/ 2770840 w 5429998"/>
              <a:gd name="connsiteY2" fmla="*/ 1625786 h 2170813"/>
              <a:gd name="connsiteX3" fmla="*/ 3226149 w 5429998"/>
              <a:gd name="connsiteY3" fmla="*/ 448634 h 2170813"/>
              <a:gd name="connsiteX4" fmla="*/ 3752067 w 5429998"/>
              <a:gd name="connsiteY4" fmla="*/ 59642 h 2170813"/>
              <a:gd name="connsiteX5" fmla="*/ 4705945 w 5429998"/>
              <a:gd name="connsiteY5" fmla="*/ 1617585 h 2170813"/>
              <a:gd name="connsiteX6" fmla="*/ 5429998 w 5429998"/>
              <a:gd name="connsiteY6" fmla="*/ 2170813 h 2170813"/>
              <a:gd name="connsiteX0" fmla="*/ 0 w 5429998"/>
              <a:gd name="connsiteY0" fmla="*/ 2093504 h 2174259"/>
              <a:gd name="connsiteX1" fmla="*/ 1996101 w 5429998"/>
              <a:gd name="connsiteY1" fmla="*/ 2115989 h 2174259"/>
              <a:gd name="connsiteX2" fmla="*/ 2770840 w 5429998"/>
              <a:gd name="connsiteY2" fmla="*/ 1629232 h 2174259"/>
              <a:gd name="connsiteX3" fmla="*/ 3226149 w 5429998"/>
              <a:gd name="connsiteY3" fmla="*/ 452080 h 2174259"/>
              <a:gd name="connsiteX4" fmla="*/ 3752067 w 5429998"/>
              <a:gd name="connsiteY4" fmla="*/ 63088 h 2174259"/>
              <a:gd name="connsiteX5" fmla="*/ 4705945 w 5429998"/>
              <a:gd name="connsiteY5" fmla="*/ 1621031 h 2174259"/>
              <a:gd name="connsiteX6" fmla="*/ 5429998 w 5429998"/>
              <a:gd name="connsiteY6" fmla="*/ 2174259 h 2174259"/>
              <a:gd name="connsiteX0" fmla="*/ 0 w 5429998"/>
              <a:gd name="connsiteY0" fmla="*/ 2096305 h 2177060"/>
              <a:gd name="connsiteX1" fmla="*/ 1996101 w 5429998"/>
              <a:gd name="connsiteY1" fmla="*/ 2118790 h 2177060"/>
              <a:gd name="connsiteX2" fmla="*/ 2770840 w 5429998"/>
              <a:gd name="connsiteY2" fmla="*/ 1632033 h 2177060"/>
              <a:gd name="connsiteX3" fmla="*/ 3226149 w 5429998"/>
              <a:gd name="connsiteY3" fmla="*/ 454881 h 2177060"/>
              <a:gd name="connsiteX4" fmla="*/ 3752067 w 5429998"/>
              <a:gd name="connsiteY4" fmla="*/ 65889 h 2177060"/>
              <a:gd name="connsiteX5" fmla="*/ 4705945 w 5429998"/>
              <a:gd name="connsiteY5" fmla="*/ 1623832 h 2177060"/>
              <a:gd name="connsiteX6" fmla="*/ 5429998 w 5429998"/>
              <a:gd name="connsiteY6" fmla="*/ 2177060 h 217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9998" h="2177060">
                <a:moveTo>
                  <a:pt x="0" y="2096305"/>
                </a:moveTo>
                <a:cubicBezTo>
                  <a:pt x="685800" y="2145647"/>
                  <a:pt x="1534294" y="2196169"/>
                  <a:pt x="1996101" y="2118790"/>
                </a:cubicBezTo>
                <a:cubicBezTo>
                  <a:pt x="2457908" y="2041411"/>
                  <a:pt x="2565832" y="1909351"/>
                  <a:pt x="2770840" y="1632033"/>
                </a:cubicBezTo>
                <a:cubicBezTo>
                  <a:pt x="2975848" y="1354715"/>
                  <a:pt x="3123831" y="769358"/>
                  <a:pt x="3226149" y="454881"/>
                </a:cubicBezTo>
                <a:cubicBezTo>
                  <a:pt x="3328467" y="140404"/>
                  <a:pt x="3505434" y="-128936"/>
                  <a:pt x="3752067" y="65889"/>
                </a:cubicBezTo>
                <a:cubicBezTo>
                  <a:pt x="3998700" y="260714"/>
                  <a:pt x="4426290" y="1271970"/>
                  <a:pt x="4705945" y="1623832"/>
                </a:cubicBezTo>
                <a:cubicBezTo>
                  <a:pt x="4985600" y="1975694"/>
                  <a:pt x="5113956" y="2068381"/>
                  <a:pt x="5429998" y="2177060"/>
                </a:cubicBezTo>
              </a:path>
            </a:pathLst>
          </a:custGeom>
          <a:noFill/>
          <a:ln w="38100">
            <a:solidFill>
              <a:srgbClr val="0094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0070C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3"/>
          <p:cNvSpPr txBox="1">
            <a:spLocks noGrp="1"/>
          </p:cNvSpPr>
          <p:nvPr>
            <p:ph type="title"/>
          </p:nvPr>
        </p:nvSpPr>
        <p:spPr>
          <a:xfrm>
            <a:off x="2238201" y="74463"/>
            <a:ext cx="10149600" cy="115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FFD700"/>
                </a:solidFill>
              </a:rPr>
              <a:t>Discussion</a:t>
            </a:r>
            <a:endParaRPr dirty="0">
              <a:solidFill>
                <a:srgbClr val="FFD700"/>
              </a:solidFill>
            </a:endParaRPr>
          </a:p>
        </p:txBody>
      </p:sp>
      <p:sp>
        <p:nvSpPr>
          <p:cNvPr id="600" name="Google Shape;600;p63"/>
          <p:cNvSpPr txBox="1"/>
          <p:nvPr/>
        </p:nvSpPr>
        <p:spPr>
          <a:xfrm>
            <a:off x="347933" y="3479501"/>
            <a:ext cx="7206000" cy="129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2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endParaRPr sz="22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</a:pPr>
            <a:endParaRPr sz="22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63"/>
          <p:cNvSpPr txBox="1"/>
          <p:nvPr/>
        </p:nvSpPr>
        <p:spPr>
          <a:xfrm>
            <a:off x="347933" y="1438191"/>
            <a:ext cx="11293808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457189" indent="-457189" defTabSz="1219170">
              <a:spcBef>
                <a:spcPts val="2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the current WAM outputs useful and usable? For the new graphic product, should we use neutral density or percentage change? How about the uncertainties?</a:t>
            </a:r>
          </a:p>
          <a:p>
            <a:pPr marL="457189" indent="-457189" defTabSz="1219170">
              <a:spcBef>
                <a:spcPts val="2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does the knowledge of impending storm alter your operational processes? How does this impact the launch decision, insertion orbit, VLEO missions or re-entry?</a:t>
            </a: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defTabSz="1219170">
              <a:spcBef>
                <a:spcPts val="2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much lead-time of the onset of geomagnetic storm do you need to make the most effective decisions?</a:t>
            </a:r>
          </a:p>
          <a:p>
            <a:pPr marL="457189" indent="-457189" defTabSz="1219170">
              <a:spcBef>
                <a:spcPts val="2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other actionable information should SWPC provide? </a:t>
            </a: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457189" defTabSz="1219170">
              <a:spcBef>
                <a:spcPts val="2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the US Government provide or improve on the adequate measurement of the space environment in support of the satellite industry?</a:t>
            </a: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84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ight Arrow 35">
            <a:extLst>
              <a:ext uri="{FF2B5EF4-FFF2-40B4-BE49-F238E27FC236}">
                <a16:creationId xmlns:a16="http://schemas.microsoft.com/office/drawing/2014/main" id="{8AF3ABAD-ACB3-F277-E297-4C389784C078}"/>
              </a:ext>
            </a:extLst>
          </p:cNvPr>
          <p:cNvSpPr/>
          <p:nvPr/>
        </p:nvSpPr>
        <p:spPr>
          <a:xfrm>
            <a:off x="1251186" y="444103"/>
            <a:ext cx="5695540" cy="667923"/>
          </a:xfrm>
          <a:prstGeom prst="rightArrow">
            <a:avLst/>
          </a:prstGeom>
          <a:gradFill>
            <a:gsLst>
              <a:gs pos="0">
                <a:srgbClr val="FF6600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36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>
                <a:solidFill>
                  <a:prstClr val="white"/>
                </a:solidFill>
                <a:latin typeface="Arial" panose="020B0604020202020204"/>
                <a:sym typeface="Arial"/>
              </a:rPr>
              <a:t>91M miles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3E0E8A-95FF-06A1-6619-07CE3D432DC4}"/>
              </a:ext>
            </a:extLst>
          </p:cNvPr>
          <p:cNvSpPr txBox="1"/>
          <p:nvPr/>
        </p:nvSpPr>
        <p:spPr>
          <a:xfrm>
            <a:off x="1069914" y="102876"/>
            <a:ext cx="562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/>
                <a:cs typeface="Arial"/>
                <a:sym typeface="Arial"/>
              </a:rPr>
              <a:t>Solar Wind Travel Time: 36 Hours</a:t>
            </a:r>
          </a:p>
        </p:txBody>
      </p:sp>
      <p:pic>
        <p:nvPicPr>
          <p:cNvPr id="38" name="Picture 37" descr="giant-sunspot-major-solar-flare-oct24-2014.jpg">
            <a:extLst>
              <a:ext uri="{FF2B5EF4-FFF2-40B4-BE49-F238E27FC236}">
                <a16:creationId xmlns:a16="http://schemas.microsoft.com/office/drawing/2014/main" id="{6624D845-5CE7-F8E4-B74B-F2F1DAAA94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76" t="23589" r="7983" b="6834"/>
          <a:stretch/>
        </p:blipFill>
        <p:spPr>
          <a:xfrm>
            <a:off x="1" y="26204"/>
            <a:ext cx="1251185" cy="181960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D414388-5D3A-57C4-CF59-CBEBC51C717E}"/>
              </a:ext>
            </a:extLst>
          </p:cNvPr>
          <p:cNvGrpSpPr/>
          <p:nvPr/>
        </p:nvGrpSpPr>
        <p:grpSpPr>
          <a:xfrm>
            <a:off x="6853146" y="54644"/>
            <a:ext cx="1105153" cy="1537777"/>
            <a:chOff x="5123199" y="526793"/>
            <a:chExt cx="828865" cy="1153333"/>
          </a:xfrm>
        </p:grpSpPr>
        <p:pic>
          <p:nvPicPr>
            <p:cNvPr id="40" name="Picture 39" descr="ace_spacecraft.gif">
              <a:extLst>
                <a:ext uri="{FF2B5EF4-FFF2-40B4-BE49-F238E27FC236}">
                  <a16:creationId xmlns:a16="http://schemas.microsoft.com/office/drawing/2014/main" id="{DEA308AE-4CB9-1E28-C1F9-63BB025CA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23199" y="897213"/>
              <a:ext cx="502778" cy="502778"/>
            </a:xfrm>
            <a:prstGeom prst="rect">
              <a:avLst/>
            </a:prstGeom>
          </p:spPr>
        </p:pic>
        <p:pic>
          <p:nvPicPr>
            <p:cNvPr id="41" name="Picture 2" descr="Anniversary: NASA STEREO Satellites Turn 5">
              <a:extLst>
                <a:ext uri="{FF2B5EF4-FFF2-40B4-BE49-F238E27FC236}">
                  <a16:creationId xmlns:a16="http://schemas.microsoft.com/office/drawing/2014/main" id="{0F14A81A-80DE-36CC-B39A-E87A5C1C7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4595" l="4396" r="93956">
                          <a14:foregroundMark x1="21703" y1="53243" x2="21703" y2="53243"/>
                          <a14:foregroundMark x1="21703" y1="54324" x2="21291" y2="54595"/>
                          <a14:foregroundMark x1="20192" y1="56486" x2="20192" y2="56486"/>
                          <a14:foregroundMark x1="19643" y1="57838" x2="19643" y2="57838"/>
                          <a14:foregroundMark x1="19231" y1="60000" x2="19231" y2="60000"/>
                          <a14:foregroundMark x1="19231" y1="59189" x2="8242" y2="83784"/>
                          <a14:foregroundMark x1="6319" y1="84324" x2="9203" y2="87568"/>
                          <a14:foregroundMark x1="5907" y1="94595" x2="6593" y2="85676"/>
                          <a14:foregroundMark x1="5907" y1="86757" x2="5082" y2="91892"/>
                          <a14:foregroundMark x1="4396" y1="92162" x2="4396" y2="92162"/>
                          <a14:foregroundMark x1="4670" y1="94054" x2="4396" y2="90000"/>
                          <a14:foregroundMark x1="21841" y1="55405" x2="21841" y2="55405"/>
                          <a14:foregroundMark x1="22390" y1="55946" x2="22115" y2="57027"/>
                          <a14:foregroundMark x1="22115" y1="57027" x2="20742" y2="60000"/>
                          <a14:foregroundMark x1="19231" y1="62703" x2="17857" y2="65405"/>
                          <a14:foregroundMark x1="17170" y1="66757" x2="15659" y2="69730"/>
                          <a14:foregroundMark x1="14973" y1="71351" x2="13049" y2="75946"/>
                          <a14:foregroundMark x1="11676" y1="77568" x2="10165" y2="81892"/>
                          <a14:foregroundMark x1="9341" y1="84324" x2="10302" y2="81622"/>
                          <a14:foregroundMark x1="11264" y1="79730" x2="12637" y2="76486"/>
                          <a14:foregroundMark x1="8104" y1="88649" x2="7830" y2="91081"/>
                          <a14:foregroundMark x1="21703" y1="65405" x2="21703" y2="65405"/>
                          <a14:foregroundMark x1="93956" y1="46216" x2="93956" y2="46216"/>
                          <a14:foregroundMark x1="39148" y1="79189" x2="39148" y2="79189"/>
                          <a14:foregroundMark x1="44231" y1="86216" x2="44231" y2="86216"/>
                          <a14:foregroundMark x1="26648" y1="28108" x2="26648" y2="28108"/>
                          <a14:foregroundMark x1="28846" y1="31622" x2="28846" y2="31622"/>
                          <a14:foregroundMark x1="27747" y1="34595" x2="25137" y2="29189"/>
                          <a14:foregroundMark x1="23489" y1="26486" x2="27060" y2="27838"/>
                          <a14:foregroundMark x1="23764" y1="25135" x2="25412" y2="26486"/>
                          <a14:foregroundMark x1="21016" y1="25676" x2="20330" y2="25676"/>
                          <a14:foregroundMark x1="20604" y1="24595" x2="20879" y2="24595"/>
                          <a14:foregroundMark x1="19231" y1="25405" x2="16758" y2="27297"/>
                          <a14:backgroundMark x1="30907" y1="26216" x2="30907" y2="262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103" y="1416443"/>
              <a:ext cx="518814" cy="263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DSCOVR:EPIC (@dscovr_epic) | Twitter">
              <a:extLst>
                <a:ext uri="{FF2B5EF4-FFF2-40B4-BE49-F238E27FC236}">
                  <a16:creationId xmlns:a16="http://schemas.microsoft.com/office/drawing/2014/main" id="{B8BC87E5-76A4-FC14-94E0-7F4E3E8C0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750" r="99250">
                          <a14:foregroundMark x1="1750" y1="35000" x2="1750" y2="35000"/>
                          <a14:foregroundMark x1="16250" y1="69250" x2="16250" y2="69250"/>
                          <a14:foregroundMark x1="27750" y1="72000" x2="27750" y2="72000"/>
                          <a14:foregroundMark x1="29000" y1="67250" x2="29000" y2="67250"/>
                          <a14:foregroundMark x1="50250" y1="65500" x2="50250" y2="65500"/>
                          <a14:foregroundMark x1="32250" y1="67000" x2="32250" y2="67000"/>
                          <a14:foregroundMark x1="33500" y1="66750" x2="49500" y2="65500"/>
                          <a14:foregroundMark x1="5750" y1="32500" x2="5750" y2="32500"/>
                          <a14:foregroundMark x1="2000" y1="34000" x2="2000" y2="31750"/>
                          <a14:foregroundMark x1="10000" y1="28750" x2="14250" y2="29250"/>
                          <a14:foregroundMark x1="15000" y1="34500" x2="15250" y2="31000"/>
                          <a14:foregroundMark x1="91500" y1="44000" x2="91500" y2="51500"/>
                          <a14:foregroundMark x1="95250" y1="51500" x2="94750" y2="41750"/>
                          <a14:foregroundMark x1="96750" y1="39500" x2="99250" y2="39250"/>
                          <a14:foregroundMark x1="3250" y1="32250" x2="24750" y2="33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414" y="526793"/>
              <a:ext cx="508338" cy="50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Solar and Heliospheric Observatory - Wikipedia">
              <a:extLst>
                <a:ext uri="{FF2B5EF4-FFF2-40B4-BE49-F238E27FC236}">
                  <a16:creationId xmlns:a16="http://schemas.microsoft.com/office/drawing/2014/main" id="{40297C1C-0280-93A2-C719-30505FC9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696" b="95363" l="5823" r="94442">
                          <a14:foregroundMark x1="8100" y1="10635" x2="8100" y2="10635"/>
                          <a14:foregroundMark x1="6829" y1="9173" x2="6247" y2="15373"/>
                          <a14:foregroundMark x1="5982" y1="5696" x2="9052" y2="7157"/>
                          <a14:foregroundMark x1="88036" y1="75101" x2="89995" y2="80796"/>
                          <a14:foregroundMark x1="76231" y1="89819" x2="84701" y2="91028"/>
                          <a14:foregroundMark x1="83325" y1="95413" x2="79989" y2="93649"/>
                          <a14:foregroundMark x1="92536" y1="76159" x2="94442" y2="79990"/>
                          <a14:foregroundMark x1="54473" y1="23488" x2="54473" y2="23488"/>
                          <a14:foregroundMark x1="55426" y1="22177" x2="55744" y2="22177"/>
                          <a14:foregroundMark x1="63790" y1="19758" x2="63261" y2="21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285" y="1009520"/>
              <a:ext cx="502779" cy="528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8" descr="Parker Solar Probe: Spacecraft">
            <a:extLst>
              <a:ext uri="{FF2B5EF4-FFF2-40B4-BE49-F238E27FC236}">
                <a16:creationId xmlns:a16="http://schemas.microsoft.com/office/drawing/2014/main" id="{6C58978E-CACC-634A-5AA6-8C0B8105A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09" y="301283"/>
            <a:ext cx="830732" cy="66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CD5E89C-0A48-B0F7-B54B-6846629EFA2E}"/>
              </a:ext>
            </a:extLst>
          </p:cNvPr>
          <p:cNvGrpSpPr/>
          <p:nvPr/>
        </p:nvGrpSpPr>
        <p:grpSpPr>
          <a:xfrm>
            <a:off x="8748783" y="66031"/>
            <a:ext cx="846016" cy="1160456"/>
            <a:chOff x="6788425" y="581091"/>
            <a:chExt cx="634512" cy="870342"/>
          </a:xfrm>
        </p:grpSpPr>
        <p:pic>
          <p:nvPicPr>
            <p:cNvPr id="46" name="Picture 45" descr="earth.jpg">
              <a:extLst>
                <a:ext uri="{FF2B5EF4-FFF2-40B4-BE49-F238E27FC236}">
                  <a16:creationId xmlns:a16="http://schemas.microsoft.com/office/drawing/2014/main" id="{D16B24F0-ABCF-12C2-5C7F-76DCDECE8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14" b="97510" l="1025" r="969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005" b="2551"/>
            <a:stretch/>
          </p:blipFill>
          <p:spPr>
            <a:xfrm>
              <a:off x="7146737" y="1006385"/>
              <a:ext cx="276200" cy="271888"/>
            </a:xfrm>
            <a:prstGeom prst="rect">
              <a:avLst/>
            </a:prstGeom>
          </p:spPr>
        </p:pic>
        <p:pic>
          <p:nvPicPr>
            <p:cNvPr id="47" name="Picture 10" descr="Geotail - Wikipedia">
              <a:extLst>
                <a:ext uri="{FF2B5EF4-FFF2-40B4-BE49-F238E27FC236}">
                  <a16:creationId xmlns:a16="http://schemas.microsoft.com/office/drawing/2014/main" id="{72A05D50-206B-3ED8-1F3E-1F603BB5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28500" y1="22351" x2="28500" y2="22351"/>
                          <a14:foregroundMark x1="25750" y1="17919" x2="25750" y2="17919"/>
                          <a14:foregroundMark x1="26000" y1="20424" x2="27500" y2="22351"/>
                          <a14:foregroundMark x1="37750" y1="33911" x2="40000" y2="36031"/>
                          <a14:foregroundMark x1="60500" y1="59538" x2="64250" y2="65125"/>
                          <a14:foregroundMark x1="35250" y1="48748" x2="34000" y2="49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425" y="581091"/>
              <a:ext cx="611459" cy="79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Cluster 1, 2, 3, 4, 5, 6, 7, 8 - Gunter's Space Page">
              <a:extLst>
                <a:ext uri="{FF2B5EF4-FFF2-40B4-BE49-F238E27FC236}">
                  <a16:creationId xmlns:a16="http://schemas.microsoft.com/office/drawing/2014/main" id="{BD0612D3-5BF8-16C3-5E96-95EADC9DC0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48" b="75136" l="8869" r="79818">
                          <a14:backgroundMark x1="58250" y1="45982" x2="76750" y2="5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0" r="35629" b="16515"/>
            <a:stretch/>
          </p:blipFill>
          <p:spPr bwMode="auto">
            <a:xfrm>
              <a:off x="6916660" y="1091552"/>
              <a:ext cx="422377" cy="359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EEC4F0-04A9-8C6F-8F5F-6DEEDA56B999}"/>
              </a:ext>
            </a:extLst>
          </p:cNvPr>
          <p:cNvGrpSpPr/>
          <p:nvPr/>
        </p:nvGrpSpPr>
        <p:grpSpPr>
          <a:xfrm>
            <a:off x="9574695" y="252732"/>
            <a:ext cx="2456565" cy="1383769"/>
            <a:chOff x="7229147" y="718934"/>
            <a:chExt cx="1842424" cy="103782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FE6E32-D443-4974-1D4F-852369898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554" r="-1"/>
            <a:stretch/>
          </p:blipFill>
          <p:spPr>
            <a:xfrm>
              <a:off x="8054026" y="718934"/>
              <a:ext cx="1017545" cy="845615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8BA9D6-81AF-6AF3-4AE1-0560EFC00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9147" y="742232"/>
              <a:ext cx="953661" cy="39951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47D88B-F395-48C8-FE42-BF67BD778CA3}"/>
                </a:ext>
              </a:extLst>
            </p:cNvPr>
            <p:cNvCxnSpPr>
              <a:cxnSpLocks/>
            </p:cNvCxnSpPr>
            <p:nvPr/>
          </p:nvCxnSpPr>
          <p:spPr>
            <a:xfrm>
              <a:off x="7244179" y="1146454"/>
              <a:ext cx="584785" cy="57053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7455C751-FF7A-0DC6-8E03-9529DED619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85" t="26245" r="13322" b="12274"/>
            <a:stretch/>
          </p:blipFill>
          <p:spPr bwMode="auto">
            <a:xfrm>
              <a:off x="7803339" y="1141741"/>
              <a:ext cx="670276" cy="61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swpc_wsaenlil_20230422T0800">
            <a:hlinkClick r:id="" action="ppaction://media"/>
            <a:extLst>
              <a:ext uri="{FF2B5EF4-FFF2-40B4-BE49-F238E27FC236}">
                <a16:creationId xmlns:a16="http://schemas.microsoft.com/office/drawing/2014/main" id="{08D50C31-F467-2A45-15AA-4D1508718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4"/>
          <a:srcRect t="9325" b="3877"/>
          <a:stretch/>
        </p:blipFill>
        <p:spPr>
          <a:xfrm>
            <a:off x="1681236" y="1785966"/>
            <a:ext cx="8529233" cy="4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6"/>
          <p:cNvSpPr txBox="1">
            <a:spLocks noGrp="1"/>
          </p:cNvSpPr>
          <p:nvPr>
            <p:ph type="title"/>
          </p:nvPr>
        </p:nvSpPr>
        <p:spPr>
          <a:xfrm>
            <a:off x="2042400" y="47844"/>
            <a:ext cx="10149600" cy="115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FFD700"/>
                </a:solidFill>
              </a:rPr>
              <a:t>25 Oct - CME impacts Earth - Severe Geomagnetic Storm</a:t>
            </a:r>
            <a:endParaRPr sz="3200" dirty="0">
              <a:solidFill>
                <a:srgbClr val="FFD700"/>
              </a:solidFill>
            </a:endParaRPr>
          </a:p>
        </p:txBody>
      </p:sp>
      <p:pic>
        <p:nvPicPr>
          <p:cNvPr id="517" name="Google Shape;517;p56" descr="sunspo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62" y="1025"/>
            <a:ext cx="4161" cy="416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6"/>
          <p:cNvSpPr txBox="1"/>
          <p:nvPr/>
        </p:nvSpPr>
        <p:spPr>
          <a:xfrm>
            <a:off x="-754608" y="726367"/>
            <a:ext cx="2216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1" name="Google Shape;521;p56"/>
          <p:cNvGrpSpPr/>
          <p:nvPr/>
        </p:nvGrpSpPr>
        <p:grpSpPr>
          <a:xfrm>
            <a:off x="586970" y="1307024"/>
            <a:ext cx="4907797" cy="5419241"/>
            <a:chOff x="152403" y="1354000"/>
            <a:chExt cx="2980766" cy="3350950"/>
          </a:xfrm>
        </p:grpSpPr>
        <p:pic>
          <p:nvPicPr>
            <p:cNvPr id="522" name="Google Shape;522;p56"/>
            <p:cNvPicPr preferRelativeResize="0"/>
            <p:nvPr/>
          </p:nvPicPr>
          <p:blipFill rotWithShape="1">
            <a:blip r:embed="rId6">
              <a:alphaModFix/>
            </a:blip>
            <a:srcRect l="96309"/>
            <a:stretch/>
          </p:blipFill>
          <p:spPr>
            <a:xfrm>
              <a:off x="2978543" y="1354000"/>
              <a:ext cx="154626" cy="33509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3" name="Google Shape;523;p56"/>
            <p:cNvGrpSpPr/>
            <p:nvPr/>
          </p:nvGrpSpPr>
          <p:grpSpPr>
            <a:xfrm>
              <a:off x="152403" y="1354000"/>
              <a:ext cx="2980747" cy="3350950"/>
              <a:chOff x="152403" y="1354000"/>
              <a:chExt cx="2980747" cy="3350950"/>
            </a:xfrm>
          </p:grpSpPr>
          <p:pic>
            <p:nvPicPr>
              <p:cNvPr id="524" name="Google Shape;524;p56"/>
              <p:cNvPicPr preferRelativeResize="0"/>
              <p:nvPr/>
            </p:nvPicPr>
            <p:blipFill rotWithShape="1">
              <a:blip r:embed="rId6">
                <a:alphaModFix/>
              </a:blip>
              <a:srcRect r="32555"/>
              <a:stretch/>
            </p:blipFill>
            <p:spPr>
              <a:xfrm>
                <a:off x="152403" y="1354000"/>
                <a:ext cx="2826149" cy="3350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5" name="Google Shape;525;p56"/>
              <p:cNvSpPr/>
              <p:nvPr/>
            </p:nvSpPr>
            <p:spPr>
              <a:xfrm>
                <a:off x="2418625" y="1403525"/>
                <a:ext cx="643800" cy="1203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56"/>
              <p:cNvSpPr/>
              <p:nvPr/>
            </p:nvSpPr>
            <p:spPr>
              <a:xfrm>
                <a:off x="505150" y="4452825"/>
                <a:ext cx="2628000" cy="89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56"/>
              <p:cNvSpPr/>
              <p:nvPr/>
            </p:nvSpPr>
            <p:spPr>
              <a:xfrm>
                <a:off x="2914875" y="4568900"/>
                <a:ext cx="183300" cy="1203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8" name="Google Shape;528;p56"/>
          <p:cNvSpPr txBox="1"/>
          <p:nvPr/>
        </p:nvSpPr>
        <p:spPr>
          <a:xfrm>
            <a:off x="2021621" y="4509627"/>
            <a:ext cx="2826663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CME Shock Arrival at L1</a:t>
            </a:r>
            <a:endParaRPr sz="16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9" name="Google Shape;529;p56"/>
          <p:cNvCxnSpPr>
            <a:cxnSpLocks/>
          </p:cNvCxnSpPr>
          <p:nvPr/>
        </p:nvCxnSpPr>
        <p:spPr>
          <a:xfrm>
            <a:off x="4186619" y="4813609"/>
            <a:ext cx="264859" cy="98833"/>
          </a:xfrm>
          <a:prstGeom prst="straightConnector1">
            <a:avLst/>
          </a:prstGeom>
          <a:noFill/>
          <a:ln w="158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1" name="Google Shape;531;p56"/>
          <p:cNvSpPr txBox="1"/>
          <p:nvPr/>
        </p:nvSpPr>
        <p:spPr>
          <a:xfrm>
            <a:off x="8612659" y="2037600"/>
            <a:ext cx="1914800" cy="1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0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WPC_SWMF_GM" descr="SWPC_SWMF_GM">
            <a:hlinkClick r:id="" action="ppaction://media"/>
            <a:extLst>
              <a:ext uri="{FF2B5EF4-FFF2-40B4-BE49-F238E27FC236}">
                <a16:creationId xmlns:a16="http://schemas.microsoft.com/office/drawing/2014/main" id="{457B2405-793B-2D4C-18C8-6E32A01BE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" t="8216" r="7964"/>
          <a:stretch/>
        </p:blipFill>
        <p:spPr>
          <a:xfrm flipH="1">
            <a:off x="6103155" y="1825641"/>
            <a:ext cx="5688156" cy="425552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708E80-52CD-B13E-E3B4-3E8EBEEF217B}"/>
              </a:ext>
            </a:extLst>
          </p:cNvPr>
          <p:cNvCxnSpPr>
            <a:cxnSpLocks/>
          </p:cNvCxnSpPr>
          <p:nvPr/>
        </p:nvCxnSpPr>
        <p:spPr>
          <a:xfrm>
            <a:off x="4650223" y="1592458"/>
            <a:ext cx="0" cy="4736853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9906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6;p58">
            <a:extLst>
              <a:ext uri="{FF2B5EF4-FFF2-40B4-BE49-F238E27FC236}">
                <a16:creationId xmlns:a16="http://schemas.microsoft.com/office/drawing/2014/main" id="{14D1BBE8-82B9-0E1D-5EDF-984DB9E4171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488" y="2095697"/>
            <a:ext cx="6019475" cy="46312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16;p56">
            <a:extLst>
              <a:ext uri="{FF2B5EF4-FFF2-40B4-BE49-F238E27FC236}">
                <a16:creationId xmlns:a16="http://schemas.microsoft.com/office/drawing/2014/main" id="{8A5F07D9-3478-843A-3B4D-2B04FE9DA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2400" y="-87712"/>
            <a:ext cx="10149600" cy="115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FFD700"/>
                </a:solidFill>
              </a:rPr>
              <a:t>25 Oct - CME impacts Earth - Severe Geomagnetic Storm</a:t>
            </a:r>
            <a:endParaRPr sz="3200" dirty="0">
              <a:solidFill>
                <a:srgbClr val="FFD7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252EC8-EEEF-5CFD-1BCC-E50D4E3A9951}"/>
              </a:ext>
            </a:extLst>
          </p:cNvPr>
          <p:cNvGrpSpPr/>
          <p:nvPr/>
        </p:nvGrpSpPr>
        <p:grpSpPr>
          <a:xfrm>
            <a:off x="6400499" y="2203638"/>
            <a:ext cx="4864856" cy="1810727"/>
            <a:chOff x="5409671" y="660091"/>
            <a:chExt cx="3648642" cy="13580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315FE3-A07D-CAC1-2C4A-768A20562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9671" y="660091"/>
              <a:ext cx="2057399" cy="1358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F488F0-4793-962C-E810-402548F97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3"/>
            <a:stretch/>
          </p:blipFill>
          <p:spPr>
            <a:xfrm>
              <a:off x="7142005" y="660091"/>
              <a:ext cx="1916308" cy="13580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7506AD-958D-4FE9-B8C3-DB4B6B90CE1D}"/>
              </a:ext>
            </a:extLst>
          </p:cNvPr>
          <p:cNvGrpSpPr/>
          <p:nvPr/>
        </p:nvGrpSpPr>
        <p:grpSpPr>
          <a:xfrm>
            <a:off x="6400499" y="4130211"/>
            <a:ext cx="4887989" cy="2044381"/>
            <a:chOff x="5399727" y="1990861"/>
            <a:chExt cx="3665992" cy="15332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749D17-EAFD-AA05-BE02-071AD4793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9727" y="1990861"/>
              <a:ext cx="2288487" cy="15332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D3FA02-3191-CB30-AE3A-9DF51EF1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1338" y="1990861"/>
              <a:ext cx="2044381" cy="153328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4B309A1-5E49-FEFF-73B5-1A8D6AE3B567}"/>
              </a:ext>
            </a:extLst>
          </p:cNvPr>
          <p:cNvSpPr txBox="1"/>
          <p:nvPr/>
        </p:nvSpPr>
        <p:spPr>
          <a:xfrm>
            <a:off x="316488" y="1569481"/>
            <a:ext cx="1169262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Solar wind kinetic and electromagnetic energy is converted within the magnetosphere and upper atmosphere</a:t>
            </a:r>
          </a:p>
        </p:txBody>
      </p:sp>
    </p:spTree>
    <p:extLst>
      <p:ext uri="{BB962C8B-B14F-4D97-AF65-F5344CB8AC3E}">
        <p14:creationId xmlns:p14="http://schemas.microsoft.com/office/powerpoint/2010/main" val="15552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EA1F87-7322-E227-89CE-A59F2647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36" y="20328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 CME-Driven Geomagnetic Storm Drives the SEP Cutoff in LEO to Lower Latitudes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FCA9D9-9298-F733-6255-5FADE0F490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53782"/>
            <a:ext cx="5181600" cy="380802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E87478-48E5-6570-AA46-412550D001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45669"/>
            <a:ext cx="5181600" cy="382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FA8A73-E745-FC35-B078-14F3B29775FB}"/>
              </a:ext>
            </a:extLst>
          </p:cNvPr>
          <p:cNvSpPr txBox="1"/>
          <p:nvPr/>
        </p:nvSpPr>
        <p:spPr>
          <a:xfrm>
            <a:off x="1273995" y="1625954"/>
            <a:ext cx="457200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b="1" i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Cutoff latitude moves equatorward ~10 degrees as geomagnetic activity increases from lowest to highest levels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BDD17-2452-2FE7-9481-D7DBD9C7E59C}"/>
              </a:ext>
            </a:extLst>
          </p:cNvPr>
          <p:cNvSpPr txBox="1"/>
          <p:nvPr/>
        </p:nvSpPr>
        <p:spPr>
          <a:xfrm>
            <a:off x="6568611" y="1625953"/>
            <a:ext cx="457200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b="1" i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International Space Station endures large increase in &gt;30 MeV solar protons as cutoff latitude moves equatorward.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67075-1AE9-AAEF-11A3-0F7FFB5BE1B5}"/>
              </a:ext>
            </a:extLst>
          </p:cNvPr>
          <p:cNvSpPr txBox="1"/>
          <p:nvPr/>
        </p:nvSpPr>
        <p:spPr>
          <a:xfrm>
            <a:off x="4027637" y="6351367"/>
            <a:ext cx="45720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b="1" i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From </a:t>
            </a:r>
            <a:r>
              <a:rPr lang="en-US" b="1" i="1" dirty="0" err="1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Leske</a:t>
            </a:r>
            <a:r>
              <a:rPr lang="en-US" b="1" i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 et al. 2001, JGR, v106, p. 30,011</a:t>
            </a:r>
          </a:p>
        </p:txBody>
      </p:sp>
    </p:spTree>
    <p:extLst>
      <p:ext uri="{BB962C8B-B14F-4D97-AF65-F5344CB8AC3E}">
        <p14:creationId xmlns:p14="http://schemas.microsoft.com/office/powerpoint/2010/main" val="337131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6;p56">
            <a:extLst>
              <a:ext uri="{FF2B5EF4-FFF2-40B4-BE49-F238E27FC236}">
                <a16:creationId xmlns:a16="http://schemas.microsoft.com/office/drawing/2014/main" id="{8A5F07D9-3478-843A-3B4D-2B04FE9DA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2400" y="0"/>
            <a:ext cx="10149600" cy="115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FFD700"/>
                </a:solidFill>
              </a:rPr>
              <a:t>25 Oct - CME impacts Earth - Severe Geomagnetic Storm</a:t>
            </a:r>
            <a:endParaRPr sz="3200" dirty="0">
              <a:solidFill>
                <a:srgbClr val="FFD7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309A1-5E49-FEFF-73B5-1A8D6AE3B567}"/>
              </a:ext>
            </a:extLst>
          </p:cNvPr>
          <p:cNvSpPr txBox="1"/>
          <p:nvPr/>
        </p:nvSpPr>
        <p:spPr>
          <a:xfrm>
            <a:off x="487514" y="1754648"/>
            <a:ext cx="1165896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Through joule heating, energy source from the magnetosphere impacts the </a:t>
            </a:r>
            <a:r>
              <a:rPr lang="en-US" sz="21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thermospheric</a:t>
            </a:r>
            <a:r>
              <a:rPr lang="en-US" sz="21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dynamics </a:t>
            </a:r>
          </a:p>
        </p:txBody>
      </p:sp>
      <p:pic>
        <p:nvPicPr>
          <p:cNvPr id="11" name="Google Shape;566;p58">
            <a:extLst>
              <a:ext uri="{FF2B5EF4-FFF2-40B4-BE49-F238E27FC236}">
                <a16:creationId xmlns:a16="http://schemas.microsoft.com/office/drawing/2014/main" id="{C55F61F4-CDC2-801F-A9BA-3F9CBD07C7A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9099" y="2206054"/>
            <a:ext cx="5382901" cy="429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jh_fac_may2017doy27_30_nhAmie.gif">
            <a:hlinkClick r:id="" action="ppaction://media"/>
            <a:extLst>
              <a:ext uri="{FF2B5EF4-FFF2-40B4-BE49-F238E27FC236}">
                <a16:creationId xmlns:a16="http://schemas.microsoft.com/office/drawing/2014/main" id="{37F30481-941C-14A5-D32E-4AFC15107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0587" b="23317"/>
          <a:stretch/>
        </p:blipFill>
        <p:spPr>
          <a:xfrm>
            <a:off x="248155" y="2771849"/>
            <a:ext cx="6609844" cy="30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304230000-202304242350_temp_wind.o">
            <a:hlinkClick r:id="" action="ppaction://media"/>
            <a:extLst>
              <a:ext uri="{FF2B5EF4-FFF2-40B4-BE49-F238E27FC236}">
                <a16:creationId xmlns:a16="http://schemas.microsoft.com/office/drawing/2014/main" id="{062A7AF2-07E6-6E21-CF3F-F1C56E0F4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609"/>
          <a:stretch/>
        </p:blipFill>
        <p:spPr>
          <a:xfrm>
            <a:off x="4010533" y="2122025"/>
            <a:ext cx="7830777" cy="4157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6017A-0425-8FC2-EDCF-BFC14ACF4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2" y="2589451"/>
            <a:ext cx="3740320" cy="2805240"/>
          </a:xfrm>
          <a:prstGeom prst="rect">
            <a:avLst/>
          </a:prstGeom>
        </p:spPr>
      </p:pic>
      <p:sp>
        <p:nvSpPr>
          <p:cNvPr id="4" name="Google Shape;516;p56">
            <a:extLst>
              <a:ext uri="{FF2B5EF4-FFF2-40B4-BE49-F238E27FC236}">
                <a16:creationId xmlns:a16="http://schemas.microsoft.com/office/drawing/2014/main" id="{9924707D-EDF2-740C-C574-4FDEA608E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2400" y="0"/>
            <a:ext cx="10149600" cy="115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FFD700"/>
                </a:solidFill>
              </a:rPr>
              <a:t>25 Oct - CME impacts Earth - Severe Geomagnetic Storm</a:t>
            </a:r>
            <a:endParaRPr sz="32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72E23-BB36-AC2F-135F-349DBFE317D2}"/>
              </a:ext>
            </a:extLst>
          </p:cNvPr>
          <p:cNvSpPr txBox="1"/>
          <p:nvPr/>
        </p:nvSpPr>
        <p:spPr>
          <a:xfrm>
            <a:off x="5587459" y="1711656"/>
            <a:ext cx="461857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WAM 400km Neutral Density and Wind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51ABB-BFF2-19FA-0C84-2131830E46E0}"/>
              </a:ext>
            </a:extLst>
          </p:cNvPr>
          <p:cNvSpPr txBox="1"/>
          <p:nvPr/>
        </p:nvSpPr>
        <p:spPr>
          <a:xfrm>
            <a:off x="1717199" y="5230543"/>
            <a:ext cx="640467" cy="164212"/>
          </a:xfrm>
          <a:prstGeom prst="rect">
            <a:avLst/>
          </a:prstGeom>
          <a:solidFill>
            <a:schemeClr val="lt1"/>
          </a:solidFill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0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10/25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485B-4F29-1E27-D754-A09DEF99562C}"/>
              </a:ext>
            </a:extLst>
          </p:cNvPr>
          <p:cNvSpPr txBox="1"/>
          <p:nvPr/>
        </p:nvSpPr>
        <p:spPr>
          <a:xfrm>
            <a:off x="2812395" y="5230543"/>
            <a:ext cx="640467" cy="164212"/>
          </a:xfrm>
          <a:prstGeom prst="rect">
            <a:avLst/>
          </a:prstGeom>
          <a:solidFill>
            <a:schemeClr val="lt1"/>
          </a:solidFill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0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10/26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A78E4-8392-08AC-308F-D9E809D160B3}"/>
              </a:ext>
            </a:extLst>
          </p:cNvPr>
          <p:cNvSpPr txBox="1"/>
          <p:nvPr/>
        </p:nvSpPr>
        <p:spPr>
          <a:xfrm>
            <a:off x="622003" y="5230543"/>
            <a:ext cx="640467" cy="164212"/>
          </a:xfrm>
          <a:prstGeom prst="rect">
            <a:avLst/>
          </a:prstGeom>
          <a:solidFill>
            <a:schemeClr val="lt1"/>
          </a:solidFill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0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10/24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B2A40-9D05-8EFC-EAEC-667A5DF88880}"/>
              </a:ext>
            </a:extLst>
          </p:cNvPr>
          <p:cNvSpPr txBox="1"/>
          <p:nvPr/>
        </p:nvSpPr>
        <p:spPr>
          <a:xfrm>
            <a:off x="1231607" y="2433019"/>
            <a:ext cx="1762381" cy="328231"/>
          </a:xfrm>
          <a:prstGeom prst="rect">
            <a:avLst/>
          </a:prstGeom>
          <a:solidFill>
            <a:schemeClr val="lt1"/>
          </a:solidFill>
        </p:spPr>
        <p:txBody>
          <a:bodyPr wrap="square" lIns="0" tIns="12192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3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3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Index</a:t>
            </a:r>
          </a:p>
        </p:txBody>
      </p:sp>
    </p:spTree>
    <p:extLst>
      <p:ext uri="{BB962C8B-B14F-4D97-AF65-F5344CB8AC3E}">
        <p14:creationId xmlns:p14="http://schemas.microsoft.com/office/powerpoint/2010/main" val="38685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ctrTitle"/>
          </p:nvPr>
        </p:nvSpPr>
        <p:spPr>
          <a:xfrm>
            <a:off x="249377" y="1956390"/>
            <a:ext cx="11360800" cy="680483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>
              <a:lnSpc>
                <a:spcPct val="120000"/>
              </a:lnSpc>
            </a:pPr>
            <a:endParaRPr sz="4933" dirty="0">
              <a:latin typeface="Caveat"/>
              <a:ea typeface="Caveat"/>
              <a:cs typeface="Caveat"/>
              <a:sym typeface="Caveat"/>
            </a:endParaRPr>
          </a:p>
          <a:p>
            <a:pPr>
              <a:lnSpc>
                <a:spcPct val="120000"/>
              </a:lnSpc>
              <a:buSzPct val="28448"/>
            </a:pPr>
            <a:r>
              <a:rPr lang="en-US" sz="4800" b="1" dirty="0"/>
              <a:t>How would this G4 storm look with the WAM CONOPS?</a:t>
            </a:r>
            <a:endParaRPr sz="4800" b="1" dirty="0"/>
          </a:p>
          <a:p>
            <a:pPr>
              <a:lnSpc>
                <a:spcPct val="120000"/>
              </a:lnSpc>
              <a:buSzPts val="990"/>
            </a:pPr>
            <a:endParaRPr dirty="0"/>
          </a:p>
          <a:p>
            <a:pPr>
              <a:lnSpc>
                <a:spcPct val="120000"/>
              </a:lnSpc>
            </a:pPr>
            <a:endParaRPr dirty="0"/>
          </a:p>
          <a:p>
            <a:pPr>
              <a:lnSpc>
                <a:spcPct val="120000"/>
              </a:lnSpc>
            </a:pPr>
            <a:endParaRPr sz="133" dirty="0"/>
          </a:p>
          <a:p>
            <a:pPr>
              <a:lnSpc>
                <a:spcPct val="120000"/>
              </a:lnSpc>
            </a:pPr>
            <a:endParaRPr dirty="0"/>
          </a:p>
        </p:txBody>
      </p:sp>
      <p:pic>
        <p:nvPicPr>
          <p:cNvPr id="505" name="Google Shape;505;p54"/>
          <p:cNvPicPr preferRelativeResize="0"/>
          <p:nvPr/>
        </p:nvPicPr>
        <p:blipFill rotWithShape="1">
          <a:blip r:embed="rId3">
            <a:alphaModFix/>
          </a:blip>
          <a:srcRect t="33007" r="44927"/>
          <a:stretch/>
        </p:blipFill>
        <p:spPr>
          <a:xfrm>
            <a:off x="9100368" y="1"/>
            <a:ext cx="3091633" cy="342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04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9DFBD-9F08-2FDC-7DB2-BB8B5E4A9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5F5AC-CB14-96F6-77D9-E74AE62F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731264"/>
            <a:ext cx="11753088" cy="455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9ED7E-F6D9-EA70-FDE7-BEEF1F5FB0EC}"/>
              </a:ext>
            </a:extLst>
          </p:cNvPr>
          <p:cNvSpPr txBox="1"/>
          <p:nvPr/>
        </p:nvSpPr>
        <p:spPr>
          <a:xfrm>
            <a:off x="7355411" y="1984323"/>
            <a:ext cx="191270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Forecast </a:t>
            </a:r>
            <a:r>
              <a:rPr lang="en-US" sz="14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Kp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9B31F-6E8D-7A4F-5EF5-EE2A76300431}"/>
              </a:ext>
            </a:extLst>
          </p:cNvPr>
          <p:cNvSpPr txBox="1"/>
          <p:nvPr/>
        </p:nvSpPr>
        <p:spPr>
          <a:xfrm>
            <a:off x="3327417" y="1997232"/>
            <a:ext cx="273023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Observed Solar Wind Driven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BE9AE-BA18-9BFE-276D-1E4D468BFBFA}"/>
              </a:ext>
            </a:extLst>
          </p:cNvPr>
          <p:cNvSpPr txBox="1"/>
          <p:nvPr/>
        </p:nvSpPr>
        <p:spPr>
          <a:xfrm rot="5400000">
            <a:off x="6189125" y="2956727"/>
            <a:ext cx="130516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Current 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B1899-1394-58DD-1CD3-7B7D263C094D}"/>
              </a:ext>
            </a:extLst>
          </p:cNvPr>
          <p:cNvSpPr/>
          <p:nvPr/>
        </p:nvSpPr>
        <p:spPr>
          <a:xfrm>
            <a:off x="10177655" y="2168989"/>
            <a:ext cx="1768723" cy="5596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45935-693C-F89F-FE16-ED0E6CFE5C1D}"/>
              </a:ext>
            </a:extLst>
          </p:cNvPr>
          <p:cNvSpPr txBox="1"/>
          <p:nvPr/>
        </p:nvSpPr>
        <p:spPr>
          <a:xfrm>
            <a:off x="9558278" y="2936558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200" b="1" kern="0" dirty="0">
                <a:solidFill>
                  <a:srgbClr val="BA8B13"/>
                </a:solidFill>
                <a:latin typeface="Arial"/>
                <a:cs typeface="Arial"/>
                <a:sym typeface="Arial"/>
              </a:rPr>
              <a:t>CONOPS1 </a:t>
            </a:r>
          </a:p>
          <a:p>
            <a:pPr algn="ctr" defTabSz="1219170">
              <a:buClr>
                <a:srgbClr val="000000"/>
              </a:buClr>
            </a:pPr>
            <a:r>
              <a:rPr lang="en-US" sz="1200" b="1" kern="0" dirty="0">
                <a:solidFill>
                  <a:srgbClr val="BA8B13"/>
                </a:solidFill>
                <a:latin typeface="Arial"/>
                <a:cs typeface="Arial"/>
                <a:sym typeface="Arial"/>
              </a:rPr>
              <a:t>WAM-IPE Forecast System (WFS)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E505FA-09D4-7227-BCF5-51DE552A9FA4}"/>
              </a:ext>
            </a:extLst>
          </p:cNvPr>
          <p:cNvSpPr/>
          <p:nvPr/>
        </p:nvSpPr>
        <p:spPr>
          <a:xfrm>
            <a:off x="10177654" y="2040728"/>
            <a:ext cx="1768721" cy="1282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7B4947-CDC7-FB05-4693-54C4448EA729}"/>
              </a:ext>
            </a:extLst>
          </p:cNvPr>
          <p:cNvSpPr txBox="1"/>
          <p:nvPr/>
        </p:nvSpPr>
        <p:spPr>
          <a:xfrm>
            <a:off x="9541715" y="1293912"/>
            <a:ext cx="264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CONOPS2</a:t>
            </a:r>
          </a:p>
          <a:p>
            <a:pPr algn="ctr" defTabSz="1219170">
              <a:buClr>
                <a:srgbClr val="000000"/>
              </a:buClr>
            </a:pPr>
            <a:r>
              <a:rPr lang="en-US" sz="1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WAM-IPE Realtime System (WRS)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691768-998C-B456-F5E1-CA1A23B7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700" y="29260"/>
            <a:ext cx="10149600" cy="1153200"/>
          </a:xfrm>
        </p:spPr>
        <p:txBody>
          <a:bodyPr/>
          <a:lstStyle/>
          <a:p>
            <a:r>
              <a:rPr lang="en-US" dirty="0">
                <a:solidFill>
                  <a:srgbClr val="FFD700"/>
                </a:solidFill>
              </a:rPr>
              <a:t>WAM Global Mean Density at 400 KM</a:t>
            </a:r>
          </a:p>
        </p:txBody>
      </p:sp>
    </p:spTree>
    <p:extLst>
      <p:ext uri="{BB962C8B-B14F-4D97-AF65-F5344CB8AC3E}">
        <p14:creationId xmlns:p14="http://schemas.microsoft.com/office/powerpoint/2010/main" val="419939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1" grpId="0" animBg="1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7B9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431</Words>
  <Application>Microsoft Office PowerPoint</Application>
  <PresentationFormat>Widescreen</PresentationFormat>
  <Paragraphs>67</Paragraphs>
  <Slides>17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Caveat</vt:lpstr>
      <vt:lpstr>Paprika</vt:lpstr>
      <vt:lpstr>Simple Light</vt:lpstr>
      <vt:lpstr>1_Simple Light</vt:lpstr>
      <vt:lpstr>1_Office Theme</vt:lpstr>
      <vt:lpstr> CME Arrival and Geomagnetic Storm   (Session Time: 50 minutes)  25 October 2023 </vt:lpstr>
      <vt:lpstr>PowerPoint Presentation</vt:lpstr>
      <vt:lpstr>25 Oct - CME impacts Earth - Severe Geomagnetic Storm</vt:lpstr>
      <vt:lpstr>25 Oct - CME impacts Earth - Severe Geomagnetic Storm</vt:lpstr>
      <vt:lpstr>A CME-Driven Geomagnetic Storm Drives the SEP Cutoff in LEO to Lower Latitudes</vt:lpstr>
      <vt:lpstr>25 Oct - CME impacts Earth - Severe Geomagnetic Storm</vt:lpstr>
      <vt:lpstr>25 Oct - CME impacts Earth - Severe Geomagnetic Storm</vt:lpstr>
      <vt:lpstr> How would this G4 storm look with the WAM CONOPS?    </vt:lpstr>
      <vt:lpstr>WAM Global Mean Density at 400 KM</vt:lpstr>
      <vt:lpstr>WAM Global Mean Density at 400 KM</vt:lpstr>
      <vt:lpstr>WAM Global Mean Density at 400 KM</vt:lpstr>
      <vt:lpstr>WAM Global Mean Density at 400 KM</vt:lpstr>
      <vt:lpstr>WAM Global Mean Density at 400 KM</vt:lpstr>
      <vt:lpstr>WAM Global Mean Density at 400 KM</vt:lpstr>
      <vt:lpstr>WAM Global Mean Density at 400 KM</vt:lpstr>
      <vt:lpstr>What if this is a forecast “Extreme G5 Storm”?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CME Arrival and Geomagnetic Storm   (Session Time: 50 minutes)  25 October 2023 </dc:title>
  <dc:creator>austin gibbons</dc:creator>
  <cp:lastModifiedBy>austin gibbons</cp:lastModifiedBy>
  <cp:revision>11</cp:revision>
  <dcterms:created xsi:type="dcterms:W3CDTF">2023-11-01T22:14:27Z</dcterms:created>
  <dcterms:modified xsi:type="dcterms:W3CDTF">2023-11-01T22:26:42Z</dcterms:modified>
</cp:coreProperties>
</file>