
<file path=[Content_Types].xml><?xml version="1.0" encoding="utf-8"?>
<Types xmlns="http://schemas.openxmlformats.org/package/2006/content-types"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</p:sldIdLst>
  <p:sldSz cy="5143500" cx="9144000"/>
  <p:notesSz cx="6858000" cy="9144000"/>
  <p:embeddedFontLst>
    <p:embeddedFont>
      <p:font typeface="Helvetica Neue"/>
      <p:regular r:id="rId15"/>
      <p:bold r:id="rId16"/>
      <p:italic r:id="rId17"/>
      <p:boldItalic r:id="rId18"/>
    </p:embeddedFont>
    <p:embeddedFont>
      <p:font typeface="Helvetica Neue Light"/>
      <p:regular r:id="rId19"/>
      <p:bold r:id="rId20"/>
      <p:italic r:id="rId21"/>
      <p:boldItalic r:id="rId2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  <p:ext uri="GoogleSlidesCustomDataVersion2">
      <go:slidesCustomData xmlns:go="http://customooxmlschemas.google.com/" r:id="rId23" roundtripDataSignature="AMtx7mghJzTW+KZ6l+vWNWduqNOpMoL+d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HelveticaNeueLight-bold.fntdata"/><Relationship Id="rId11" Type="http://schemas.openxmlformats.org/officeDocument/2006/relationships/slide" Target="slides/slide6.xml"/><Relationship Id="rId22" Type="http://schemas.openxmlformats.org/officeDocument/2006/relationships/font" Target="fonts/HelveticaNeueLight-boldItalic.fntdata"/><Relationship Id="rId10" Type="http://schemas.openxmlformats.org/officeDocument/2006/relationships/slide" Target="slides/slide5.xml"/><Relationship Id="rId21" Type="http://schemas.openxmlformats.org/officeDocument/2006/relationships/font" Target="fonts/HelveticaNeueLight-italic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23" Type="http://customschemas.google.com/relationships/presentationmetadata" Target="meta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font" Target="fonts/HelveticaNeue-regular.fntdata"/><Relationship Id="rId14" Type="http://schemas.openxmlformats.org/officeDocument/2006/relationships/slide" Target="slides/slide9.xml"/><Relationship Id="rId17" Type="http://schemas.openxmlformats.org/officeDocument/2006/relationships/font" Target="fonts/HelveticaNeue-italic.fntdata"/><Relationship Id="rId16" Type="http://schemas.openxmlformats.org/officeDocument/2006/relationships/font" Target="fonts/HelveticaNeue-bold.fntdata"/><Relationship Id="rId5" Type="http://schemas.openxmlformats.org/officeDocument/2006/relationships/notesMaster" Target="notesMasters/notesMaster1.xml"/><Relationship Id="rId19" Type="http://schemas.openxmlformats.org/officeDocument/2006/relationships/font" Target="fonts/HelveticaNeueLight-regular.fntdata"/><Relationship Id="rId6" Type="http://schemas.openxmlformats.org/officeDocument/2006/relationships/slide" Target="slides/slide1.xml"/><Relationship Id="rId18" Type="http://schemas.openxmlformats.org/officeDocument/2006/relationships/font" Target="fonts/HelveticaNeue-boldItalic.fntdata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29379a02898_0_1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" name="Google Shape;85;g29379a02898_0_1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29379a02898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0" name="Google Shape;90;g29379a02898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 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29379a02898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6" name="Google Shape;96;g29379a02898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2" name="Google Shape;102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1" name="Google Shape;111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 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29379a02898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29379a02898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29386f9cd83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29386f9cd83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29379a02898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29379a02898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29379a02898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29379a02898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9.gif"/><Relationship Id="rId4" Type="http://schemas.openxmlformats.org/officeDocument/2006/relationships/image" Target="../media/image7.png"/><Relationship Id="rId5" Type="http://schemas.openxmlformats.org/officeDocument/2006/relationships/image" Target="../media/image4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1.png"/><Relationship Id="rId4" Type="http://schemas.openxmlformats.org/officeDocument/2006/relationships/image" Target="../media/image9.gif"/><Relationship Id="rId5" Type="http://schemas.openxmlformats.org/officeDocument/2006/relationships/image" Target="../media/image7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" type="title">
  <p:cSld name="TITLE">
    <p:spTree>
      <p:nvGrpSpPr>
        <p:cNvPr id="10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4"/>
          <p:cNvSpPr/>
          <p:nvPr/>
        </p:nvSpPr>
        <p:spPr>
          <a:xfrm>
            <a:off x="0" y="0"/>
            <a:ext cx="9144000" cy="5148000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" name="Google Shape;12;p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4864900"/>
            <a:ext cx="835725" cy="27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16000" y="909725"/>
            <a:ext cx="5227999" cy="4236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30225" y="1061003"/>
            <a:ext cx="6556625" cy="226122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4"/>
          <p:cNvSpPr txBox="1"/>
          <p:nvPr>
            <p:ph type="ctrTitle"/>
          </p:nvPr>
        </p:nvSpPr>
        <p:spPr>
          <a:xfrm>
            <a:off x="1569300" y="0"/>
            <a:ext cx="7574700" cy="855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6" name="Google Shape;16;p4"/>
          <p:cNvSpPr txBox="1"/>
          <p:nvPr>
            <p:ph idx="1" type="subTitle"/>
          </p:nvPr>
        </p:nvSpPr>
        <p:spPr>
          <a:xfrm>
            <a:off x="167550" y="3407050"/>
            <a:ext cx="439830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b="1" sz="2100">
                <a:solidFill>
                  <a:schemeClr val="lt1"/>
                </a:solidFill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7" name="Google Shape;17;p4"/>
          <p:cNvSpPr txBox="1"/>
          <p:nvPr/>
        </p:nvSpPr>
        <p:spPr>
          <a:xfrm>
            <a:off x="4857251" y="4555825"/>
            <a:ext cx="43065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1" lang="en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Safeguarding Society with </a:t>
            </a:r>
            <a:br>
              <a:rPr b="1" i="1" lang="en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1" lang="en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Actionable Space Weather Information</a:t>
            </a:r>
            <a:endParaRPr b="1" i="1" sz="20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8;p4"/>
          <p:cNvSpPr txBox="1"/>
          <p:nvPr/>
        </p:nvSpPr>
        <p:spPr>
          <a:xfrm>
            <a:off x="4832200" y="4541675"/>
            <a:ext cx="43065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1" lang="en" sz="2000" u="none" cap="none" strike="noStrike">
                <a:solidFill>
                  <a:srgbClr val="FFF2CC"/>
                </a:solidFill>
                <a:latin typeface="Calibri"/>
                <a:ea typeface="Calibri"/>
                <a:cs typeface="Calibri"/>
                <a:sym typeface="Calibri"/>
              </a:rPr>
              <a:t>Safeguarding Society with </a:t>
            </a:r>
            <a:br>
              <a:rPr b="1" i="1" lang="en" sz="2000" u="none" cap="none" strike="noStrike">
                <a:solidFill>
                  <a:srgbClr val="FFF2CC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1" lang="en" sz="2000" u="none" cap="none" strike="noStrike">
                <a:solidFill>
                  <a:srgbClr val="FFF2CC"/>
                </a:solidFill>
                <a:latin typeface="Calibri"/>
                <a:ea typeface="Calibri"/>
                <a:cs typeface="Calibri"/>
                <a:sym typeface="Calibri"/>
              </a:rPr>
              <a:t>Actionable Space Weather Information</a:t>
            </a:r>
            <a:endParaRPr b="1" i="1" sz="2000" u="none" cap="none" strike="noStrike">
              <a:solidFill>
                <a:srgbClr val="FFF2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" name="Google Shape;19;p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51195" y="0"/>
            <a:ext cx="1149631" cy="9761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A7B17"/>
          </p15:clr>
        </p15:guide>
        <p15:guide id="2" pos="2880">
          <p15:clr>
            <a:srgbClr val="FA7B17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3087"/>
              </a:buClr>
              <a:buSzPts val="4200"/>
              <a:buNone/>
              <a:defRPr sz="4200">
                <a:solidFill>
                  <a:srgbClr val="003087"/>
                </a:solidFill>
              </a:defRPr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None/>
              <a:defRPr sz="4200">
                <a:solidFill>
                  <a:srgbClr val="000000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None/>
              <a:defRPr sz="4200">
                <a:solidFill>
                  <a:srgbClr val="000000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None/>
              <a:defRPr sz="4200">
                <a:solidFill>
                  <a:srgbClr val="000000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None/>
              <a:defRPr sz="4200">
                <a:solidFill>
                  <a:srgbClr val="000000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None/>
              <a:defRPr sz="4200">
                <a:solidFill>
                  <a:srgbClr val="000000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None/>
              <a:defRPr sz="4200">
                <a:solidFill>
                  <a:srgbClr val="000000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None/>
              <a:defRPr sz="4200">
                <a:solidFill>
                  <a:srgbClr val="000000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None/>
              <a:defRPr sz="4200"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56" name="Google Shape;56;p13"/>
          <p:cNvSpPr txBox="1"/>
          <p:nvPr>
            <p:ph idx="2" type="body"/>
          </p:nvPr>
        </p:nvSpPr>
        <p:spPr>
          <a:xfrm>
            <a:off x="4939500" y="985925"/>
            <a:ext cx="3837000" cy="415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683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/>
            </a:lvl1pPr>
            <a:lvl2pPr indent="-3556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2pPr>
            <a:lvl3pPr indent="-3429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indent="-3302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7" name="Google Shape;57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08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08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08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08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08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08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08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08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08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4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1pPr>
          </a:lstStyle>
          <a:p/>
        </p:txBody>
      </p:sp>
      <p:sp>
        <p:nvSpPr>
          <p:cNvPr id="60" name="Google Shape;60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08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08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08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08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08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08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08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08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08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White with Title">
  <p:cSld name="CUSTOM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5"/>
          <p:cNvSpPr/>
          <p:nvPr/>
        </p:nvSpPr>
        <p:spPr>
          <a:xfrm>
            <a:off x="-50" y="-5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" name="Google Shape;63;p15"/>
          <p:cNvSpPr txBox="1"/>
          <p:nvPr>
            <p:ph type="title"/>
          </p:nvPr>
        </p:nvSpPr>
        <p:spPr>
          <a:xfrm>
            <a:off x="225" y="0"/>
            <a:ext cx="9144000" cy="86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3087"/>
              </a:buClr>
              <a:buSzPts val="3600"/>
              <a:buNone/>
              <a:defRPr>
                <a:solidFill>
                  <a:srgbClr val="003087"/>
                </a:solidFill>
              </a:defRPr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>
                <a:solidFill>
                  <a:schemeClr val="dk1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>
                <a:solidFill>
                  <a:schemeClr val="dk1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>
                <a:solidFill>
                  <a:schemeClr val="dk1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>
                <a:solidFill>
                  <a:schemeClr val="dk1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>
                <a:solidFill>
                  <a:schemeClr val="dk1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>
                <a:solidFill>
                  <a:schemeClr val="dk1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>
                <a:solidFill>
                  <a:schemeClr val="dk1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64" name="Google Shape;64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08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08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08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08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08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08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08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08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08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ck with Title">
  <p:cSld name="CUSTOM_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6"/>
          <p:cNvSpPr/>
          <p:nvPr/>
        </p:nvSpPr>
        <p:spPr>
          <a:xfrm>
            <a:off x="-50" y="-50"/>
            <a:ext cx="9144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" name="Google Shape;67;p16"/>
          <p:cNvSpPr txBox="1"/>
          <p:nvPr>
            <p:ph type="title"/>
          </p:nvPr>
        </p:nvSpPr>
        <p:spPr>
          <a:xfrm>
            <a:off x="225" y="0"/>
            <a:ext cx="9144000" cy="86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>
                <a:solidFill>
                  <a:schemeClr val="lt1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>
                <a:solidFill>
                  <a:schemeClr val="lt1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>
                <a:solidFill>
                  <a:schemeClr val="lt1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>
                <a:solidFill>
                  <a:schemeClr val="lt1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>
                <a:solidFill>
                  <a:schemeClr val="lt1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>
                <a:solidFill>
                  <a:schemeClr val="lt1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>
                <a:solidFill>
                  <a:schemeClr val="lt1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8" name="Google Shape;68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D7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D7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D7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D7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D7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D7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D7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D7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D7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White No Title">
  <p:cSld name="CUSTOM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7"/>
          <p:cNvSpPr/>
          <p:nvPr/>
        </p:nvSpPr>
        <p:spPr>
          <a:xfrm>
            <a:off x="-50" y="-5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" name="Google Shape;71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08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08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08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08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08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08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08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08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08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ck No Title">
  <p:cSld name="CUSTOM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8"/>
          <p:cNvSpPr/>
          <p:nvPr/>
        </p:nvSpPr>
        <p:spPr>
          <a:xfrm>
            <a:off x="-50" y="-50"/>
            <a:ext cx="9144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" name="Google Shape;74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1">
  <p:cSld name="TITLE_1"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9"/>
          <p:cNvSpPr/>
          <p:nvPr/>
        </p:nvSpPr>
        <p:spPr>
          <a:xfrm>
            <a:off x="0" y="0"/>
            <a:ext cx="9144000" cy="5148000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7" name="Google Shape;77;p1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7750" y="111413"/>
            <a:ext cx="1378249" cy="632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4864900"/>
            <a:ext cx="835725" cy="27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916000" y="909725"/>
            <a:ext cx="5227999" cy="4236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30225" y="1061003"/>
            <a:ext cx="6556625" cy="2261225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19"/>
          <p:cNvSpPr txBox="1"/>
          <p:nvPr>
            <p:ph type="ctrTitle"/>
          </p:nvPr>
        </p:nvSpPr>
        <p:spPr>
          <a:xfrm>
            <a:off x="1569300" y="0"/>
            <a:ext cx="7574700" cy="855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82" name="Google Shape;82;p19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A7B17"/>
          </p15:clr>
        </p15:guide>
        <p15:guide id="2" pos="2880">
          <p15:clr>
            <a:srgbClr val="FA7B17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1532025" y="0"/>
            <a:ext cx="7612200" cy="86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22" name="Google Shape;22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08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08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08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08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08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08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08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08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08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3" name="Google Shape;23;p5"/>
          <p:cNvSpPr txBox="1"/>
          <p:nvPr>
            <p:ph idx="1" type="body"/>
          </p:nvPr>
        </p:nvSpPr>
        <p:spPr>
          <a:xfrm>
            <a:off x="311700" y="1152475"/>
            <a:ext cx="8520600" cy="376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683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Calibri"/>
              <a:buChar char="●"/>
              <a:defRPr b="1" sz="2200">
                <a:latin typeface="Calibri"/>
                <a:ea typeface="Calibri"/>
                <a:cs typeface="Calibri"/>
                <a:sym typeface="Calibri"/>
              </a:defRPr>
            </a:lvl1pPr>
            <a:lvl2pPr indent="-3556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Calibri"/>
              <a:buChar char="○"/>
              <a:defRPr sz="2000"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■"/>
              <a:defRPr i="1" sz="1800">
                <a:latin typeface="Calibri"/>
                <a:ea typeface="Calibri"/>
                <a:cs typeface="Calibri"/>
                <a:sym typeface="Calibri"/>
              </a:defRPr>
            </a:lvl3pPr>
            <a:lvl4pPr indent="-3302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libri"/>
              <a:buChar char="●"/>
              <a:defRPr sz="1600"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○"/>
              <a:defRPr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■"/>
              <a:defRPr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●"/>
              <a:defRPr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○"/>
              <a:defRPr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■"/>
              <a:defRPr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6"/>
          <p:cNvSpPr txBox="1"/>
          <p:nvPr>
            <p:ph type="title"/>
          </p:nvPr>
        </p:nvSpPr>
        <p:spPr>
          <a:xfrm>
            <a:off x="628650" y="273845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6" name="Google Shape;26;p6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0" type="dt"/>
          </p:nvPr>
        </p:nvSpPr>
        <p:spPr>
          <a:xfrm>
            <a:off x="628650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8" name="Google Shape;28;p6"/>
          <p:cNvSpPr txBox="1"/>
          <p:nvPr>
            <p:ph idx="11" type="ftr"/>
          </p:nvPr>
        </p:nvSpPr>
        <p:spPr>
          <a:xfrm>
            <a:off x="3028950" y="4767264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9" name="Google Shape;29;p6"/>
          <p:cNvSpPr txBox="1"/>
          <p:nvPr>
            <p:ph idx="12" type="sldNum"/>
          </p:nvPr>
        </p:nvSpPr>
        <p:spPr>
          <a:xfrm>
            <a:off x="6457950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ullets">
  <p:cSld name="Title and Bullets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7"/>
          <p:cNvSpPr txBox="1"/>
          <p:nvPr>
            <p:ph type="title"/>
          </p:nvPr>
        </p:nvSpPr>
        <p:spPr>
          <a:xfrm>
            <a:off x="234681" y="233465"/>
            <a:ext cx="8674800" cy="60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32" name="Google Shape;32;p7"/>
          <p:cNvSpPr txBox="1"/>
          <p:nvPr>
            <p:ph idx="1" type="body"/>
          </p:nvPr>
        </p:nvSpPr>
        <p:spPr>
          <a:xfrm>
            <a:off x="561829" y="919440"/>
            <a:ext cx="8020500" cy="372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683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/>
            </a:lvl1pPr>
            <a:lvl2pPr indent="-3556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2pPr>
            <a:lvl3pPr indent="-3429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indent="-3302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  <a:defRPr sz="3600">
                <a:solidFill>
                  <a:srgbClr val="000000"/>
                </a:solidFill>
              </a:defRPr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  <a:defRPr sz="3600">
                <a:solidFill>
                  <a:srgbClr val="000000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  <a:defRPr sz="3600">
                <a:solidFill>
                  <a:srgbClr val="000000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  <a:defRPr sz="3600">
                <a:solidFill>
                  <a:srgbClr val="000000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  <a:defRPr sz="3600">
                <a:solidFill>
                  <a:srgbClr val="000000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  <a:defRPr sz="3600">
                <a:solidFill>
                  <a:srgbClr val="000000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  <a:defRPr sz="3600">
                <a:solidFill>
                  <a:srgbClr val="000000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  <a:defRPr sz="3600">
                <a:solidFill>
                  <a:srgbClr val="000000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  <a:defRPr sz="3600"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35" name="Google Shape;35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08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08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08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08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08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08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08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08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08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6" name="Google Shape;36;p8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9"/>
          <p:cNvSpPr txBox="1"/>
          <p:nvPr>
            <p:ph type="title"/>
          </p:nvPr>
        </p:nvSpPr>
        <p:spPr>
          <a:xfrm>
            <a:off x="1532025" y="0"/>
            <a:ext cx="7612200" cy="86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39" name="Google Shape;39;p9"/>
          <p:cNvSpPr txBox="1"/>
          <p:nvPr>
            <p:ph idx="1" type="body"/>
          </p:nvPr>
        </p:nvSpPr>
        <p:spPr>
          <a:xfrm>
            <a:off x="159550" y="1152475"/>
            <a:ext cx="4152000" cy="390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0" name="Google Shape;40;p9"/>
          <p:cNvSpPr txBox="1"/>
          <p:nvPr>
            <p:ph idx="2" type="body"/>
          </p:nvPr>
        </p:nvSpPr>
        <p:spPr>
          <a:xfrm>
            <a:off x="4832400" y="1152475"/>
            <a:ext cx="4188900" cy="390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1" name="Google Shape;41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08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08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08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08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08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08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08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08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08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0"/>
          <p:cNvSpPr txBox="1"/>
          <p:nvPr>
            <p:ph type="title"/>
          </p:nvPr>
        </p:nvSpPr>
        <p:spPr>
          <a:xfrm>
            <a:off x="1532025" y="0"/>
            <a:ext cx="7612200" cy="86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44" name="Google Shape;44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08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08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08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08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08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08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08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08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08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escription and Image with Caption">
  <p:cSld name="TITLE_ONLY_1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1"/>
          <p:cNvSpPr txBox="1"/>
          <p:nvPr>
            <p:ph type="title"/>
          </p:nvPr>
        </p:nvSpPr>
        <p:spPr>
          <a:xfrm>
            <a:off x="1532025" y="0"/>
            <a:ext cx="7612200" cy="86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08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08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08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08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08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08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08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08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08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8" name="Google Shape;48;p11"/>
          <p:cNvSpPr/>
          <p:nvPr>
            <p:ph idx="2" type="pic"/>
          </p:nvPr>
        </p:nvSpPr>
        <p:spPr>
          <a:xfrm>
            <a:off x="3499650" y="1063475"/>
            <a:ext cx="5486400" cy="3657600"/>
          </a:xfrm>
          <a:prstGeom prst="rect">
            <a:avLst/>
          </a:prstGeom>
          <a:noFill/>
          <a:ln>
            <a:noFill/>
          </a:ln>
        </p:spPr>
      </p:sp>
      <p:sp>
        <p:nvSpPr>
          <p:cNvPr id="49" name="Google Shape;49;p11"/>
          <p:cNvSpPr txBox="1"/>
          <p:nvPr>
            <p:ph idx="1" type="body"/>
          </p:nvPr>
        </p:nvSpPr>
        <p:spPr>
          <a:xfrm>
            <a:off x="167550" y="1304175"/>
            <a:ext cx="3200400" cy="342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683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/>
            </a:lvl1pPr>
            <a:lvl2pPr indent="-3556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2pPr>
            <a:lvl3pPr indent="-3429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indent="-3302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2"/>
          <p:cNvSpPr txBox="1"/>
          <p:nvPr>
            <p:ph type="title"/>
          </p:nvPr>
        </p:nvSpPr>
        <p:spPr>
          <a:xfrm>
            <a:off x="490250" y="1218450"/>
            <a:ext cx="8305800" cy="332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>
                <a:solidFill>
                  <a:schemeClr val="dk2"/>
                </a:solidFill>
              </a:defRPr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None/>
              <a:defRPr sz="4800">
                <a:solidFill>
                  <a:srgbClr val="000000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None/>
              <a:defRPr sz="4800">
                <a:solidFill>
                  <a:srgbClr val="000000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None/>
              <a:defRPr sz="4800">
                <a:solidFill>
                  <a:srgbClr val="000000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None/>
              <a:defRPr sz="4800">
                <a:solidFill>
                  <a:srgbClr val="000000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None/>
              <a:defRPr sz="4800">
                <a:solidFill>
                  <a:srgbClr val="000000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None/>
              <a:defRPr sz="4800">
                <a:solidFill>
                  <a:srgbClr val="000000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None/>
              <a:defRPr sz="4800">
                <a:solidFill>
                  <a:srgbClr val="000000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None/>
              <a:defRPr sz="4800"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52" name="Google Shape;52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08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08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08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08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08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08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08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08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08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15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18" Type="http://schemas.openxmlformats.org/officeDocument/2006/relationships/theme" Target="../theme/theme2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3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3"/>
          <p:cNvSpPr txBox="1"/>
          <p:nvPr>
            <p:ph type="title"/>
          </p:nvPr>
        </p:nvSpPr>
        <p:spPr>
          <a:xfrm>
            <a:off x="1532025" y="0"/>
            <a:ext cx="7612200" cy="86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D700"/>
              </a:buClr>
              <a:buSzPts val="3600"/>
              <a:buFont typeface="Calibri"/>
              <a:buNone/>
              <a:defRPr b="1" i="0" sz="3600" u="none" cap="none" strike="noStrike">
                <a:solidFill>
                  <a:srgbClr val="FFD7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2CC"/>
              </a:buClr>
              <a:buSzPts val="3600"/>
              <a:buFont typeface="Calibri"/>
              <a:buNone/>
              <a:defRPr b="1" i="0" sz="3600" u="none" cap="none" strike="noStrike">
                <a:solidFill>
                  <a:srgbClr val="FFF2CC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2CC"/>
              </a:buClr>
              <a:buSzPts val="3600"/>
              <a:buFont typeface="Calibri"/>
              <a:buNone/>
              <a:defRPr b="1" i="0" sz="3600" u="none" cap="none" strike="noStrike">
                <a:solidFill>
                  <a:srgbClr val="FFF2CC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2CC"/>
              </a:buClr>
              <a:buSzPts val="3600"/>
              <a:buFont typeface="Calibri"/>
              <a:buNone/>
              <a:defRPr b="1" i="0" sz="3600" u="none" cap="none" strike="noStrike">
                <a:solidFill>
                  <a:srgbClr val="FFF2CC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2CC"/>
              </a:buClr>
              <a:buSzPts val="3600"/>
              <a:buFont typeface="Calibri"/>
              <a:buNone/>
              <a:defRPr b="1" i="0" sz="3600" u="none" cap="none" strike="noStrike">
                <a:solidFill>
                  <a:srgbClr val="FFF2CC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2CC"/>
              </a:buClr>
              <a:buSzPts val="3600"/>
              <a:buFont typeface="Calibri"/>
              <a:buNone/>
              <a:defRPr b="1" i="0" sz="3600" u="none" cap="none" strike="noStrike">
                <a:solidFill>
                  <a:srgbClr val="FFF2CC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2CC"/>
              </a:buClr>
              <a:buSzPts val="3600"/>
              <a:buFont typeface="Calibri"/>
              <a:buNone/>
              <a:defRPr b="1" i="0" sz="3600" u="none" cap="none" strike="noStrike">
                <a:solidFill>
                  <a:srgbClr val="FFF2CC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2CC"/>
              </a:buClr>
              <a:buSzPts val="3600"/>
              <a:buFont typeface="Calibri"/>
              <a:buNone/>
              <a:defRPr b="1" i="0" sz="3600" u="none" cap="none" strike="noStrike">
                <a:solidFill>
                  <a:srgbClr val="FFF2CC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2CC"/>
              </a:buClr>
              <a:buSzPts val="3600"/>
              <a:buFont typeface="Calibri"/>
              <a:buNone/>
              <a:defRPr b="1" i="0" sz="3600" u="none" cap="none" strike="noStrike">
                <a:solidFill>
                  <a:srgbClr val="FFF2CC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3"/>
          <p:cNvSpPr txBox="1"/>
          <p:nvPr>
            <p:ph idx="1" type="body"/>
          </p:nvPr>
        </p:nvSpPr>
        <p:spPr>
          <a:xfrm>
            <a:off x="311700" y="1152475"/>
            <a:ext cx="8520600" cy="376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683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3087"/>
              </a:buClr>
              <a:buSzPts val="2200"/>
              <a:buFont typeface="Calibri"/>
              <a:buChar char="●"/>
              <a:defRPr b="1" i="0" sz="2200" u="none" cap="none" strike="noStrike">
                <a:solidFill>
                  <a:srgbClr val="00308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556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85CA"/>
              </a:buClr>
              <a:buSzPts val="2000"/>
              <a:buFont typeface="Calibri"/>
              <a:buChar char="○"/>
              <a:defRPr b="0" i="0" sz="2000" u="none" cap="none" strike="noStrike">
                <a:solidFill>
                  <a:srgbClr val="0085C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BF0A30"/>
              </a:buClr>
              <a:buSzPts val="1800"/>
              <a:buFont typeface="Calibri"/>
              <a:buChar char="■"/>
              <a:defRPr b="0" i="0" sz="1800" u="none" cap="none" strike="noStrike">
                <a:solidFill>
                  <a:srgbClr val="BF0A3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3020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2868"/>
              </a:buClr>
              <a:buSzPts val="1600"/>
              <a:buFont typeface="Calibri"/>
              <a:buChar char="●"/>
              <a:defRPr b="0" i="1" sz="1600" u="none" cap="none" strike="noStrike">
                <a:solidFill>
                  <a:srgbClr val="00286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○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■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●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○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■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08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08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08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08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08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08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08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08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08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29379a02898_0_115"/>
          <p:cNvSpPr/>
          <p:nvPr/>
        </p:nvSpPr>
        <p:spPr>
          <a:xfrm>
            <a:off x="174811" y="1322976"/>
            <a:ext cx="8787600" cy="355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3300" u="none" cap="none" strike="noStrike">
                <a:solidFill>
                  <a:srgbClr val="003087"/>
                </a:solidFill>
                <a:latin typeface="Calibri"/>
                <a:ea typeface="Calibri"/>
                <a:cs typeface="Calibri"/>
                <a:sym typeface="Calibri"/>
              </a:rPr>
              <a:t>WELCOME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2200" u="none" cap="none" strike="noStrike">
                <a:solidFill>
                  <a:srgbClr val="003087"/>
                </a:solidFill>
                <a:latin typeface="Calibri"/>
                <a:ea typeface="Calibri"/>
                <a:cs typeface="Calibri"/>
                <a:sym typeface="Calibri"/>
              </a:rPr>
              <a:t>to the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2200" u="none" cap="none" strike="noStrike">
                <a:solidFill>
                  <a:srgbClr val="003087"/>
                </a:solidFill>
                <a:latin typeface="Calibri"/>
                <a:ea typeface="Calibri"/>
                <a:cs typeface="Calibri"/>
                <a:sym typeface="Calibri"/>
              </a:rPr>
              <a:t>NOAA Space Weather Prediction Center Testbed Exercise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i="0" lang="en" sz="2200" u="sng" cap="none" strike="noStrike">
                <a:solidFill>
                  <a:srgbClr val="003087"/>
                </a:solidFill>
                <a:latin typeface="Calibri"/>
                <a:ea typeface="Calibri"/>
                <a:cs typeface="Calibri"/>
                <a:sym typeface="Calibri"/>
              </a:rPr>
              <a:t>WiFI: UCAR Visitor [Check Box in pop-up]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i="1" lang="en" sz="1400" u="none" cap="none" strike="noStrike">
                <a:solidFill>
                  <a:srgbClr val="003087"/>
                </a:solidFill>
                <a:latin typeface="Calibri"/>
                <a:ea typeface="Calibri"/>
                <a:cs typeface="Calibri"/>
                <a:sym typeface="Calibri"/>
              </a:rPr>
              <a:t>Some seats within the internal “U” are designated for SWPC w</a:t>
            </a:r>
            <a:r>
              <a:rPr b="1" i="1" lang="en">
                <a:solidFill>
                  <a:srgbClr val="003087"/>
                </a:solidFill>
                <a:latin typeface="Calibri"/>
                <a:ea typeface="Calibri"/>
                <a:cs typeface="Calibri"/>
                <a:sym typeface="Calibri"/>
              </a:rPr>
              <a:t>orkshop organizers </a:t>
            </a:r>
            <a:r>
              <a:rPr b="1" i="1" lang="en" sz="1400" u="none" cap="none" strike="noStrike">
                <a:solidFill>
                  <a:srgbClr val="003087"/>
                </a:solidFill>
                <a:latin typeface="Calibri"/>
                <a:ea typeface="Calibri"/>
                <a:cs typeface="Calibri"/>
                <a:sym typeface="Calibri"/>
              </a:rPr>
              <a:t>or the end-user operators that are the focus of this event - any other seats are open, we just ask that only one member of your organization takes a seat in the “U” to ensure we have a diverse group in the center. We thank you for your cooperation!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29379a02898_0_25"/>
          <p:cNvSpPr txBox="1"/>
          <p:nvPr>
            <p:ph type="title"/>
          </p:nvPr>
        </p:nvSpPr>
        <p:spPr>
          <a:xfrm>
            <a:off x="1831475" y="193750"/>
            <a:ext cx="7612200" cy="86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accent1"/>
                </a:solidFill>
              </a:rPr>
              <a:t>Workshop Agenda - Thur 10/26</a:t>
            </a:r>
            <a:endParaRPr>
              <a:solidFill>
                <a:schemeClr val="accent1"/>
              </a:solidFill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t/>
            </a:r>
            <a:endParaRPr/>
          </a:p>
        </p:txBody>
      </p:sp>
      <p:sp>
        <p:nvSpPr>
          <p:cNvPr id="93" name="Google Shape;93;g29379a02898_0_25"/>
          <p:cNvSpPr txBox="1"/>
          <p:nvPr/>
        </p:nvSpPr>
        <p:spPr>
          <a:xfrm>
            <a:off x="170000" y="1162575"/>
            <a:ext cx="8714700" cy="362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" sz="1700" u="none" cap="none" strike="noStrike">
                <a:solidFill>
                  <a:srgbClr val="0D0D0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8:20 – 8:30 am:      </a:t>
            </a:r>
            <a:r>
              <a:rPr b="1" i="0" lang="en" sz="1700" u="none" cap="none" strike="noStrike">
                <a:solidFill>
                  <a:srgbClr val="0D0D0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Welcome and Quick Recap </a:t>
            </a:r>
            <a:r>
              <a:rPr b="0" i="0" lang="en" sz="1700" u="none" cap="none" strike="noStrike">
                <a:solidFill>
                  <a:srgbClr val="0D0D0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endParaRPr b="0" i="0" sz="1700" u="none" cap="none" strike="noStrike">
              <a:solidFill>
                <a:srgbClr val="0D0D0D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" sz="1700" u="none" cap="none" strike="noStrike">
                <a:solidFill>
                  <a:srgbClr val="0D0D0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8:30 – 9:15 am:      </a:t>
            </a:r>
            <a:r>
              <a:rPr b="1" i="0" lang="en" sz="1700" u="none" cap="none" strike="noStrike">
                <a:solidFill>
                  <a:srgbClr val="0D0D0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Tabletop Exercise Recap and Discussion </a:t>
            </a:r>
            <a:r>
              <a:rPr b="0" i="0" lang="en" sz="1700" u="none" cap="none" strike="noStrike">
                <a:solidFill>
                  <a:srgbClr val="0D0D0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- </a:t>
            </a:r>
            <a:r>
              <a:rPr b="0" i="0" lang="en" sz="1700" u="none" cap="none" strike="noStrike">
                <a:solidFill>
                  <a:srgbClr val="0D0D0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 	</a:t>
            </a:r>
            <a:endParaRPr b="0" i="0" sz="1700" u="none" cap="none" strike="noStrike">
              <a:solidFill>
                <a:srgbClr val="0D0D0D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" sz="1700" u="none" cap="none" strike="noStrike">
                <a:solidFill>
                  <a:srgbClr val="0D0D0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9:15 – 9:45 am:      </a:t>
            </a:r>
            <a:r>
              <a:rPr b="1" i="0" lang="en" sz="1700" u="none" cap="none" strike="noStrike">
                <a:solidFill>
                  <a:srgbClr val="0D0D0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NESDIS Office of Space Weather Observations and Commercial</a:t>
            </a:r>
            <a:endParaRPr b="1" i="0" sz="1700" u="none" cap="none" strike="noStrike">
              <a:solidFill>
                <a:srgbClr val="0D0D0D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n" sz="1700" u="none" cap="none" strike="noStrike">
                <a:solidFill>
                  <a:srgbClr val="0D0D0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                              Data Program </a:t>
            </a:r>
            <a:endParaRPr b="1" i="1" sz="1700" u="none" cap="none" strike="noStrike">
              <a:solidFill>
                <a:srgbClr val="0D0D0D"/>
              </a:solidFill>
              <a:highlight>
                <a:srgbClr val="FFFFFF"/>
              </a:highlight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" sz="1700" u="none" cap="none" strike="noStrike">
                <a:solidFill>
                  <a:srgbClr val="0D0D0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10:00 – 11:40 am:  </a:t>
            </a:r>
            <a:r>
              <a:rPr b="1" i="0" lang="en" sz="1700" u="none" cap="none" strike="noStrike">
                <a:solidFill>
                  <a:srgbClr val="0D0D0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Satellite Community Experiences, Requirements and Future</a:t>
            </a:r>
            <a:endParaRPr b="1" i="0" sz="1700" u="none" cap="none" strike="noStrike">
              <a:solidFill>
                <a:srgbClr val="0D0D0D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n" sz="1700" u="none" cap="none" strike="noStrike">
                <a:solidFill>
                  <a:srgbClr val="0D0D0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                              Needs</a:t>
            </a:r>
            <a:r>
              <a:rPr b="0" i="0" lang="en" sz="1700" u="none" cap="none" strike="noStrike">
                <a:solidFill>
                  <a:srgbClr val="0D0D0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 </a:t>
            </a:r>
            <a:endParaRPr b="0" i="0" sz="1700" u="none" cap="none" strike="noStrike">
              <a:solidFill>
                <a:srgbClr val="0D0D0D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t/>
            </a:r>
            <a:endParaRPr b="0" i="0" sz="1700" u="none" cap="none" strike="noStrike">
              <a:solidFill>
                <a:srgbClr val="0D0D0D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" sz="1700" u="none" cap="none" strike="noStrike">
                <a:solidFill>
                  <a:srgbClr val="0D0D0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11:40 – 1:00 pm:    </a:t>
            </a:r>
            <a:r>
              <a:rPr b="1" i="0" lang="en" sz="1700" u="none" cap="none" strike="noStrike">
                <a:solidFill>
                  <a:srgbClr val="0D0D0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Lunch Break</a:t>
            </a:r>
            <a:endParaRPr b="1" i="0" sz="1700" u="none" cap="none" strike="noStrike">
              <a:solidFill>
                <a:srgbClr val="0D0D0D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t/>
            </a:r>
            <a:endParaRPr b="1" i="0" sz="1700" u="none" cap="none" strike="noStrike">
              <a:solidFill>
                <a:srgbClr val="0D0D0D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" sz="1700" u="none" cap="none" strike="noStrike">
                <a:solidFill>
                  <a:srgbClr val="0D0D0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1:00 – 2:40 pm:      </a:t>
            </a:r>
            <a:r>
              <a:rPr b="1" i="0" lang="en" sz="1700" u="none" cap="none" strike="noStrike">
                <a:solidFill>
                  <a:srgbClr val="0D0D0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Panel Discussion: Commercial Service Providers Vision of Future </a:t>
            </a:r>
            <a:endParaRPr b="1" i="0" sz="1700" u="none" cap="none" strike="noStrike">
              <a:solidFill>
                <a:srgbClr val="0D0D0D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n" sz="1700" u="none" cap="none" strike="noStrike">
                <a:solidFill>
                  <a:srgbClr val="0D0D0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			        Needs for Neutral Density Products and Services </a:t>
            </a:r>
            <a:r>
              <a:rPr b="0" i="0" lang="en" sz="1700" u="none" cap="none" strike="noStrike">
                <a:solidFill>
                  <a:srgbClr val="0D0D0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			</a:t>
            </a:r>
            <a:endParaRPr b="0" i="0" sz="1700" u="none" cap="none" strike="noStrike">
              <a:solidFill>
                <a:srgbClr val="0D0D0D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" sz="1700" u="none" cap="none" strike="noStrike">
                <a:solidFill>
                  <a:srgbClr val="0D0D0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3:00 – 4:30 pm:      </a:t>
            </a:r>
            <a:r>
              <a:rPr b="1" i="0" lang="en" sz="1700" u="none" cap="none" strike="noStrike">
                <a:solidFill>
                  <a:srgbClr val="0D0D0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Current Radiation Products; LEO Radiation Overview and Effects</a:t>
            </a:r>
            <a:endParaRPr b="1" i="1" sz="1700" u="none" cap="none" strike="noStrike">
              <a:solidFill>
                <a:srgbClr val="0D0D0D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" sz="1700" u="none" cap="none" strike="noStrike">
                <a:solidFill>
                  <a:srgbClr val="0D0D0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4:30 – 5:00 pm:      </a:t>
            </a:r>
            <a:r>
              <a:rPr b="1" i="0" lang="en" sz="1700" u="none" cap="none" strike="noStrike">
                <a:solidFill>
                  <a:srgbClr val="0D0D0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Daily Wrap-up</a:t>
            </a:r>
            <a:endParaRPr b="1" i="0" sz="1700" u="none" cap="none" strike="noStrike">
              <a:solidFill>
                <a:srgbClr val="0D0D0D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29379a02898_0_30"/>
          <p:cNvSpPr txBox="1"/>
          <p:nvPr>
            <p:ph type="title"/>
          </p:nvPr>
        </p:nvSpPr>
        <p:spPr>
          <a:xfrm>
            <a:off x="1937175" y="176125"/>
            <a:ext cx="7612200" cy="86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accent1"/>
                </a:solidFill>
              </a:rPr>
              <a:t>Workshop Agenda - Fri 10/26</a:t>
            </a:r>
            <a:endParaRPr>
              <a:solidFill>
                <a:schemeClr val="accent1"/>
              </a:solidFill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t/>
            </a:r>
            <a:endParaRPr/>
          </a:p>
        </p:txBody>
      </p:sp>
      <p:sp>
        <p:nvSpPr>
          <p:cNvPr id="99" name="Google Shape;99;g29379a02898_0_30"/>
          <p:cNvSpPr txBox="1"/>
          <p:nvPr/>
        </p:nvSpPr>
        <p:spPr>
          <a:xfrm>
            <a:off x="135900" y="1264500"/>
            <a:ext cx="9008100" cy="329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en" sz="1900" u="none" cap="none" strike="noStrike">
                <a:solidFill>
                  <a:srgbClr val="0D0D0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8:30 –  9:00 am:  	</a:t>
            </a:r>
            <a:r>
              <a:rPr b="1" i="0" lang="en" sz="1900" u="none" cap="none" strike="noStrike">
                <a:solidFill>
                  <a:srgbClr val="0D0D0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Day 2 Recap and Goals for the Final Morning</a:t>
            </a:r>
            <a:endParaRPr b="1" i="0" sz="1900" u="none" cap="none" strike="noStrike">
              <a:solidFill>
                <a:srgbClr val="0D0D0D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D0D0D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en" sz="1900" u="none" cap="none" strike="noStrike">
                <a:solidFill>
                  <a:srgbClr val="0D0D0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9:00 –  10:15 am:	</a:t>
            </a:r>
            <a:r>
              <a:rPr b="1" i="0" lang="en" sz="1900" u="none" cap="none" strike="noStrike">
                <a:solidFill>
                  <a:srgbClr val="0D0D0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Parallel Sessions on the Way Forward for Neutral Density</a:t>
            </a:r>
            <a:endParaRPr b="1" i="0" sz="1900" u="none" cap="none" strike="noStrike">
              <a:solidFill>
                <a:srgbClr val="0D0D0D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en" sz="1900" u="none" cap="none" strike="noStrike">
                <a:solidFill>
                  <a:srgbClr val="0D0D0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                                 and Radiation Support to the Satellite Community</a:t>
            </a:r>
            <a:endParaRPr b="0" i="0" sz="1900" u="none" cap="none" strike="noStrike">
              <a:solidFill>
                <a:srgbClr val="0D0D0D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en" sz="1900" u="none" cap="none" strike="noStrike">
                <a:solidFill>
                  <a:srgbClr val="0D0D0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				</a:t>
            </a:r>
            <a:endParaRPr b="1" i="1" sz="1900" u="none" cap="none" strike="noStrike">
              <a:solidFill>
                <a:srgbClr val="0D0D0D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en" sz="1900" u="none" cap="none" strike="noStrike">
                <a:solidFill>
                  <a:srgbClr val="0D0D0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10:15 – 10:45 am:	</a:t>
            </a:r>
            <a:r>
              <a:rPr b="1" i="0" lang="en" sz="1900" u="none" cap="none" strike="noStrike">
                <a:solidFill>
                  <a:srgbClr val="0D0D0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Break</a:t>
            </a:r>
            <a:endParaRPr b="1" i="0" sz="1900" u="none" cap="none" strike="noStrike">
              <a:solidFill>
                <a:srgbClr val="0D0D0D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1" i="0" sz="1900" u="none" cap="none" strike="noStrike">
              <a:solidFill>
                <a:srgbClr val="0D0D0D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en" sz="1900" u="none" cap="none" strike="noStrike">
                <a:solidFill>
                  <a:srgbClr val="0D0D0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10:45 – 12:00 pm:	</a:t>
            </a:r>
            <a:r>
              <a:rPr b="1" i="0" lang="en" sz="1900" u="none" cap="none" strike="noStrike">
                <a:solidFill>
                  <a:srgbClr val="0D0D0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Final Discussion and</a:t>
            </a:r>
            <a:r>
              <a:rPr b="0" i="0" lang="en" sz="1900" u="none" cap="none" strike="noStrike">
                <a:solidFill>
                  <a:srgbClr val="0D0D0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b="1" i="0" lang="en" sz="1900" u="none" cap="none" strike="noStrike">
                <a:solidFill>
                  <a:srgbClr val="0D0D0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Summary of Event Outcomes</a:t>
            </a:r>
            <a:endParaRPr b="1" i="0" sz="1900" u="none" cap="none" strike="noStrike">
              <a:solidFill>
                <a:srgbClr val="0D0D0D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D0D0D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en" sz="1900" u="none" cap="none" strike="noStrike">
                <a:solidFill>
                  <a:srgbClr val="0D0D0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12:00 – 12:15 pm:</a:t>
            </a:r>
            <a:r>
              <a:rPr b="0" i="0" lang="en" sz="1900" u="none" cap="none" strike="noStrike">
                <a:solidFill>
                  <a:srgbClr val="0D0D0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	</a:t>
            </a:r>
            <a:r>
              <a:rPr b="1" i="0" lang="en" sz="1900" u="none" cap="none" strike="noStrike">
                <a:solidFill>
                  <a:srgbClr val="0D0D0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Concluding Remarks</a:t>
            </a:r>
            <a:endParaRPr b="1" i="0" sz="1900" u="none" cap="none" strike="noStrike">
              <a:solidFill>
                <a:srgbClr val="0D0D0D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D0D0D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"/>
          <p:cNvSpPr txBox="1"/>
          <p:nvPr>
            <p:ph type="ctrTitle"/>
          </p:nvPr>
        </p:nvSpPr>
        <p:spPr>
          <a:xfrm>
            <a:off x="1569300" y="123300"/>
            <a:ext cx="7574700" cy="855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Workshop on Space Weather and the Satellite Environment </a:t>
            </a:r>
            <a:endParaRPr/>
          </a:p>
        </p:txBody>
      </p:sp>
      <p:sp>
        <p:nvSpPr>
          <p:cNvPr id="105" name="Google Shape;105;p1"/>
          <p:cNvSpPr txBox="1"/>
          <p:nvPr/>
        </p:nvSpPr>
        <p:spPr>
          <a:xfrm>
            <a:off x="4857251" y="4555825"/>
            <a:ext cx="43065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1" i="1" sz="20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" name="Google Shape;106;p1"/>
          <p:cNvSpPr txBox="1"/>
          <p:nvPr/>
        </p:nvSpPr>
        <p:spPr>
          <a:xfrm>
            <a:off x="7674" y="4747924"/>
            <a:ext cx="1303500" cy="400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" name="Google Shape;107;p1"/>
          <p:cNvSpPr txBox="1"/>
          <p:nvPr/>
        </p:nvSpPr>
        <p:spPr>
          <a:xfrm>
            <a:off x="73825" y="4385750"/>
            <a:ext cx="33288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en" sz="1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Boulder, Colorado</a:t>
            </a:r>
            <a:endParaRPr b="0" i="0" sz="19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en" sz="1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26 October 2023</a:t>
            </a:r>
            <a:endParaRPr b="0" i="0" sz="19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" name="Google Shape;108;p1"/>
          <p:cNvSpPr txBox="1"/>
          <p:nvPr>
            <p:ph idx="1" type="subTitle"/>
          </p:nvPr>
        </p:nvSpPr>
        <p:spPr>
          <a:xfrm>
            <a:off x="167550" y="3407050"/>
            <a:ext cx="4398300" cy="97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r>
              <a:rPr lang="en"/>
              <a:t>Tabletop Exercise </a:t>
            </a:r>
            <a:br>
              <a:rPr lang="en"/>
            </a:br>
            <a:r>
              <a:rPr lang="en"/>
              <a:t>Recap and Discussion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"/>
          <p:cNvSpPr txBox="1"/>
          <p:nvPr>
            <p:ph type="title"/>
          </p:nvPr>
        </p:nvSpPr>
        <p:spPr>
          <a:xfrm>
            <a:off x="1592675" y="12"/>
            <a:ext cx="7612200" cy="86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accent1"/>
                </a:solidFill>
              </a:rPr>
              <a:t>Verification/Validation (V&amp;V)</a:t>
            </a:r>
            <a:endParaRPr/>
          </a:p>
        </p:txBody>
      </p:sp>
      <p:sp>
        <p:nvSpPr>
          <p:cNvPr id="114" name="Google Shape;114;p2"/>
          <p:cNvSpPr txBox="1"/>
          <p:nvPr/>
        </p:nvSpPr>
        <p:spPr>
          <a:xfrm>
            <a:off x="280359" y="1320230"/>
            <a:ext cx="8714700" cy="376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937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alibri"/>
              <a:buChar char="●"/>
            </a:pPr>
            <a:r>
              <a:rPr b="1" i="0" lang="en" sz="26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As a principle, must provide </a:t>
            </a:r>
            <a:r>
              <a:rPr b="1" lang="en" sz="26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V&amp;V to </a:t>
            </a:r>
            <a:r>
              <a:rPr b="1" lang="en" sz="26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benchmark</a:t>
            </a:r>
            <a:r>
              <a:rPr b="1" lang="en" sz="26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the forecast skill </a:t>
            </a:r>
            <a:endParaRPr b="1" sz="26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6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937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alibri"/>
              <a:buChar char="●"/>
            </a:pPr>
            <a:r>
              <a:rPr b="1" lang="en" sz="26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S</a:t>
            </a:r>
            <a:r>
              <a:rPr b="1" i="0" lang="en" sz="26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ubstantially more thermosphere observations needed </a:t>
            </a:r>
            <a:endParaRPr b="1" i="0" sz="2600" u="none" cap="none" strike="noStrik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6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937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alibri"/>
              <a:buChar char="●"/>
            </a:pPr>
            <a:r>
              <a:rPr b="1" lang="en" sz="26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Need improved access to historical data, especially from past major events</a:t>
            </a:r>
            <a:endParaRPr b="1" sz="26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77800" lvl="0" marL="28575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t/>
            </a:r>
            <a:endParaRPr b="1" i="0" sz="2300" u="none" cap="none" strike="noStrike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29379a02898_0_0"/>
          <p:cNvSpPr txBox="1"/>
          <p:nvPr>
            <p:ph type="title"/>
          </p:nvPr>
        </p:nvSpPr>
        <p:spPr>
          <a:xfrm>
            <a:off x="1531800" y="0"/>
            <a:ext cx="7612200" cy="864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/>
              <a:t>Confidence/Uncertainty</a:t>
            </a:r>
            <a:endParaRPr sz="3500"/>
          </a:p>
        </p:txBody>
      </p:sp>
      <p:sp>
        <p:nvSpPr>
          <p:cNvPr id="120" name="Google Shape;120;g29379a02898_0_0"/>
          <p:cNvSpPr txBox="1"/>
          <p:nvPr>
            <p:ph idx="1" type="body"/>
          </p:nvPr>
        </p:nvSpPr>
        <p:spPr>
          <a:xfrm>
            <a:off x="311700" y="1152475"/>
            <a:ext cx="8520600" cy="376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SzPts val="2300"/>
              <a:buChar char="●"/>
            </a:pPr>
            <a:r>
              <a:rPr lang="en" sz="2300"/>
              <a:t>I</a:t>
            </a:r>
            <a:r>
              <a:rPr lang="en" sz="2300"/>
              <a:t>nformation needs to depict confidence/uncertainty</a:t>
            </a:r>
            <a:endParaRPr sz="2300"/>
          </a:p>
          <a:p>
            <a:pPr indent="-374650" lvl="1" marL="914400" rtl="0" algn="l">
              <a:spcBef>
                <a:spcPts val="0"/>
              </a:spcBef>
              <a:spcAft>
                <a:spcPts val="0"/>
              </a:spcAft>
              <a:buSzPts val="2300"/>
              <a:buChar char="○"/>
            </a:pPr>
            <a:r>
              <a:rPr lang="en" sz="2300"/>
              <a:t>Probabilistic vs. Deterministic</a:t>
            </a:r>
            <a:endParaRPr sz="2300"/>
          </a:p>
          <a:p>
            <a:pPr indent="-374650" lvl="0" marL="457200" rtl="0" algn="l">
              <a:spcBef>
                <a:spcPts val="1000"/>
              </a:spcBef>
              <a:spcAft>
                <a:spcPts val="0"/>
              </a:spcAft>
              <a:buSzPts val="2300"/>
              <a:buChar char="●"/>
            </a:pPr>
            <a:r>
              <a:rPr lang="en" sz="2300"/>
              <a:t>Multi-model ensembles provide this information</a:t>
            </a:r>
            <a:endParaRPr sz="2300"/>
          </a:p>
          <a:p>
            <a:pPr indent="-374650" lvl="0" marL="457200" rtl="0" algn="l">
              <a:spcBef>
                <a:spcPts val="1000"/>
              </a:spcBef>
              <a:spcAft>
                <a:spcPts val="0"/>
              </a:spcAft>
              <a:buSzPts val="2300"/>
              <a:buChar char="●"/>
            </a:pPr>
            <a:r>
              <a:rPr lang="en" sz="2300"/>
              <a:t>With </a:t>
            </a:r>
            <a:r>
              <a:rPr lang="en" sz="2300"/>
              <a:t>uncertainty</a:t>
            </a:r>
            <a:r>
              <a:rPr lang="en" sz="2300"/>
              <a:t> included, some operator</a:t>
            </a:r>
            <a:r>
              <a:rPr lang="en" sz="2300">
                <a:solidFill>
                  <a:schemeClr val="dk2"/>
                </a:solidFill>
              </a:rPr>
              <a:t>s w</a:t>
            </a:r>
            <a:r>
              <a:rPr lang="en" sz="2300"/>
              <a:t>illing to accept higher false alarms for longer lead times</a:t>
            </a:r>
            <a:endParaRPr sz="2300"/>
          </a:p>
          <a:p>
            <a:pPr indent="-374650" lvl="0" marL="457200" rtl="0" algn="l">
              <a:spcBef>
                <a:spcPts val="1000"/>
              </a:spcBef>
              <a:spcAft>
                <a:spcPts val="1000"/>
              </a:spcAft>
              <a:buSzPts val="2300"/>
              <a:buChar char="●"/>
            </a:pPr>
            <a:r>
              <a:rPr lang="en" sz="2300"/>
              <a:t>Translate neutral density accuracy through calculating orbit </a:t>
            </a:r>
            <a:r>
              <a:rPr lang="en" sz="2300"/>
              <a:t>propagation</a:t>
            </a:r>
            <a:r>
              <a:rPr lang="en" sz="2300"/>
              <a:t> errors</a:t>
            </a:r>
            <a:endParaRPr sz="23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29386f9cd83_0_0"/>
          <p:cNvSpPr txBox="1"/>
          <p:nvPr>
            <p:ph type="title"/>
          </p:nvPr>
        </p:nvSpPr>
        <p:spPr>
          <a:xfrm>
            <a:off x="1592900" y="15325"/>
            <a:ext cx="7612200" cy="864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/>
              <a:t>Needs of the </a:t>
            </a:r>
            <a:r>
              <a:rPr lang="en" sz="3100">
                <a:solidFill>
                  <a:srgbClr val="FFD700"/>
                </a:solidFill>
              </a:rPr>
              <a:t>Satellite </a:t>
            </a:r>
            <a:r>
              <a:rPr lang="en" sz="3100"/>
              <a:t>C</a:t>
            </a:r>
            <a:r>
              <a:rPr lang="en" sz="3100">
                <a:solidFill>
                  <a:srgbClr val="FFD700"/>
                </a:solidFill>
              </a:rPr>
              <a:t>ommunity</a:t>
            </a:r>
            <a:endParaRPr sz="4300"/>
          </a:p>
        </p:txBody>
      </p:sp>
      <p:sp>
        <p:nvSpPr>
          <p:cNvPr id="126" name="Google Shape;126;g29386f9cd83_0_0"/>
          <p:cNvSpPr txBox="1"/>
          <p:nvPr>
            <p:ph idx="1" type="body"/>
          </p:nvPr>
        </p:nvSpPr>
        <p:spPr>
          <a:xfrm>
            <a:off x="311700" y="1277550"/>
            <a:ext cx="8520600" cy="32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400"/>
              <a:buChar char="●"/>
            </a:pPr>
            <a:r>
              <a:rPr lang="en" sz="2400">
                <a:solidFill>
                  <a:schemeClr val="dk2"/>
                </a:solidFill>
              </a:rPr>
              <a:t>Neutral wind product</a:t>
            </a:r>
            <a:endParaRPr sz="2400">
              <a:solidFill>
                <a:schemeClr val="dk2"/>
              </a:solidFill>
            </a:endParaRPr>
          </a:p>
          <a:p>
            <a:pPr indent="-3810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400"/>
              <a:buChar char="●"/>
            </a:pPr>
            <a:r>
              <a:rPr lang="en" sz="2400">
                <a:solidFill>
                  <a:schemeClr val="dk2"/>
                </a:solidFill>
              </a:rPr>
              <a:t>Methods to translate energetic particle </a:t>
            </a:r>
            <a:r>
              <a:rPr lang="en" sz="2400">
                <a:solidFill>
                  <a:schemeClr val="dk2"/>
                </a:solidFill>
              </a:rPr>
              <a:t>measurement</a:t>
            </a:r>
            <a:r>
              <a:rPr lang="en" sz="2400">
                <a:solidFill>
                  <a:schemeClr val="dk2"/>
                </a:solidFill>
              </a:rPr>
              <a:t> from GEO to LEO</a:t>
            </a:r>
            <a:endParaRPr sz="2400">
              <a:solidFill>
                <a:schemeClr val="dk2"/>
              </a:solidFill>
            </a:endParaRPr>
          </a:p>
          <a:p>
            <a:pPr indent="-3810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400"/>
              <a:buChar char="●"/>
            </a:pPr>
            <a:r>
              <a:rPr lang="en" sz="2400">
                <a:solidFill>
                  <a:schemeClr val="dk2"/>
                </a:solidFill>
              </a:rPr>
              <a:t>The need for a longer term F10.7 and Kp forecast</a:t>
            </a:r>
            <a:endParaRPr sz="2400">
              <a:solidFill>
                <a:schemeClr val="dk2"/>
              </a:solidFill>
            </a:endParaRPr>
          </a:p>
          <a:p>
            <a:pPr indent="-3810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400"/>
              <a:buChar char="●"/>
            </a:pPr>
            <a:r>
              <a:rPr lang="en" sz="2400">
                <a:solidFill>
                  <a:schemeClr val="dk2"/>
                </a:solidFill>
              </a:rPr>
              <a:t>Need to better understand </a:t>
            </a:r>
            <a:r>
              <a:rPr b="1" i="0" lang="en" sz="2400">
                <a:solidFill>
                  <a:schemeClr val="dk2"/>
                </a:solidFill>
              </a:rPr>
              <a:t>what actions the satellite community takes in response to extreme space weather </a:t>
            </a:r>
            <a:endParaRPr sz="24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29379a02898_0_15"/>
          <p:cNvSpPr txBox="1"/>
          <p:nvPr>
            <p:ph type="title"/>
          </p:nvPr>
        </p:nvSpPr>
        <p:spPr>
          <a:xfrm>
            <a:off x="1532025" y="0"/>
            <a:ext cx="7612200" cy="864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Data</a:t>
            </a:r>
            <a:endParaRPr/>
          </a:p>
        </p:txBody>
      </p:sp>
      <p:sp>
        <p:nvSpPr>
          <p:cNvPr id="132" name="Google Shape;132;g29379a02898_0_15"/>
          <p:cNvSpPr txBox="1"/>
          <p:nvPr>
            <p:ph idx="1" type="body"/>
          </p:nvPr>
        </p:nvSpPr>
        <p:spPr>
          <a:xfrm>
            <a:off x="311700" y="1313200"/>
            <a:ext cx="8520600" cy="376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/>
              <a:t>Publish more raw data (i.e. imagery of solar disk/sunspots - allow for user awareness of increased probabilities)</a:t>
            </a:r>
            <a:endParaRPr/>
          </a:p>
          <a:p>
            <a:pPr indent="-368300" lvl="0" marL="457200" rtl="0" algn="l">
              <a:spcBef>
                <a:spcPts val="1000"/>
              </a:spcBef>
              <a:spcAft>
                <a:spcPts val="0"/>
              </a:spcAft>
              <a:buSzPts val="2200"/>
              <a:buChar char="●"/>
            </a:pPr>
            <a:r>
              <a:rPr lang="en"/>
              <a:t>Access to watch/warning/alert and JSON files</a:t>
            </a:r>
            <a:endParaRPr/>
          </a:p>
          <a:p>
            <a:pPr indent="-368300" lvl="0" marL="457200" rtl="0" algn="l">
              <a:spcBef>
                <a:spcPts val="1000"/>
              </a:spcBef>
              <a:spcAft>
                <a:spcPts val="0"/>
              </a:spcAft>
              <a:buSzPts val="2200"/>
              <a:buChar char="●"/>
            </a:pPr>
            <a:r>
              <a:rPr lang="en"/>
              <a:t>Utilizing EUV data in WAM-IPE </a:t>
            </a:r>
            <a:endParaRPr/>
          </a:p>
          <a:p>
            <a:pPr indent="-368300" lvl="0" marL="457200" rtl="0" algn="l">
              <a:spcBef>
                <a:spcPts val="1000"/>
              </a:spcBef>
              <a:spcAft>
                <a:spcPts val="0"/>
              </a:spcAft>
              <a:buSzPts val="2200"/>
              <a:buChar char="●"/>
            </a:pPr>
            <a:r>
              <a:rPr lang="en"/>
              <a:t>Heavy Ion Data w/ species specification</a:t>
            </a:r>
            <a:endParaRPr/>
          </a:p>
          <a:p>
            <a:pPr indent="-368300" lvl="0" marL="457200" rtl="0" algn="l">
              <a:spcBef>
                <a:spcPts val="1000"/>
              </a:spcBef>
              <a:spcAft>
                <a:spcPts val="0"/>
              </a:spcAft>
              <a:buSzPts val="2200"/>
              <a:buChar char="●"/>
            </a:pPr>
            <a:r>
              <a:rPr lang="en"/>
              <a:t>In-situ real-time measurements of thermosphere needed</a:t>
            </a:r>
            <a:endParaRPr/>
          </a:p>
          <a:p>
            <a:pPr indent="0" lvl="0" marL="45720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29379a02898_0_20"/>
          <p:cNvSpPr txBox="1"/>
          <p:nvPr>
            <p:ph type="title"/>
          </p:nvPr>
        </p:nvSpPr>
        <p:spPr>
          <a:xfrm>
            <a:off x="1532025" y="0"/>
            <a:ext cx="7612200" cy="864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else?</a:t>
            </a:r>
            <a:endParaRPr/>
          </a:p>
        </p:txBody>
      </p:sp>
      <p:sp>
        <p:nvSpPr>
          <p:cNvPr id="138" name="Google Shape;138;g29379a02898_0_20"/>
          <p:cNvSpPr txBox="1"/>
          <p:nvPr>
            <p:ph idx="1" type="body"/>
          </p:nvPr>
        </p:nvSpPr>
        <p:spPr>
          <a:xfrm>
            <a:off x="311700" y="1304875"/>
            <a:ext cx="8520600" cy="376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/>
              <a:t>We know we didn’t capture everything, but if we didn’t capture something highly important, call it out now!</a:t>
            </a:r>
            <a:endParaRPr sz="35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003087"/>
      </a:dk2>
      <a:lt2>
        <a:srgbClr val="0085CA"/>
      </a:lt2>
      <a:accent1>
        <a:srgbClr val="FFD700"/>
      </a:accent1>
      <a:accent2>
        <a:srgbClr val="BF0A30"/>
      </a:accent2>
      <a:accent3>
        <a:srgbClr val="B7B7B7"/>
      </a:accent3>
      <a:accent4>
        <a:srgbClr val="002868"/>
      </a:accent4>
      <a:accent5>
        <a:srgbClr val="C9DAF8"/>
      </a:accent5>
      <a:accent6>
        <a:srgbClr val="FF9900"/>
      </a:accent6>
      <a:hlink>
        <a:srgbClr val="0000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/>
</file>